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
      <p:font typeface="Montserrat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16ECaLDnnPgyc/SA+FFnHejY3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22" Type="http://schemas.openxmlformats.org/officeDocument/2006/relationships/font" Target="fonts/MontserratMedium-boldItalic.fntdata"/><Relationship Id="rId21" Type="http://schemas.openxmlformats.org/officeDocument/2006/relationships/font" Target="fonts/MontserratMedium-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MontserratSemiBold-regular.fntdata"/><Relationship Id="rId10" Type="http://schemas.openxmlformats.org/officeDocument/2006/relationships/slide" Target="slides/slide6.xml"/><Relationship Id="rId13" Type="http://schemas.openxmlformats.org/officeDocument/2006/relationships/font" Target="fonts/MontserratSemiBold-italic.fntdata"/><Relationship Id="rId12" Type="http://schemas.openxmlformats.org/officeDocument/2006/relationships/font" Target="fonts/MontserratSemiBold-bold.fntdata"/><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MontserratMedium-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ab7e30c3a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2ab7e30c3a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7"/>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7"/>
          <p:cNvGrpSpPr/>
          <p:nvPr/>
        </p:nvGrpSpPr>
        <p:grpSpPr>
          <a:xfrm>
            <a:off x="0" y="962050"/>
            <a:ext cx="1397812" cy="58002"/>
            <a:chOff x="0" y="1077191"/>
            <a:chExt cx="1397812" cy="58002"/>
          </a:xfrm>
        </p:grpSpPr>
        <p:sp>
          <p:nvSpPr>
            <p:cNvPr id="245" name="Google Shape;24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7"/>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7"/>
          <p:cNvGrpSpPr/>
          <p:nvPr/>
        </p:nvGrpSpPr>
        <p:grpSpPr>
          <a:xfrm>
            <a:off x="11436251" y="129884"/>
            <a:ext cx="661669" cy="1214119"/>
            <a:chOff x="11436251" y="129884"/>
            <a:chExt cx="661669" cy="1214119"/>
          </a:xfrm>
        </p:grpSpPr>
        <p:sp>
          <p:nvSpPr>
            <p:cNvPr id="250" name="Google Shape;250;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17"/>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8"/>
          <p:cNvGrpSpPr/>
          <p:nvPr/>
        </p:nvGrpSpPr>
        <p:grpSpPr>
          <a:xfrm>
            <a:off x="109955" y="1005479"/>
            <a:ext cx="1397812" cy="58002"/>
            <a:chOff x="0" y="1077191"/>
            <a:chExt cx="1397812" cy="58002"/>
          </a:xfrm>
        </p:grpSpPr>
        <p:sp>
          <p:nvSpPr>
            <p:cNvPr id="285" name="Google Shape;28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18"/>
          <p:cNvGrpSpPr/>
          <p:nvPr/>
        </p:nvGrpSpPr>
        <p:grpSpPr>
          <a:xfrm>
            <a:off x="11626751" y="129884"/>
            <a:ext cx="661669" cy="1214119"/>
            <a:chOff x="11436251" y="129884"/>
            <a:chExt cx="661669" cy="1214119"/>
          </a:xfrm>
        </p:grpSpPr>
        <p:sp>
          <p:nvSpPr>
            <p:cNvPr id="292" name="Google Shape;292;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19"/>
          <p:cNvGrpSpPr/>
          <p:nvPr/>
        </p:nvGrpSpPr>
        <p:grpSpPr>
          <a:xfrm>
            <a:off x="133822" y="976478"/>
            <a:ext cx="1397812" cy="58002"/>
            <a:chOff x="0" y="1077191"/>
            <a:chExt cx="1397812" cy="58002"/>
          </a:xfrm>
        </p:grpSpPr>
        <p:sp>
          <p:nvSpPr>
            <p:cNvPr id="326" name="Google Shape;326;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19"/>
          <p:cNvGrpSpPr/>
          <p:nvPr/>
        </p:nvGrpSpPr>
        <p:grpSpPr>
          <a:xfrm>
            <a:off x="11436251" y="129884"/>
            <a:ext cx="661669" cy="1214119"/>
            <a:chOff x="11436251" y="129884"/>
            <a:chExt cx="661669" cy="1214119"/>
          </a:xfrm>
        </p:grpSpPr>
        <p:sp>
          <p:nvSpPr>
            <p:cNvPr id="331" name="Google Shape;331;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0"/>
          <p:cNvGrpSpPr/>
          <p:nvPr/>
        </p:nvGrpSpPr>
        <p:grpSpPr>
          <a:xfrm>
            <a:off x="0" y="1318491"/>
            <a:ext cx="1397812" cy="58002"/>
            <a:chOff x="0" y="1077191"/>
            <a:chExt cx="1397812" cy="58002"/>
          </a:xfrm>
        </p:grpSpPr>
        <p:sp>
          <p:nvSpPr>
            <p:cNvPr id="368" name="Google Shape;368;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0"/>
          <p:cNvGrpSpPr/>
          <p:nvPr/>
        </p:nvGrpSpPr>
        <p:grpSpPr>
          <a:xfrm>
            <a:off x="11614051" y="129884"/>
            <a:ext cx="661669" cy="1214119"/>
            <a:chOff x="11436251" y="129884"/>
            <a:chExt cx="661669" cy="1214119"/>
          </a:xfrm>
        </p:grpSpPr>
        <p:sp>
          <p:nvSpPr>
            <p:cNvPr id="373" name="Google Shape;373;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1"/>
          <p:cNvGrpSpPr/>
          <p:nvPr/>
        </p:nvGrpSpPr>
        <p:grpSpPr>
          <a:xfrm>
            <a:off x="0" y="1318491"/>
            <a:ext cx="1397812" cy="58002"/>
            <a:chOff x="0" y="1077191"/>
            <a:chExt cx="1397812" cy="58002"/>
          </a:xfrm>
        </p:grpSpPr>
        <p:sp>
          <p:nvSpPr>
            <p:cNvPr id="409" name="Google Shape;409;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1"/>
          <p:cNvGrpSpPr/>
          <p:nvPr/>
        </p:nvGrpSpPr>
        <p:grpSpPr>
          <a:xfrm>
            <a:off x="11436251" y="129884"/>
            <a:ext cx="661669" cy="1214119"/>
            <a:chOff x="11436251" y="129884"/>
            <a:chExt cx="661669" cy="1214119"/>
          </a:xfrm>
        </p:grpSpPr>
        <p:sp>
          <p:nvSpPr>
            <p:cNvPr id="414" name="Google Shape;414;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1"/>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2"/>
          <p:cNvGrpSpPr/>
          <p:nvPr/>
        </p:nvGrpSpPr>
        <p:grpSpPr>
          <a:xfrm>
            <a:off x="0" y="1318491"/>
            <a:ext cx="1397812" cy="58002"/>
            <a:chOff x="0" y="1077191"/>
            <a:chExt cx="1397812" cy="58002"/>
          </a:xfrm>
        </p:grpSpPr>
        <p:sp>
          <p:nvSpPr>
            <p:cNvPr id="450" name="Google Shape;450;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2"/>
          <p:cNvGrpSpPr/>
          <p:nvPr/>
        </p:nvGrpSpPr>
        <p:grpSpPr>
          <a:xfrm>
            <a:off x="11436251" y="129884"/>
            <a:ext cx="661669" cy="1214119"/>
            <a:chOff x="11436251" y="129884"/>
            <a:chExt cx="661669" cy="1214119"/>
          </a:xfrm>
        </p:grpSpPr>
        <p:sp>
          <p:nvSpPr>
            <p:cNvPr id="455" name="Google Shape;455;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2"/>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3"/>
          <p:cNvGrpSpPr/>
          <p:nvPr/>
        </p:nvGrpSpPr>
        <p:grpSpPr>
          <a:xfrm>
            <a:off x="0" y="1318491"/>
            <a:ext cx="1397812" cy="58002"/>
            <a:chOff x="0" y="1077191"/>
            <a:chExt cx="1397812" cy="58002"/>
          </a:xfrm>
        </p:grpSpPr>
        <p:sp>
          <p:nvSpPr>
            <p:cNvPr id="491" name="Google Shape;491;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3"/>
          <p:cNvGrpSpPr/>
          <p:nvPr/>
        </p:nvGrpSpPr>
        <p:grpSpPr>
          <a:xfrm>
            <a:off x="11436251" y="129884"/>
            <a:ext cx="661669" cy="1214119"/>
            <a:chOff x="11436251" y="129884"/>
            <a:chExt cx="661669" cy="1214119"/>
          </a:xfrm>
        </p:grpSpPr>
        <p:sp>
          <p:nvSpPr>
            <p:cNvPr id="496" name="Google Shape;496;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3"/>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4"/>
          <p:cNvGrpSpPr/>
          <p:nvPr/>
        </p:nvGrpSpPr>
        <p:grpSpPr>
          <a:xfrm>
            <a:off x="0" y="1318491"/>
            <a:ext cx="1397812" cy="58002"/>
            <a:chOff x="0" y="1077191"/>
            <a:chExt cx="1397812" cy="58002"/>
          </a:xfrm>
        </p:grpSpPr>
        <p:sp>
          <p:nvSpPr>
            <p:cNvPr id="533" name="Google Shape;533;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4"/>
          <p:cNvGrpSpPr/>
          <p:nvPr/>
        </p:nvGrpSpPr>
        <p:grpSpPr>
          <a:xfrm>
            <a:off x="11614051" y="129884"/>
            <a:ext cx="661669" cy="1214119"/>
            <a:chOff x="11436251" y="129884"/>
            <a:chExt cx="661669" cy="1214119"/>
          </a:xfrm>
        </p:grpSpPr>
        <p:sp>
          <p:nvSpPr>
            <p:cNvPr id="538" name="Google Shape;538;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9"/>
          <p:cNvGrpSpPr/>
          <p:nvPr/>
        </p:nvGrpSpPr>
        <p:grpSpPr>
          <a:xfrm>
            <a:off x="11436251" y="129884"/>
            <a:ext cx="661669" cy="1214119"/>
            <a:chOff x="11436251" y="129884"/>
            <a:chExt cx="661669" cy="1214119"/>
          </a:xfrm>
        </p:grpSpPr>
        <p:sp>
          <p:nvSpPr>
            <p:cNvPr id="27" name="Google Shape;27;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3"/>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3"/>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4"/>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4"/>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Page With Text Box">
  <p:cSld name="2_Standard Page With Text Box">
    <p:spTree>
      <p:nvGrpSpPr>
        <p:cNvPr id="619" name="Shape 619"/>
        <p:cNvGrpSpPr/>
        <p:nvPr/>
      </p:nvGrpSpPr>
      <p:grpSpPr>
        <a:xfrm>
          <a:off x="0" y="0"/>
          <a:ext cx="0" cy="0"/>
          <a:chOff x="0" y="0"/>
          <a:chExt cx="0" cy="0"/>
        </a:xfrm>
      </p:grpSpPr>
      <p:sp>
        <p:nvSpPr>
          <p:cNvPr id="620" name="Google Shape;620;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5"/>
          <p:cNvSpPr txBox="1"/>
          <p:nvPr>
            <p:ph idx="1" type="body"/>
          </p:nvPr>
        </p:nvSpPr>
        <p:spPr>
          <a:xfrm>
            <a:off x="2981573" y="6280560"/>
            <a:ext cx="6762832" cy="414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0" i="1" sz="1400" u="none" cap="none" strike="noStrike">
                <a:solidFill>
                  <a:schemeClr val="dk2"/>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5"/>
          <p:cNvSpPr txBox="1"/>
          <p:nvPr>
            <p:ph idx="2" type="body"/>
          </p:nvPr>
        </p:nvSpPr>
        <p:spPr>
          <a:xfrm>
            <a:off x="624419" y="6280560"/>
            <a:ext cx="2280000" cy="414000"/>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1" i="0" sz="1400" u="none" cap="none" strike="noStrike">
                <a:solidFill>
                  <a:schemeClr val="dk2"/>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4" name="Google Shape;624;p35"/>
          <p:cNvSpPr txBox="1"/>
          <p:nvPr>
            <p:ph idx="3" type="body"/>
          </p:nvPr>
        </p:nvSpPr>
        <p:spPr>
          <a:xfrm>
            <a:off x="623392" y="1523558"/>
            <a:ext cx="10945216" cy="561293"/>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1pPr>
            <a:lvl2pPr indent="-330200" lvl="1" marL="9144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2pPr>
            <a:lvl3pPr indent="-330200" lvl="2" marL="13716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30200" lvl="3" marL="18288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35"/>
          <p:cNvSpPr txBox="1"/>
          <p:nvPr>
            <p:ph idx="4" type="body"/>
          </p:nvPr>
        </p:nvSpPr>
        <p:spPr>
          <a:xfrm>
            <a:off x="623393" y="2204938"/>
            <a:ext cx="10944192" cy="38163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2"/>
          <p:cNvSpPr txBox="1"/>
          <p:nvPr/>
        </p:nvSpPr>
        <p:spPr>
          <a:xfrm>
            <a:off x="521110" y="589348"/>
            <a:ext cx="51561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3"/>
          <p:cNvGrpSpPr/>
          <p:nvPr/>
        </p:nvGrpSpPr>
        <p:grpSpPr>
          <a:xfrm>
            <a:off x="11436251" y="129884"/>
            <a:ext cx="661669" cy="1214119"/>
            <a:chOff x="11436251" y="129884"/>
            <a:chExt cx="661669" cy="1214119"/>
          </a:xfrm>
        </p:grpSpPr>
        <p:sp>
          <p:nvSpPr>
            <p:cNvPr id="90" name="Google Shape;90;p1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4"/>
          <p:cNvGrpSpPr/>
          <p:nvPr/>
        </p:nvGrpSpPr>
        <p:grpSpPr>
          <a:xfrm>
            <a:off x="11436251" y="129884"/>
            <a:ext cx="661669" cy="1214119"/>
            <a:chOff x="11436251" y="129884"/>
            <a:chExt cx="661669" cy="1214119"/>
          </a:xfrm>
        </p:grpSpPr>
        <p:sp>
          <p:nvSpPr>
            <p:cNvPr id="129" name="Google Shape;129;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3" name="Google Shape;163;p15"/>
          <p:cNvGrpSpPr/>
          <p:nvPr/>
        </p:nvGrpSpPr>
        <p:grpSpPr>
          <a:xfrm>
            <a:off x="141195" y="897389"/>
            <a:ext cx="1397812" cy="58002"/>
            <a:chOff x="0" y="1077191"/>
            <a:chExt cx="1397812" cy="58002"/>
          </a:xfrm>
        </p:grpSpPr>
        <p:sp>
          <p:nvSpPr>
            <p:cNvPr id="164" name="Google Shape;16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 name="Google Shape;167;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8" name="Google Shape;168;p15"/>
          <p:cNvGrpSpPr/>
          <p:nvPr/>
        </p:nvGrpSpPr>
        <p:grpSpPr>
          <a:xfrm>
            <a:off x="11436251" y="129884"/>
            <a:ext cx="661669" cy="1214119"/>
            <a:chOff x="11436251" y="129884"/>
            <a:chExt cx="661669" cy="1214119"/>
          </a:xfrm>
        </p:grpSpPr>
        <p:sp>
          <p:nvSpPr>
            <p:cNvPr id="169" name="Google Shape;16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7" name="Google Shape;197;p1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8" name="Google Shape;198;p15"/>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6"/>
          <p:cNvGrpSpPr/>
          <p:nvPr/>
        </p:nvGrpSpPr>
        <p:grpSpPr>
          <a:xfrm>
            <a:off x="0" y="1001612"/>
            <a:ext cx="1397812" cy="58002"/>
            <a:chOff x="0" y="1077191"/>
            <a:chExt cx="1397812" cy="58002"/>
          </a:xfrm>
        </p:grpSpPr>
        <p:sp>
          <p:nvSpPr>
            <p:cNvPr id="205" name="Google Shape;205;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6"/>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6"/>
          <p:cNvGrpSpPr/>
          <p:nvPr/>
        </p:nvGrpSpPr>
        <p:grpSpPr>
          <a:xfrm>
            <a:off x="11436251" y="129884"/>
            <a:ext cx="661669" cy="1214119"/>
            <a:chOff x="11436251" y="129884"/>
            <a:chExt cx="661669" cy="1214119"/>
          </a:xfrm>
        </p:grpSpPr>
        <p:sp>
          <p:nvSpPr>
            <p:cNvPr id="210" name="Google Shape;210;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6"/>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
          <p:cNvSpPr txBox="1"/>
          <p:nvPr>
            <p:ph type="title"/>
          </p:nvPr>
        </p:nvSpPr>
        <p:spPr>
          <a:xfrm>
            <a:off x="492628" y="895032"/>
            <a:ext cx="114135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Tipping </a:t>
            </a:r>
            <a:r>
              <a:rPr lang="en-GB" sz="4400">
                <a:solidFill>
                  <a:schemeClr val="dk2"/>
                </a:solidFill>
                <a:latin typeface="Montserrat SemiBold"/>
                <a:ea typeface="Montserrat SemiBold"/>
                <a:cs typeface="Montserrat SemiBold"/>
                <a:sym typeface="Montserrat SemiBold"/>
              </a:rPr>
              <a:t>P</a:t>
            </a:r>
            <a:r>
              <a:rPr b="0" i="0" lang="en-GB" sz="4400" u="none" cap="none" strike="noStrike">
                <a:solidFill>
                  <a:schemeClr val="dk2"/>
                </a:solidFill>
                <a:latin typeface="Montserrat SemiBold"/>
                <a:ea typeface="Montserrat SemiBold"/>
                <a:cs typeface="Montserrat SemiBold"/>
                <a:sym typeface="Montserrat SemiBold"/>
              </a:rPr>
              <a:t>oint</a:t>
            </a:r>
            <a:endParaRPr/>
          </a:p>
        </p:txBody>
      </p:sp>
      <p:pic>
        <p:nvPicPr>
          <p:cNvPr id="631" name="Google Shape;631;p1"/>
          <p:cNvPicPr preferRelativeResize="0"/>
          <p:nvPr/>
        </p:nvPicPr>
        <p:blipFill rotWithShape="1">
          <a:blip r:embed="rId3">
            <a:alphaModFix/>
          </a:blip>
          <a:srcRect b="0" l="0" r="0" t="0"/>
          <a:stretch/>
        </p:blipFill>
        <p:spPr>
          <a:xfrm>
            <a:off x="6389887" y="2711223"/>
            <a:ext cx="1932300" cy="890130"/>
          </a:xfrm>
          <a:prstGeom prst="rect">
            <a:avLst/>
          </a:prstGeom>
          <a:noFill/>
          <a:ln>
            <a:noFill/>
          </a:ln>
        </p:spPr>
      </p:pic>
      <p:pic>
        <p:nvPicPr>
          <p:cNvPr id="632" name="Google Shape;632;p1"/>
          <p:cNvPicPr preferRelativeResize="0"/>
          <p:nvPr/>
        </p:nvPicPr>
        <p:blipFill rotWithShape="1">
          <a:blip r:embed="rId3">
            <a:alphaModFix/>
          </a:blip>
          <a:srcRect b="0" l="0" r="0" t="0"/>
          <a:stretch/>
        </p:blipFill>
        <p:spPr>
          <a:xfrm>
            <a:off x="3586074" y="3716373"/>
            <a:ext cx="1631000" cy="75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
          <p:cNvSpPr txBox="1"/>
          <p:nvPr>
            <p:ph type="title"/>
          </p:nvPr>
        </p:nvSpPr>
        <p:spPr>
          <a:xfrm>
            <a:off x="333514" y="472411"/>
            <a:ext cx="8669083"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framework is based on three premises.</a:t>
            </a:r>
            <a:endParaRPr/>
          </a:p>
        </p:txBody>
      </p:sp>
      <p:sp>
        <p:nvSpPr>
          <p:cNvPr id="638" name="Google Shape;638;p2"/>
          <p:cNvSpPr txBox="1"/>
          <p:nvPr/>
        </p:nvSpPr>
        <p:spPr>
          <a:xfrm>
            <a:off x="632638" y="2008331"/>
            <a:ext cx="10749600" cy="4384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0" lang="en-GB" sz="1400" u="none" cap="none" strike="noStrike">
                <a:solidFill>
                  <a:schemeClr val="lt1"/>
                </a:solidFill>
                <a:latin typeface="Montserrat SemiBold"/>
                <a:ea typeface="Montserrat SemiBold"/>
                <a:cs typeface="Montserrat SemiBold"/>
                <a:sym typeface="Montserrat SemiBold"/>
              </a:rPr>
              <a:t> 1.</a:t>
            </a:r>
            <a:r>
              <a:rPr b="1" i="0" lang="en-GB" sz="1400" u="none" cap="none" strike="noStrike">
                <a:solidFill>
                  <a:schemeClr val="dk1"/>
                </a:solidFill>
                <a:latin typeface="Montserrat Light"/>
                <a:ea typeface="Montserrat Light"/>
                <a:cs typeface="Montserrat Light"/>
                <a:sym typeface="Montserrat Light"/>
              </a:rPr>
              <a:t> The right people</a:t>
            </a:r>
            <a:endParaRPr/>
          </a:p>
          <a:p>
            <a:pPr indent="0" lvl="0" marL="0" marR="0" rtl="0" algn="l">
              <a:lnSpc>
                <a:spcPct val="115000"/>
              </a:lnSpc>
              <a:spcBef>
                <a:spcPts val="1333"/>
              </a:spcBef>
              <a:spcAft>
                <a:spcPts val="0"/>
              </a:spcAft>
              <a:buNone/>
            </a:pPr>
            <a:r>
              <a:rPr b="0" i="0" lang="en-GB" sz="1400" u="none" cap="none" strike="noStrike">
                <a:solidFill>
                  <a:schemeClr val="dk1"/>
                </a:solidFill>
                <a:latin typeface="Montserrat Light"/>
                <a:ea typeface="Montserrat Light"/>
                <a:cs typeface="Montserrat Light"/>
                <a:sym typeface="Montserrat Light"/>
              </a:rPr>
              <a:t>An idea needs connectors to move it around a market. Connectors, as the term suggests, are connected with many others. Gladwell called these people Mavens. Mavens are information specialists who are particularly good at accumulating and distilling new knowledge. The right people must also include salespeople because they are able to persuade others that new ideas are worth adopting. In today’s world the many influencers that exist in social media would be regarded as Mavens.</a:t>
            </a:r>
            <a:endParaRPr/>
          </a:p>
          <a:p>
            <a:pPr indent="0" lvl="0" marL="0" marR="0" rtl="0" algn="l">
              <a:lnSpc>
                <a:spcPct val="115000"/>
              </a:lnSpc>
              <a:spcBef>
                <a:spcPts val="1333"/>
              </a:spcBef>
              <a:spcAft>
                <a:spcPts val="0"/>
              </a:spcAft>
              <a:buNone/>
            </a:pPr>
            <a:r>
              <a:rPr i="0" lang="en-GB" sz="1400" u="none" cap="none" strike="noStrike">
                <a:solidFill>
                  <a:schemeClr val="lt1"/>
                </a:solidFill>
                <a:latin typeface="Montserrat SemiBold"/>
                <a:ea typeface="Montserrat SemiBold"/>
                <a:cs typeface="Montserrat SemiBold"/>
                <a:sym typeface="Montserrat SemiBold"/>
              </a:rPr>
              <a:t>2</a:t>
            </a:r>
            <a:r>
              <a:rPr b="1" i="0" lang="en-GB" sz="1400" u="none" cap="none" strike="noStrike">
                <a:solidFill>
                  <a:schemeClr val="dk1"/>
                </a:solidFill>
                <a:latin typeface="Montserrat Light"/>
                <a:ea typeface="Montserrat Light"/>
                <a:cs typeface="Montserrat Light"/>
                <a:sym typeface="Montserrat Light"/>
              </a:rPr>
              <a:t>. The idea needs to be sticky</a:t>
            </a:r>
            <a:endParaRPr/>
          </a:p>
          <a:p>
            <a:pPr indent="0" lvl="0" marL="0" marR="0" rtl="0" algn="l">
              <a:lnSpc>
                <a:spcPct val="115000"/>
              </a:lnSpc>
              <a:spcBef>
                <a:spcPts val="1333"/>
              </a:spcBef>
              <a:spcAft>
                <a:spcPts val="0"/>
              </a:spcAft>
              <a:buNone/>
            </a:pPr>
            <a:r>
              <a:rPr b="0" i="0" lang="en-GB" sz="1400" u="none" cap="none" strike="noStrike">
                <a:solidFill>
                  <a:schemeClr val="dk1"/>
                </a:solidFill>
                <a:latin typeface="Montserrat Light"/>
                <a:ea typeface="Montserrat Light"/>
                <a:cs typeface="Montserrat Light"/>
                <a:sym typeface="Montserrat Light"/>
              </a:rPr>
              <a:t>By this, Gladwell means that the message or the idea must be memorable.  Various devices can be used to make an idea memorable – repetition helps a lot, so do memory cues (things that are associated with a product or idea). These could be graphics, colours, sounds – things that evoke the senses.</a:t>
            </a:r>
            <a:endParaRPr/>
          </a:p>
          <a:p>
            <a:pPr indent="0" lvl="0" marL="0" marR="0" rtl="0" algn="l">
              <a:lnSpc>
                <a:spcPct val="115000"/>
              </a:lnSpc>
              <a:spcBef>
                <a:spcPts val="1333"/>
              </a:spcBef>
              <a:spcAft>
                <a:spcPts val="0"/>
              </a:spcAft>
              <a:buNone/>
            </a:pPr>
            <a:r>
              <a:rPr i="0" lang="en-GB" sz="1400" u="none" cap="none" strike="noStrike">
                <a:solidFill>
                  <a:schemeClr val="lt1"/>
                </a:solidFill>
                <a:latin typeface="Montserrat SemiBold"/>
                <a:ea typeface="Montserrat SemiBold"/>
                <a:cs typeface="Montserrat SemiBold"/>
                <a:sym typeface="Montserrat SemiBold"/>
              </a:rPr>
              <a:t>3.</a:t>
            </a:r>
            <a:r>
              <a:rPr b="1" i="0" lang="en-GB" sz="1400" u="none" cap="none" strike="noStrike">
                <a:solidFill>
                  <a:schemeClr val="dk1"/>
                </a:solidFill>
                <a:latin typeface="Montserrat Light"/>
                <a:ea typeface="Montserrat Light"/>
                <a:cs typeface="Montserrat Light"/>
                <a:sym typeface="Montserrat Light"/>
              </a:rPr>
              <a:t> The idea must have context</a:t>
            </a:r>
            <a:endParaRPr/>
          </a:p>
          <a:p>
            <a:pPr indent="0" lvl="0" marL="0" marR="0" rtl="0" algn="l">
              <a:lnSpc>
                <a:spcPct val="115000"/>
              </a:lnSpc>
              <a:spcBef>
                <a:spcPts val="1333"/>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idea must be right for the moment in time. For example, when vandalism became a serious issue in New York, the concept of zero tolerance for minor crimes was able to take hold as a means of slowing down major crimes. The time must be right for the idea to be adopted.</a:t>
            </a:r>
            <a:endParaRPr/>
          </a:p>
        </p:txBody>
      </p:sp>
      <p:sp>
        <p:nvSpPr>
          <p:cNvPr id="639" name="Google Shape;639;p2"/>
          <p:cNvSpPr/>
          <p:nvPr/>
        </p:nvSpPr>
        <p:spPr>
          <a:xfrm>
            <a:off x="1871531" y="789131"/>
            <a:ext cx="6762832" cy="414000"/>
          </a:xfrm>
          <a:prstGeom prst="rect">
            <a:avLst/>
          </a:prstGeom>
          <a:noFill/>
          <a:ln>
            <a:noFill/>
          </a:ln>
        </p:spPr>
        <p:txBody>
          <a:bodyPr anchorCtr="0" anchor="ctr" bIns="60950" lIns="121900" spcFirstLastPara="1" rIns="121900" wrap="square" tIns="60950">
            <a:normAutofit/>
          </a:bodyPr>
          <a:lstStyle/>
          <a:p>
            <a:pPr indent="0" lvl="0" marL="0" marR="0" rtl="0" algn="ctr">
              <a:lnSpc>
                <a:spcPct val="90000"/>
              </a:lnSpc>
              <a:spcBef>
                <a:spcPts val="0"/>
              </a:spcBef>
              <a:spcAft>
                <a:spcPts val="0"/>
              </a:spcAft>
              <a:buNone/>
            </a:pPr>
            <a:r>
              <a:rPr b="0" i="1" lang="en-GB" sz="1973" u="none" cap="none" strike="noStrike">
                <a:solidFill>
                  <a:schemeClr val="dk2"/>
                </a:solidFill>
                <a:latin typeface="Calibri"/>
                <a:ea typeface="Calibri"/>
                <a:cs typeface="Calibri"/>
                <a:sym typeface="Calibri"/>
              </a:rPr>
              <a:t>Use this model for influencing actions</a:t>
            </a:r>
            <a:endParaRPr/>
          </a:p>
        </p:txBody>
      </p:sp>
      <p:sp>
        <p:nvSpPr>
          <p:cNvPr id="640" name="Google Shape;640;p2"/>
          <p:cNvSpPr txBox="1"/>
          <p:nvPr/>
        </p:nvSpPr>
        <p:spPr>
          <a:xfrm>
            <a:off x="653247" y="1316766"/>
            <a:ext cx="10945216" cy="561293"/>
          </a:xfrm>
          <a:prstGeom prst="rect">
            <a:avLst/>
          </a:prstGeom>
          <a:solidFill>
            <a:schemeClr val="lt1"/>
          </a:solidFill>
          <a:ln>
            <a:noFill/>
          </a:ln>
        </p:spPr>
        <p:txBody>
          <a:bodyPr anchorCtr="0" anchor="ctr" bIns="60950" lIns="121900" spcFirstLastPara="1" rIns="121900" wrap="square" tIns="60950">
            <a:normAutofit/>
          </a:bodyPr>
          <a:lstStyle/>
          <a:p>
            <a:pPr indent="0" lvl="0" marL="0" marR="0" rtl="0" algn="ctr">
              <a:lnSpc>
                <a:spcPct val="90000"/>
              </a:lnSpc>
              <a:spcBef>
                <a:spcPts val="0"/>
              </a:spcBef>
              <a:spcAft>
                <a:spcPts val="0"/>
              </a:spcAft>
              <a:buNone/>
            </a:pPr>
            <a:r>
              <a:rPr b="0" i="0" lang="en-GB" sz="1400" u="none" cap="none" strike="noStrike">
                <a:solidFill>
                  <a:schemeClr val="dk2"/>
                </a:solidFill>
                <a:latin typeface="Montserrat Light"/>
                <a:ea typeface="Montserrat Light"/>
                <a:cs typeface="Montserrat Light"/>
                <a:sym typeface="Montserrat Light"/>
              </a:rPr>
              <a:t>Malcolm Gladwell in 2000 published a book called </a:t>
            </a:r>
            <a:r>
              <a:rPr b="0" i="1" lang="en-GB" sz="1400" u="none" cap="none" strike="noStrike">
                <a:solidFill>
                  <a:schemeClr val="dk2"/>
                </a:solidFill>
                <a:latin typeface="Montserrat Light"/>
                <a:ea typeface="Montserrat Light"/>
                <a:cs typeface="Montserrat Light"/>
                <a:sym typeface="Montserrat Light"/>
              </a:rPr>
              <a:t>The Tipping Point: How Little Things Can Make A Big Difference</a:t>
            </a:r>
            <a:r>
              <a:rPr b="0" i="0" lang="en-GB" sz="1400" u="none" cap="none" strike="noStrike">
                <a:solidFill>
                  <a:schemeClr val="dk2"/>
                </a:solidFill>
                <a:latin typeface="Montserrat Light"/>
                <a:ea typeface="Montserrat Light"/>
                <a:cs typeface="Montserrat Light"/>
                <a:sym typeface="Montserrat Light"/>
              </a:rPr>
              <a:t>.  The book helps us understand customer behaviour. It is based on three premises:</a:t>
            </a:r>
            <a:endParaRPr>
              <a:solidFill>
                <a:schemeClr val="dk2"/>
              </a:solidFill>
            </a:endParaRPr>
          </a:p>
        </p:txBody>
      </p:sp>
      <p:sp>
        <p:nvSpPr>
          <p:cNvPr id="641" name="Google Shape;641;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2" name="Google Shape;642;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8" name="Google Shape;64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9" name="Google Shape;649;p3"/>
          <p:cNvSpPr txBox="1"/>
          <p:nvPr>
            <p:ph type="title"/>
          </p:nvPr>
        </p:nvSpPr>
        <p:spPr>
          <a:xfrm>
            <a:off x="333514" y="472411"/>
            <a:ext cx="8037487"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900"/>
              <a:t>Look for the small dots</a:t>
            </a:r>
            <a:r>
              <a:rPr lang="en-GB" sz="2900">
                <a:solidFill>
                  <a:schemeClr val="lt1"/>
                </a:solidFill>
              </a:rPr>
              <a:t>.</a:t>
            </a:r>
            <a:endParaRPr sz="2900">
              <a:solidFill>
                <a:schemeClr val="lt1"/>
              </a:solidFill>
            </a:endParaRPr>
          </a:p>
        </p:txBody>
      </p:sp>
      <p:sp>
        <p:nvSpPr>
          <p:cNvPr id="650" name="Google Shape;650;p3"/>
          <p:cNvSpPr txBox="1"/>
          <p:nvPr/>
        </p:nvSpPr>
        <p:spPr>
          <a:xfrm>
            <a:off x="1161850" y="1523050"/>
            <a:ext cx="86670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To find a tipping point it is important to ask the right questions, especially at an early stage.</a:t>
            </a:r>
            <a:br>
              <a:rPr lang="en-GB">
                <a:solidFill>
                  <a:schemeClr val="dk1"/>
                </a:solidFill>
                <a:latin typeface="Montserrat Light"/>
                <a:ea typeface="Montserrat Light"/>
                <a:cs typeface="Montserrat Light"/>
                <a:sym typeface="Montserrat Light"/>
              </a:rPr>
            </a:br>
            <a:r>
              <a:rPr b="0" i="0" lang="en-GB" u="none" cap="none" strike="noStrike">
                <a:solidFill>
                  <a:schemeClr val="dk1"/>
                </a:solidFill>
                <a:latin typeface="Montserrat Light"/>
                <a:ea typeface="Montserrat Light"/>
                <a:cs typeface="Montserrat Light"/>
                <a:sym typeface="Montserrat Light"/>
              </a:rPr>
              <a:t>The likelihood is, not many people will be behaving in a certain way (the tipping point is yet</a:t>
            </a:r>
            <a:br>
              <a:rPr lang="en-GB">
                <a:solidFill>
                  <a:schemeClr val="dk1"/>
                </a:solidFill>
                <a:latin typeface="Montserrat Light"/>
                <a:ea typeface="Montserrat Light"/>
                <a:cs typeface="Montserrat Light"/>
                <a:sym typeface="Montserrat Light"/>
              </a:rPr>
            </a:br>
            <a:r>
              <a:rPr b="0" i="0" lang="en-GB" u="none" cap="none" strike="noStrike">
                <a:solidFill>
                  <a:schemeClr val="dk1"/>
                </a:solidFill>
                <a:latin typeface="Montserrat Light"/>
                <a:ea typeface="Montserrat Light"/>
                <a:cs typeface="Montserrat Light"/>
                <a:sym typeface="Montserrat Light"/>
              </a:rPr>
              <a:t>to be reached). Qualitative research will be more useful than quantitative research. </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Familiarise yourself with System 1 and System 2 thinking.  The tipping point is very often highly influenced by System 1 thinking (ie emotional decision making).</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All new ideas start small.  Some take a long time to come to fruition (except in the fashion industry) and so they can be dismissed. Outliers will be more interesting than averages because these are the dots that will show the direction of the trajectories.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
          <p:cNvSpPr txBox="1"/>
          <p:nvPr>
            <p:ph type="title"/>
          </p:nvPr>
        </p:nvSpPr>
        <p:spPr>
          <a:xfrm>
            <a:off x="333526" y="472400"/>
            <a:ext cx="10791000" cy="5469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framework could be used to change behaviour</a:t>
            </a:r>
            <a:r>
              <a:rPr lang="en-GB">
                <a:solidFill>
                  <a:schemeClr val="lt1"/>
                </a:solidFill>
              </a:rPr>
              <a:t>.</a:t>
            </a:r>
            <a:endParaRPr>
              <a:solidFill>
                <a:schemeClr val="lt1"/>
              </a:solidFill>
            </a:endParaRPr>
          </a:p>
        </p:txBody>
      </p:sp>
      <p:sp>
        <p:nvSpPr>
          <p:cNvPr id="656" name="Google Shape;656;p4"/>
          <p:cNvSpPr txBox="1"/>
          <p:nvPr/>
        </p:nvSpPr>
        <p:spPr>
          <a:xfrm>
            <a:off x="358213" y="1445534"/>
            <a:ext cx="9697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For example, the framework could be used to improve the targeting of a message to customers:</a:t>
            </a:r>
            <a:endParaRPr/>
          </a:p>
        </p:txBody>
      </p:sp>
      <p:sp>
        <p:nvSpPr>
          <p:cNvPr id="657" name="Google Shape;65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8" name="Google Shape;65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659" name="Google Shape;659;p4"/>
          <p:cNvPicPr preferRelativeResize="0"/>
          <p:nvPr/>
        </p:nvPicPr>
        <p:blipFill>
          <a:blip r:embed="rId3">
            <a:alphaModFix/>
          </a:blip>
          <a:stretch>
            <a:fillRect/>
          </a:stretch>
        </p:blipFill>
        <p:spPr>
          <a:xfrm>
            <a:off x="2065825" y="2030300"/>
            <a:ext cx="7586301" cy="4030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665" name="Google Shape;665;p5"/>
          <p:cNvSpPr txBox="1"/>
          <p:nvPr/>
        </p:nvSpPr>
        <p:spPr>
          <a:xfrm>
            <a:off x="1020100" y="1552975"/>
            <a:ext cx="9717000" cy="40251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What is happening on the edge of your business?  How sustainable will this movement be?</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Who are the people that are doing things that are different?  What is driving them? How are they satisfying their needs?</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What could you do to encourage the growth of one of these small groups? </a:t>
            </a:r>
            <a:br>
              <a:rPr lang="en-GB">
                <a:solidFill>
                  <a:schemeClr val="dk1"/>
                </a:solidFill>
                <a:latin typeface="Montserrat Light"/>
                <a:ea typeface="Montserrat Light"/>
                <a:cs typeface="Montserrat Light"/>
                <a:sym typeface="Montserrat Light"/>
              </a:rPr>
            </a:b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What is there about your products that is distinctive and different? With whom does this distinctive/difference resonate?</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What could you do to encourage sales of your products amongst one of these outlying audiences? What scope is there for celebrity endorsement?</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How can you make the message about your product more contagious and have greater lasting impact?</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Who are the connectors, mavens, influencers and salespeople that can take your product forward?</a:t>
            </a:r>
            <a:endParaRPr/>
          </a:p>
        </p:txBody>
      </p:sp>
      <p:sp>
        <p:nvSpPr>
          <p:cNvPr id="666" name="Google Shape;66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7" name="Google Shape;66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2ab7e30c3aa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73" name="Google Shape;673;g2ab7e30c3aa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4" name="Google Shape;674;g2ab7e30c3aa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5" name="Google Shape;675;g2ab7e30c3aa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 name="Google Shape;676;g2ab7e30c3aa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7" name="Google Shape;677;g2ab7e30c3aa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