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aIm9NJ70JBayrC/mVVKngRxGC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CE9F6E-E2EE-4D1A-A121-62C56F7B3A3C}">
  <a:tblStyle styleId="{1ACE9F6E-E2EE-4D1A-A121-62C56F7B3A3C}"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FEBE895-17DC-4234-B6CC-08EB2201E2AB}"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8e7603ef3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g28e7603ef3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8"/>
          <p:cNvGrpSpPr/>
          <p:nvPr/>
        </p:nvGrpSpPr>
        <p:grpSpPr>
          <a:xfrm>
            <a:off x="0" y="1001612"/>
            <a:ext cx="1397812" cy="58002"/>
            <a:chOff x="0" y="1077191"/>
            <a:chExt cx="1397812" cy="58002"/>
          </a:xfrm>
        </p:grpSpPr>
        <p:sp>
          <p:nvSpPr>
            <p:cNvPr id="245" name="Google Shape;24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8"/>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8"/>
          <p:cNvGrpSpPr/>
          <p:nvPr/>
        </p:nvGrpSpPr>
        <p:grpSpPr>
          <a:xfrm>
            <a:off x="11436251" y="129884"/>
            <a:ext cx="661669" cy="1214119"/>
            <a:chOff x="11436251" y="129884"/>
            <a:chExt cx="661669" cy="1214119"/>
          </a:xfrm>
        </p:grpSpPr>
        <p:sp>
          <p:nvSpPr>
            <p:cNvPr id="250" name="Google Shape;250;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9"/>
          <p:cNvGrpSpPr/>
          <p:nvPr/>
        </p:nvGrpSpPr>
        <p:grpSpPr>
          <a:xfrm>
            <a:off x="109955" y="1005479"/>
            <a:ext cx="1397812" cy="58002"/>
            <a:chOff x="0" y="1077191"/>
            <a:chExt cx="1397812" cy="58002"/>
          </a:xfrm>
        </p:grpSpPr>
        <p:sp>
          <p:nvSpPr>
            <p:cNvPr id="285" name="Google Shape;285;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19"/>
          <p:cNvGrpSpPr/>
          <p:nvPr/>
        </p:nvGrpSpPr>
        <p:grpSpPr>
          <a:xfrm>
            <a:off x="11626751" y="129884"/>
            <a:ext cx="661669" cy="1214119"/>
            <a:chOff x="11436251" y="129884"/>
            <a:chExt cx="661669" cy="1214119"/>
          </a:xfrm>
        </p:grpSpPr>
        <p:sp>
          <p:nvSpPr>
            <p:cNvPr id="292" name="Google Shape;292;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0"/>
          <p:cNvGrpSpPr/>
          <p:nvPr/>
        </p:nvGrpSpPr>
        <p:grpSpPr>
          <a:xfrm>
            <a:off x="133822" y="976478"/>
            <a:ext cx="1397812" cy="58002"/>
            <a:chOff x="0" y="1077191"/>
            <a:chExt cx="1397812" cy="58002"/>
          </a:xfrm>
        </p:grpSpPr>
        <p:sp>
          <p:nvSpPr>
            <p:cNvPr id="326" name="Google Shape;32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0"/>
          <p:cNvGrpSpPr/>
          <p:nvPr/>
        </p:nvGrpSpPr>
        <p:grpSpPr>
          <a:xfrm>
            <a:off x="11436251" y="129884"/>
            <a:ext cx="661669" cy="1214119"/>
            <a:chOff x="11436251" y="129884"/>
            <a:chExt cx="661669" cy="1214119"/>
          </a:xfrm>
        </p:grpSpPr>
        <p:sp>
          <p:nvSpPr>
            <p:cNvPr id="331" name="Google Shape;33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1"/>
          <p:cNvGrpSpPr/>
          <p:nvPr/>
        </p:nvGrpSpPr>
        <p:grpSpPr>
          <a:xfrm>
            <a:off x="0" y="1318491"/>
            <a:ext cx="1397812" cy="58002"/>
            <a:chOff x="0" y="1077191"/>
            <a:chExt cx="1397812" cy="58002"/>
          </a:xfrm>
        </p:grpSpPr>
        <p:sp>
          <p:nvSpPr>
            <p:cNvPr id="368" name="Google Shape;368;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1"/>
          <p:cNvGrpSpPr/>
          <p:nvPr/>
        </p:nvGrpSpPr>
        <p:grpSpPr>
          <a:xfrm>
            <a:off x="11614051" y="129884"/>
            <a:ext cx="661669" cy="1214119"/>
            <a:chOff x="11436251" y="129884"/>
            <a:chExt cx="661669" cy="1214119"/>
          </a:xfrm>
        </p:grpSpPr>
        <p:sp>
          <p:nvSpPr>
            <p:cNvPr id="373" name="Google Shape;373;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2"/>
          <p:cNvGrpSpPr/>
          <p:nvPr/>
        </p:nvGrpSpPr>
        <p:grpSpPr>
          <a:xfrm>
            <a:off x="0" y="1318491"/>
            <a:ext cx="1397812" cy="58002"/>
            <a:chOff x="0" y="1077191"/>
            <a:chExt cx="1397812" cy="58002"/>
          </a:xfrm>
        </p:grpSpPr>
        <p:sp>
          <p:nvSpPr>
            <p:cNvPr id="409" name="Google Shape;409;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2"/>
          <p:cNvGrpSpPr/>
          <p:nvPr/>
        </p:nvGrpSpPr>
        <p:grpSpPr>
          <a:xfrm>
            <a:off x="11436251" y="129884"/>
            <a:ext cx="661669" cy="1214119"/>
            <a:chOff x="11436251" y="129884"/>
            <a:chExt cx="661669" cy="1214119"/>
          </a:xfrm>
        </p:grpSpPr>
        <p:sp>
          <p:nvSpPr>
            <p:cNvPr id="414" name="Google Shape;414;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3"/>
          <p:cNvGrpSpPr/>
          <p:nvPr/>
        </p:nvGrpSpPr>
        <p:grpSpPr>
          <a:xfrm>
            <a:off x="0" y="1318491"/>
            <a:ext cx="1397812" cy="58002"/>
            <a:chOff x="0" y="1077191"/>
            <a:chExt cx="1397812" cy="58002"/>
          </a:xfrm>
        </p:grpSpPr>
        <p:sp>
          <p:nvSpPr>
            <p:cNvPr id="450" name="Google Shape;450;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3"/>
          <p:cNvGrpSpPr/>
          <p:nvPr/>
        </p:nvGrpSpPr>
        <p:grpSpPr>
          <a:xfrm>
            <a:off x="11436251" y="129884"/>
            <a:ext cx="661669" cy="1214119"/>
            <a:chOff x="11436251" y="129884"/>
            <a:chExt cx="661669" cy="1214119"/>
          </a:xfrm>
        </p:grpSpPr>
        <p:sp>
          <p:nvSpPr>
            <p:cNvPr id="455" name="Google Shape;455;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4"/>
          <p:cNvGrpSpPr/>
          <p:nvPr/>
        </p:nvGrpSpPr>
        <p:grpSpPr>
          <a:xfrm>
            <a:off x="0" y="1318491"/>
            <a:ext cx="1397812" cy="58002"/>
            <a:chOff x="0" y="1077191"/>
            <a:chExt cx="1397812" cy="58002"/>
          </a:xfrm>
        </p:grpSpPr>
        <p:sp>
          <p:nvSpPr>
            <p:cNvPr id="491" name="Google Shape;491;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4"/>
          <p:cNvGrpSpPr/>
          <p:nvPr/>
        </p:nvGrpSpPr>
        <p:grpSpPr>
          <a:xfrm>
            <a:off x="11436251" y="129884"/>
            <a:ext cx="661669" cy="1214119"/>
            <a:chOff x="11436251" y="129884"/>
            <a:chExt cx="661669" cy="1214119"/>
          </a:xfrm>
        </p:grpSpPr>
        <p:sp>
          <p:nvSpPr>
            <p:cNvPr id="496" name="Google Shape;496;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5"/>
          <p:cNvGrpSpPr/>
          <p:nvPr/>
        </p:nvGrpSpPr>
        <p:grpSpPr>
          <a:xfrm>
            <a:off x="0" y="1318491"/>
            <a:ext cx="1397812" cy="58002"/>
            <a:chOff x="0" y="1077191"/>
            <a:chExt cx="1397812" cy="58002"/>
          </a:xfrm>
        </p:grpSpPr>
        <p:sp>
          <p:nvSpPr>
            <p:cNvPr id="533" name="Google Shape;53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5"/>
          <p:cNvGrpSpPr/>
          <p:nvPr/>
        </p:nvGrpSpPr>
        <p:grpSpPr>
          <a:xfrm>
            <a:off x="11614051" y="129884"/>
            <a:ext cx="661669" cy="1214119"/>
            <a:chOff x="11436251" y="129884"/>
            <a:chExt cx="661669" cy="1214119"/>
          </a:xfrm>
        </p:grpSpPr>
        <p:sp>
          <p:nvSpPr>
            <p:cNvPr id="538" name="Google Shape;53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1"/>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1"/>
          <p:cNvGrpSpPr/>
          <p:nvPr/>
        </p:nvGrpSpPr>
        <p:grpSpPr>
          <a:xfrm>
            <a:off x="0" y="962050"/>
            <a:ext cx="1397812" cy="58002"/>
            <a:chOff x="0" y="1077191"/>
            <a:chExt cx="1397812" cy="58002"/>
          </a:xfrm>
        </p:grpSpPr>
        <p:sp>
          <p:nvSpPr>
            <p:cNvPr id="63" name="Google Shape;63;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 name="Google Shape;65;p11"/>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1"/>
          <p:cNvGrpSpPr/>
          <p:nvPr/>
        </p:nvGrpSpPr>
        <p:grpSpPr>
          <a:xfrm>
            <a:off x="11436251" y="129884"/>
            <a:ext cx="661669" cy="1214119"/>
            <a:chOff x="11436251" y="129884"/>
            <a:chExt cx="661669" cy="1214119"/>
          </a:xfrm>
        </p:grpSpPr>
        <p:sp>
          <p:nvSpPr>
            <p:cNvPr id="68" name="Google Shape;68;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96" name="Google Shape;96;p11"/>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7" name="Shape 97"/>
        <p:cNvGrpSpPr/>
        <p:nvPr/>
      </p:nvGrpSpPr>
      <p:grpSpPr>
        <a:xfrm>
          <a:off x="0" y="0"/>
          <a:ext cx="0" cy="0"/>
          <a:chOff x="0" y="0"/>
          <a:chExt cx="0" cy="0"/>
        </a:xfrm>
      </p:grpSpPr>
      <p:pic>
        <p:nvPicPr>
          <p:cNvPr descr="A logo with blue and yellow colors&#10;&#10;Description automatically generated" id="98" name="Google Shape;9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99" name="Google Shape;99;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00" name="Google Shape;100;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1" name="Google Shape;101;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2" name="Google Shape;102;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3" name="Google Shape;103;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4" name="Google Shape;104;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05" name="Shape 105"/>
        <p:cNvGrpSpPr/>
        <p:nvPr/>
      </p:nvGrpSpPr>
      <p:grpSpPr>
        <a:xfrm>
          <a:off x="0" y="0"/>
          <a:ext cx="0" cy="0"/>
          <a:chOff x="0" y="0"/>
          <a:chExt cx="0" cy="0"/>
        </a:xfrm>
      </p:grpSpPr>
      <p:pic>
        <p:nvPicPr>
          <p:cNvPr descr="A logo with blue and yellow colors&#10;&#10;Description automatically generated" id="106" name="Google Shape;10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07" name="Google Shape;10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08" name="Google Shape;10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09" name="Google Shape;10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2" name="Shape 112"/>
        <p:cNvGrpSpPr/>
        <p:nvPr/>
      </p:nvGrpSpPr>
      <p:grpSpPr>
        <a:xfrm>
          <a:off x="0" y="0"/>
          <a:ext cx="0" cy="0"/>
          <a:chOff x="0" y="0"/>
          <a:chExt cx="0" cy="0"/>
        </a:xfrm>
      </p:grpSpPr>
      <p:sp>
        <p:nvSpPr>
          <p:cNvPr id="113" name="Google Shape;11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4" name="Google Shape;11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5" name="Google Shape;115;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6" name="Google Shape;11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8" name="Google Shape;118;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19" name="Google Shape;119;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0" name="Shape 120"/>
        <p:cNvGrpSpPr/>
        <p:nvPr/>
      </p:nvGrpSpPr>
      <p:grpSpPr>
        <a:xfrm>
          <a:off x="0" y="0"/>
          <a:ext cx="0" cy="0"/>
          <a:chOff x="0" y="0"/>
          <a:chExt cx="0" cy="0"/>
        </a:xfrm>
      </p:grpSpPr>
      <p:pic>
        <p:nvPicPr>
          <p:cNvPr descr="A yellow circle on a black background&#10;&#10;Description automatically generated" id="121" name="Google Shape;12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2" name="Google Shape;12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5" name="Google Shape;12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6" name="Google Shape;12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9" name="Google Shape;129;p15"/>
          <p:cNvGrpSpPr/>
          <p:nvPr/>
        </p:nvGrpSpPr>
        <p:grpSpPr>
          <a:xfrm>
            <a:off x="11436251" y="129884"/>
            <a:ext cx="661669" cy="1214119"/>
            <a:chOff x="11436251" y="129884"/>
            <a:chExt cx="661669" cy="1214119"/>
          </a:xfrm>
        </p:grpSpPr>
        <p:sp>
          <p:nvSpPr>
            <p:cNvPr id="130" name="Google Shape;13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8" name="Google Shape;15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59" name="Shape 159"/>
        <p:cNvGrpSpPr/>
        <p:nvPr/>
      </p:nvGrpSpPr>
      <p:grpSpPr>
        <a:xfrm>
          <a:off x="0" y="0"/>
          <a:ext cx="0" cy="0"/>
          <a:chOff x="0" y="0"/>
          <a:chExt cx="0" cy="0"/>
        </a:xfrm>
      </p:grpSpPr>
      <p:pic>
        <p:nvPicPr>
          <p:cNvPr descr="A yellow circle on a black background&#10;&#10;Description automatically generated" id="160" name="Google Shape;16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1" name="Google Shape;16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64" name="Google Shape;16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6" name="Google Shape;16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67" name="Google Shape;16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68" name="Google Shape;168;p16"/>
          <p:cNvGrpSpPr/>
          <p:nvPr/>
        </p:nvGrpSpPr>
        <p:grpSpPr>
          <a:xfrm>
            <a:off x="11436251" y="129884"/>
            <a:ext cx="661669" cy="1214119"/>
            <a:chOff x="11436251" y="129884"/>
            <a:chExt cx="661669" cy="1214119"/>
          </a:xfrm>
        </p:grpSpPr>
        <p:sp>
          <p:nvSpPr>
            <p:cNvPr id="169" name="Google Shape;16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97" name="Google Shape;19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98" name="Shape 198"/>
        <p:cNvGrpSpPr/>
        <p:nvPr/>
      </p:nvGrpSpPr>
      <p:grpSpPr>
        <a:xfrm>
          <a:off x="0" y="0"/>
          <a:ext cx="0" cy="0"/>
          <a:chOff x="0" y="0"/>
          <a:chExt cx="0" cy="0"/>
        </a:xfrm>
      </p:grpSpPr>
      <p:pic>
        <p:nvPicPr>
          <p:cNvPr descr="A yellow circle on a black background&#10;&#10;Description automatically generated" id="199" name="Google Shape;19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0" name="Google Shape;20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3" name="Google Shape;203;p17"/>
          <p:cNvGrpSpPr/>
          <p:nvPr/>
        </p:nvGrpSpPr>
        <p:grpSpPr>
          <a:xfrm>
            <a:off x="141195" y="897389"/>
            <a:ext cx="1397812" cy="58002"/>
            <a:chOff x="0" y="1077191"/>
            <a:chExt cx="1397812" cy="58002"/>
          </a:xfrm>
        </p:grpSpPr>
        <p:sp>
          <p:nvSpPr>
            <p:cNvPr id="204" name="Google Shape;20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6" name="Google Shape;206;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7" name="Google Shape;207;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8" name="Google Shape;208;p17"/>
          <p:cNvGrpSpPr/>
          <p:nvPr/>
        </p:nvGrpSpPr>
        <p:grpSpPr>
          <a:xfrm>
            <a:off x="11436251" y="129884"/>
            <a:ext cx="661669" cy="1214119"/>
            <a:chOff x="11436251" y="129884"/>
            <a:chExt cx="661669" cy="1214119"/>
          </a:xfrm>
        </p:grpSpPr>
        <p:sp>
          <p:nvSpPr>
            <p:cNvPr id="209" name="Google Shape;20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37" name="Google Shape;237;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38" name="Google Shape;238;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Personas</a:t>
            </a:r>
            <a:endParaRPr/>
          </a:p>
        </p:txBody>
      </p:sp>
      <p:pic>
        <p:nvPicPr>
          <p:cNvPr id="624" name="Google Shape;624;p1"/>
          <p:cNvPicPr preferRelativeResize="0"/>
          <p:nvPr/>
        </p:nvPicPr>
        <p:blipFill rotWithShape="1">
          <a:blip r:embed="rId3">
            <a:alphaModFix/>
          </a:blip>
          <a:srcRect b="0" l="0" r="0" t="0"/>
          <a:stretch/>
        </p:blipFill>
        <p:spPr>
          <a:xfrm>
            <a:off x="6315958" y="2551048"/>
            <a:ext cx="2064680" cy="1244338"/>
          </a:xfrm>
          <a:prstGeom prst="rect">
            <a:avLst/>
          </a:prstGeom>
          <a:noFill/>
          <a:ln>
            <a:noFill/>
          </a:ln>
        </p:spPr>
      </p:pic>
      <p:pic>
        <p:nvPicPr>
          <p:cNvPr id="625" name="Google Shape;625;p1"/>
          <p:cNvPicPr preferRelativeResize="0"/>
          <p:nvPr/>
        </p:nvPicPr>
        <p:blipFill rotWithShape="1">
          <a:blip r:embed="rId3">
            <a:alphaModFix/>
          </a:blip>
          <a:srcRect b="0" l="0" r="0" t="0"/>
          <a:stretch/>
        </p:blipFill>
        <p:spPr>
          <a:xfrm>
            <a:off x="3688451" y="3663774"/>
            <a:ext cx="1457326" cy="87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26" y="472400"/>
            <a:ext cx="10949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A model for improving marketing messages</a:t>
            </a:r>
            <a:r>
              <a:rPr lang="en-GB" sz="2800">
                <a:solidFill>
                  <a:schemeClr val="lt1"/>
                </a:solidFill>
              </a:rPr>
              <a:t>.</a:t>
            </a:r>
            <a:endParaRPr sz="2800">
              <a:solidFill>
                <a:schemeClr val="lt1"/>
              </a:solidFill>
            </a:endParaRPr>
          </a:p>
        </p:txBody>
      </p:sp>
      <p:sp>
        <p:nvSpPr>
          <p:cNvPr id="631" name="Google Shape;631;p2"/>
          <p:cNvSpPr/>
          <p:nvPr/>
        </p:nvSpPr>
        <p:spPr>
          <a:xfrm>
            <a:off x="364774" y="1330900"/>
            <a:ext cx="10675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sharpen the way you communicate with customers and potential customers</a:t>
            </a:r>
            <a:endParaRPr sz="1600"/>
          </a:p>
        </p:txBody>
      </p:sp>
      <p:sp>
        <p:nvSpPr>
          <p:cNvPr id="632" name="Google Shape;632;p2"/>
          <p:cNvSpPr txBox="1"/>
          <p:nvPr/>
        </p:nvSpPr>
        <p:spPr>
          <a:xfrm>
            <a:off x="450900" y="1884425"/>
            <a:ext cx="106755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A persona is a character. It is a description of somebody, not just anybody. It is the image, the face and personality of a (made up) person. If you can characterise a persona within a group of customers, it becomes easier to target them. Persona development is important in advertising to give a focus to promotions. With the persona in mind you know who you are talking to, who you are designing for and who you want to do business with.  Persona development nearly always focuses on the buyer of the product.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You can develop personas for different decision makers and influencers. For example, it may be helpful to build a persona of someone who is an influencer rather than a customer or even a “negative” persona – someone you want excluding from targeted communications.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Developing personas requires a qualitative and creative approach. Insights on the personas can be obtained from many sources – sales teams, market research reports, the internet, LinkedIn etc.</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Decide which personas you want to develop. It could be the key decision maker within the decision-making unit, a lost customer, a promoter, a detractor, a potential customer etc. Now use the next slide to build a picture of this person.</a:t>
            </a:r>
            <a:endParaRPr/>
          </a:p>
        </p:txBody>
      </p:sp>
      <p:sp>
        <p:nvSpPr>
          <p:cNvPr id="633" name="Google Shape;633;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4" name="Google Shape;634;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Persona profile</a:t>
            </a:r>
            <a:r>
              <a:rPr lang="en-GB" sz="2800">
                <a:solidFill>
                  <a:schemeClr val="lt1"/>
                </a:solidFill>
              </a:rPr>
              <a:t>.</a:t>
            </a:r>
            <a:endParaRPr sz="2800">
              <a:solidFill>
                <a:schemeClr val="lt1"/>
              </a:solidFill>
            </a:endParaRPr>
          </a:p>
        </p:txBody>
      </p:sp>
      <p:graphicFrame>
        <p:nvGraphicFramePr>
          <p:cNvPr id="640" name="Google Shape;640;p3"/>
          <p:cNvGraphicFramePr/>
          <p:nvPr/>
        </p:nvGraphicFramePr>
        <p:xfrm>
          <a:off x="4709010" y="714389"/>
          <a:ext cx="3000000" cy="3000000"/>
        </p:xfrm>
        <a:graphic>
          <a:graphicData uri="http://schemas.openxmlformats.org/drawingml/2006/table">
            <a:tbl>
              <a:tblPr bandRow="1" firstCol="1" firstRow="1">
                <a:noFill/>
                <a:tableStyleId>{1ACE9F6E-E2EE-4D1A-A121-62C56F7B3A3C}</a:tableStyleId>
              </a:tblPr>
              <a:tblGrid>
                <a:gridCol w="2196225"/>
                <a:gridCol w="3996650"/>
              </a:tblGrid>
              <a:tr h="180350">
                <a:tc>
                  <a:txBody>
                    <a:bodyPr/>
                    <a:lstStyle/>
                    <a:p>
                      <a:pPr indent="0" lvl="0" marL="0" marR="0" rtl="0" algn="l">
                        <a:lnSpc>
                          <a:spcPct val="115000"/>
                        </a:lnSpc>
                        <a:spcBef>
                          <a:spcPts val="0"/>
                        </a:spcBef>
                        <a:spcAft>
                          <a:spcPts val="0"/>
                        </a:spcAft>
                        <a:buNone/>
                      </a:pPr>
                      <a:r>
                        <a:rPr lang="en-GB" sz="900" u="none" cap="none" strike="noStrike">
                          <a:solidFill>
                            <a:schemeClr val="dk2"/>
                          </a:solidFill>
                          <a:latin typeface="Montserrat SemiBold"/>
                          <a:ea typeface="Montserrat SemiBold"/>
                          <a:cs typeface="Montserrat SemiBold"/>
                          <a:sym typeface="Montserrat SemiBold"/>
                        </a:rPr>
                        <a:t>Persona Title</a:t>
                      </a:r>
                      <a:endParaRPr sz="900" u="none" cap="none" strike="noStrike">
                        <a:solidFill>
                          <a:schemeClr val="dk2"/>
                        </a:solidFill>
                        <a:latin typeface="Montserrat SemiBold"/>
                        <a:ea typeface="Montserrat SemiBold"/>
                        <a:cs typeface="Montserrat SemiBold"/>
                        <a:sym typeface="Montserrat SemiBold"/>
                      </a:endParaRPr>
                    </a:p>
                  </a:txBody>
                  <a:tcPr marT="0" marB="0" marR="47525" marL="47525">
                    <a:solidFill>
                      <a:schemeClr val="dk1"/>
                    </a:solidFill>
                  </a:tcPr>
                </a:tc>
                <a:tc>
                  <a:txBody>
                    <a:bodyPr/>
                    <a:lstStyle/>
                    <a:p>
                      <a:pPr indent="0" lvl="0" marL="0" marR="0" rtl="0" algn="ctr">
                        <a:lnSpc>
                          <a:spcPct val="115000"/>
                        </a:lnSpc>
                        <a:spcBef>
                          <a:spcPts val="0"/>
                        </a:spcBef>
                        <a:spcAft>
                          <a:spcPts val="0"/>
                        </a:spcAft>
                        <a:buNone/>
                      </a:pPr>
                      <a:r>
                        <a:rPr lang="en-GB" sz="800" u="none" cap="none" strike="noStrike">
                          <a:solidFill>
                            <a:schemeClr val="dk2"/>
                          </a:solidFill>
                          <a:latin typeface="Montserrat SemiBold"/>
                          <a:ea typeface="Montserrat SemiBold"/>
                          <a:cs typeface="Montserrat SemiBold"/>
                          <a:sym typeface="Montserrat SemiBold"/>
                        </a:rPr>
                        <a:t> Description</a:t>
                      </a:r>
                      <a:endParaRPr sz="800" u="none" cap="none" strike="noStrike">
                        <a:solidFill>
                          <a:schemeClr val="dk2"/>
                        </a:solidFill>
                        <a:latin typeface="Montserrat SemiBold"/>
                        <a:ea typeface="Montserrat SemiBold"/>
                        <a:cs typeface="Montserrat SemiBold"/>
                        <a:sym typeface="Montserrat SemiBold"/>
                      </a:endParaRPr>
                    </a:p>
                  </a:txBody>
                  <a:tcPr marT="0" marB="0" marR="47525" marL="47525">
                    <a:solidFill>
                      <a:schemeClr val="dk1"/>
                    </a:solidFill>
                  </a:tcPr>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Name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Company role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Job title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Work responsibilities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Company </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Size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Industry</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Clr>
                          <a:schemeClr val="dk1"/>
                        </a:buClr>
                        <a:buSzPts val="800"/>
                        <a:buFont typeface="Montserrat Light"/>
                        <a:buNone/>
                      </a:pPr>
                      <a:r>
                        <a:rPr lang="en-GB" sz="900" u="none" cap="none" strike="noStrike">
                          <a:latin typeface="Montserrat Light"/>
                          <a:ea typeface="Montserrat Light"/>
                          <a:cs typeface="Montserrat Light"/>
                          <a:sym typeface="Montserrat Light"/>
                        </a:rPr>
                        <a:t>Location</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Role in product decision-making</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t/>
                      </a:r>
                      <a:endParaRPr sz="800" u="none" cap="none" strike="noStrike">
                        <a:latin typeface="Calibri"/>
                        <a:ea typeface="Calibri"/>
                        <a:cs typeface="Calibri"/>
                        <a:sym typeface="Calibri"/>
                      </a:endParaRPr>
                    </a:p>
                  </a:txBody>
                  <a:tcPr marT="0" marB="0" marR="47525" marL="47525"/>
                </a:tc>
              </a:tr>
              <a:tr h="16447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Decision drivers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Demographics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Age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Gender</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Education/qualifications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Salary</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Marital status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Number of children</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What keeps them awake at night</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Challenges at work</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Challenges at home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Ambitions in life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Guiding values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Empathy</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Model of car they drive</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Music they listen to</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Favourite books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Where they go on holiday</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59300">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Pets owned</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Favourite sport</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Media</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Newspapers that are read</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Journals that are read</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Favourite websites</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r h="146025">
                <a:tc>
                  <a:txBody>
                    <a:bodyPr/>
                    <a:lstStyle/>
                    <a:p>
                      <a:pPr indent="0" lvl="0" marL="0" marR="0" rtl="0" algn="l">
                        <a:lnSpc>
                          <a:spcPct val="115000"/>
                        </a:lnSpc>
                        <a:spcBef>
                          <a:spcPts val="0"/>
                        </a:spcBef>
                        <a:spcAft>
                          <a:spcPts val="0"/>
                        </a:spcAft>
                        <a:buNone/>
                      </a:pPr>
                      <a:r>
                        <a:rPr lang="en-GB" sz="900" u="none" cap="none" strike="noStrike">
                          <a:latin typeface="Montserrat Light"/>
                          <a:ea typeface="Montserrat Light"/>
                          <a:cs typeface="Montserrat Light"/>
                          <a:sym typeface="Montserrat Light"/>
                        </a:rPr>
                        <a:t>Blogs that are visited</a:t>
                      </a:r>
                      <a:endParaRPr sz="900" u="none" cap="none" strike="noStrike">
                        <a:latin typeface="Montserrat Light"/>
                        <a:ea typeface="Montserrat Light"/>
                        <a:cs typeface="Montserrat Light"/>
                        <a:sym typeface="Montserrat Light"/>
                      </a:endParaRPr>
                    </a:p>
                  </a:txBody>
                  <a:tcPr marT="0" marB="0" marR="47525" marL="47525"/>
                </a:tc>
                <a:tc>
                  <a:txBody>
                    <a:bodyPr/>
                    <a:lstStyle/>
                    <a:p>
                      <a:pPr indent="0" lvl="0" marL="0" marR="0" rtl="0" algn="l">
                        <a:lnSpc>
                          <a:spcPct val="115000"/>
                        </a:lnSpc>
                        <a:spcBef>
                          <a:spcPts val="0"/>
                        </a:spcBef>
                        <a:spcAft>
                          <a:spcPts val="0"/>
                        </a:spcAft>
                        <a:buNone/>
                      </a:pPr>
                      <a:r>
                        <a:rPr lang="en-GB" sz="800" u="none" cap="none" strike="noStrike"/>
                        <a:t> </a:t>
                      </a:r>
                      <a:endParaRPr sz="800" u="none" cap="none" strike="noStrike">
                        <a:latin typeface="Calibri"/>
                        <a:ea typeface="Calibri"/>
                        <a:cs typeface="Calibri"/>
                        <a:sym typeface="Calibri"/>
                      </a:endParaRPr>
                    </a:p>
                  </a:txBody>
                  <a:tcPr marT="0" marB="0" marR="47525" marL="47525"/>
                </a:tc>
              </a:tr>
            </a:tbl>
          </a:graphicData>
        </a:graphic>
      </p:graphicFrame>
      <p:sp>
        <p:nvSpPr>
          <p:cNvPr id="641" name="Google Shape;641;p3"/>
          <p:cNvSpPr txBox="1"/>
          <p:nvPr/>
        </p:nvSpPr>
        <p:spPr>
          <a:xfrm>
            <a:off x="375722" y="1437400"/>
            <a:ext cx="36534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aim is to build a portrait of a character. Personalise this character as much as possible. Give them a name and bring them to life by imagining (as near to reality as possible) their work life, their home life and their psyche.  Find an appropriate photo of someone on the internet to represent your persona.</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factors in the worksheet opposite are by way of example. Add or subtract items that in your opinion will give a good flavour to this persona.</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42" name="Google Shape;642;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3" name="Google Shape;643;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Build multiple personas</a:t>
            </a:r>
            <a:r>
              <a:rPr lang="en-GB">
                <a:solidFill>
                  <a:schemeClr val="lt1"/>
                </a:solidFill>
              </a:rPr>
              <a:t>.</a:t>
            </a:r>
            <a:endParaRPr>
              <a:solidFill>
                <a:schemeClr val="lt1"/>
              </a:solidFill>
            </a:endParaRPr>
          </a:p>
        </p:txBody>
      </p:sp>
      <p:sp>
        <p:nvSpPr>
          <p:cNvPr id="649" name="Google Shape;649;p4"/>
          <p:cNvSpPr txBox="1"/>
          <p:nvPr/>
        </p:nvSpPr>
        <p:spPr>
          <a:xfrm>
            <a:off x="417923" y="1394200"/>
            <a:ext cx="38169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Collect as much data as possible on your customers and potential customers. This can come from quantitative and qualitative data, from survey data, and in-house data on your Customer Relationship Management system.</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Armed with this data carry out a workshop. Workshop participants soon get into the swing of inventing the persona. Make sure a moderator keeps the delegates on track.</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And remember, this is just one persona with one role. Build different personas to represent different customer groups such as promoters, passives and detractors. They will be influenced by different triggers.</a:t>
            </a:r>
            <a:endParaRPr/>
          </a:p>
        </p:txBody>
      </p:sp>
      <p:sp>
        <p:nvSpPr>
          <p:cNvPr id="650" name="Google Shape;650;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1" name="Google Shape;651;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52" name="Google Shape;652;p4"/>
          <p:cNvPicPr preferRelativeResize="0"/>
          <p:nvPr/>
        </p:nvPicPr>
        <p:blipFill>
          <a:blip r:embed="rId3">
            <a:alphaModFix/>
          </a:blip>
          <a:stretch>
            <a:fillRect/>
          </a:stretch>
        </p:blipFill>
        <p:spPr>
          <a:xfrm>
            <a:off x="4387223" y="1171589"/>
            <a:ext cx="7652378" cy="470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graphicFrame>
        <p:nvGraphicFramePr>
          <p:cNvPr id="657" name="Google Shape;657;p5"/>
          <p:cNvGraphicFramePr/>
          <p:nvPr/>
        </p:nvGraphicFramePr>
        <p:xfrm>
          <a:off x="2159563" y="3259497"/>
          <a:ext cx="3000000" cy="3000000"/>
        </p:xfrm>
        <a:graphic>
          <a:graphicData uri="http://schemas.openxmlformats.org/drawingml/2006/table">
            <a:tbl>
              <a:tblPr>
                <a:noFill/>
                <a:tableStyleId>{4FEBE895-17DC-4234-B6CC-08EB2201E2AB}</a:tableStyleId>
              </a:tblPr>
              <a:tblGrid>
                <a:gridCol w="2009575"/>
                <a:gridCol w="6270825"/>
              </a:tblGrid>
              <a:tr h="371475">
                <a:tc>
                  <a:txBody>
                    <a:bodyPr/>
                    <a:lstStyle/>
                    <a:p>
                      <a:pPr indent="0" lvl="0" marL="0" marR="0" rtl="0" algn="ctr">
                        <a:spcBef>
                          <a:spcPts val="0"/>
                        </a:spcBef>
                        <a:spcAft>
                          <a:spcPts val="0"/>
                        </a:spcAft>
                        <a:buNone/>
                      </a:pPr>
                      <a:r>
                        <a:rPr lang="en-GB" sz="1600" u="none" cap="none" strike="noStrike">
                          <a:solidFill>
                            <a:schemeClr val="dk2"/>
                          </a:solidFill>
                          <a:latin typeface="Montserrat SemiBold"/>
                          <a:ea typeface="Montserrat SemiBold"/>
                          <a:cs typeface="Montserrat SemiBold"/>
                          <a:sym typeface="Montserrat SemiBold"/>
                        </a:rPr>
                        <a:t>Headline</a:t>
                      </a:r>
                      <a:endParaRPr i="1" sz="1600" u="none" cap="none" strike="noStrike">
                        <a:solidFill>
                          <a:schemeClr val="dk2"/>
                        </a:solidFill>
                        <a:latin typeface="Montserrat SemiBold"/>
                        <a:ea typeface="Montserrat SemiBold"/>
                        <a:cs typeface="Montserrat SemiBold"/>
                        <a:sym typeface="Montserrat SemiBold"/>
                      </a:endParaRPr>
                    </a:p>
                  </a:txBody>
                  <a:tcPr marT="9525"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600" u="none" cap="none" strike="noStrike">
                          <a:solidFill>
                            <a:schemeClr val="dk2"/>
                          </a:solidFill>
                          <a:latin typeface="Montserrat SemiBold"/>
                          <a:ea typeface="Montserrat SemiBold"/>
                          <a:cs typeface="Montserrat SemiBold"/>
                          <a:sym typeface="Montserrat SemiBold"/>
                        </a:rPr>
                        <a:t>The Elevator pitch</a:t>
                      </a:r>
                      <a:endParaRPr i="0" sz="1600" u="none" cap="none" strike="noStrike">
                        <a:solidFill>
                          <a:schemeClr val="dk2"/>
                        </a:solidFill>
                        <a:latin typeface="Montserrat SemiBold"/>
                        <a:ea typeface="Montserrat SemiBold"/>
                        <a:cs typeface="Montserrat SemiBold"/>
                        <a:sym typeface="Montserrat SemiBold"/>
                      </a:endParaRPr>
                    </a:p>
                  </a:txBody>
                  <a:tcPr marT="9525"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371475">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Target persona</a:t>
                      </a:r>
                      <a:endParaRPr b="0" i="1" u="none" cap="none" strike="noStrike">
                        <a:solidFill>
                          <a:srgbClr val="000000"/>
                        </a:solidFill>
                        <a:latin typeface="Montserrat Light"/>
                        <a:ea typeface="Montserrat Light"/>
                        <a:cs typeface="Montserrat Light"/>
                        <a:sym typeface="Montserrat Light"/>
                      </a:endParaRPr>
                    </a:p>
                  </a:txBody>
                  <a:tcPr marT="9525" marB="0" marR="12700" marL="12700" anchor="ctr">
                    <a:lnT cap="flat" cmpd="sng" w="12700">
                      <a:solidFill>
                        <a:schemeClr val="dk2"/>
                      </a:solidFill>
                      <a:prstDash val="solid"/>
                      <a:round/>
                      <a:headEnd len="sm" w="sm" type="none"/>
                      <a:tailEnd len="sm" w="sm" type="none"/>
                    </a:lnT>
                  </a:tcP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For you dear customer…</a:t>
                      </a:r>
                      <a:endParaRPr b="0" i="0" u="none" cap="none" strike="noStrike">
                        <a:solidFill>
                          <a:srgbClr val="000000"/>
                        </a:solidFill>
                        <a:latin typeface="Montserrat Light"/>
                        <a:ea typeface="Montserrat Light"/>
                        <a:cs typeface="Montserrat Light"/>
                        <a:sym typeface="Montserrat Light"/>
                      </a:endParaRPr>
                    </a:p>
                  </a:txBody>
                  <a:tcPr marT="9525" marB="0" marR="12700" marL="12700" anchor="ctr">
                    <a:lnT cap="flat" cmpd="sng" w="12700">
                      <a:solidFill>
                        <a:schemeClr val="dk2"/>
                      </a:solidFill>
                      <a:prstDash val="solid"/>
                      <a:round/>
                      <a:headEnd len="sm" w="sm" type="none"/>
                      <a:tailEnd len="sm" w="sm" type="none"/>
                    </a:lnT>
                  </a:tcPr>
                </a:tc>
              </a:tr>
              <a:tr h="371475">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Value</a:t>
                      </a:r>
                      <a:endParaRPr b="0" i="1" u="none" cap="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…we know you value xxx…</a:t>
                      </a:r>
                      <a:endParaRPr b="0" i="0" u="none" cap="none" strike="noStrike">
                        <a:solidFill>
                          <a:srgbClr val="000000"/>
                        </a:solidFill>
                        <a:latin typeface="Montserrat Light"/>
                        <a:ea typeface="Montserrat Light"/>
                        <a:cs typeface="Montserrat Light"/>
                        <a:sym typeface="Montserrat Light"/>
                      </a:endParaRPr>
                    </a:p>
                  </a:txBody>
                  <a:tcPr marT="9525" marB="0" marR="12700" marL="12700" anchor="ctr"/>
                </a:tc>
              </a:tr>
              <a:tr h="469750">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Superior</a:t>
                      </a:r>
                      <a:endParaRPr b="0" i="1" u="none" cap="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…and our product is the best on the market because xxx…</a:t>
                      </a:r>
                      <a:endParaRPr b="0" i="0" u="none" cap="none" strike="noStrike">
                        <a:solidFill>
                          <a:srgbClr val="000000"/>
                        </a:solidFill>
                        <a:latin typeface="Montserrat Light"/>
                        <a:ea typeface="Montserrat Light"/>
                        <a:cs typeface="Montserrat Light"/>
                        <a:sym typeface="Montserrat Light"/>
                      </a:endParaRPr>
                    </a:p>
                  </a:txBody>
                  <a:tcPr marT="9525" marB="0" marR="12700" marL="12700" anchor="ctr"/>
                </a:tc>
              </a:tr>
              <a:tr h="371475">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Profit</a:t>
                      </a:r>
                      <a:endParaRPr b="0" i="1" u="none" cap="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 which means you will benefit by xxx…..</a:t>
                      </a:r>
                      <a:endParaRPr b="0" i="0" u="none" cap="none" strike="noStrike">
                        <a:solidFill>
                          <a:srgbClr val="000000"/>
                        </a:solidFill>
                        <a:latin typeface="Montserrat Light"/>
                        <a:ea typeface="Montserrat Light"/>
                        <a:cs typeface="Montserrat Light"/>
                        <a:sym typeface="Montserrat Light"/>
                      </a:endParaRPr>
                    </a:p>
                  </a:txBody>
                  <a:tcPr marT="9525" marB="0" marR="12700" marL="12700" anchor="ctr"/>
                </a:tc>
              </a:tr>
              <a:tr h="492625">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Call to action</a:t>
                      </a:r>
                      <a:endParaRPr b="0" i="1" u="none" cap="none" strike="noStrike">
                        <a:solidFill>
                          <a:srgbClr val="000000"/>
                        </a:solidFill>
                        <a:latin typeface="Montserrat Light"/>
                        <a:ea typeface="Montserrat Light"/>
                        <a:cs typeface="Montserrat Light"/>
                        <a:sym typeface="Montserrat Light"/>
                      </a:endParaRPr>
                    </a:p>
                  </a:txBody>
                  <a:tcPr marT="9525" marB="0" marR="12700" marL="12700" anchor="ctr"/>
                </a:tc>
                <a:tc>
                  <a:txBody>
                    <a:bodyPr/>
                    <a:lstStyle/>
                    <a:p>
                      <a:pPr indent="0" lvl="0" marL="0" marR="0" rtl="0" algn="ctr">
                        <a:spcBef>
                          <a:spcPts val="0"/>
                        </a:spcBef>
                        <a:spcAft>
                          <a:spcPts val="0"/>
                        </a:spcAft>
                        <a:buNone/>
                      </a:pPr>
                      <a:r>
                        <a:rPr lang="en-GB" u="none" cap="none" strike="noStrike">
                          <a:latin typeface="Montserrat Light"/>
                          <a:ea typeface="Montserrat Light"/>
                          <a:cs typeface="Montserrat Light"/>
                          <a:sym typeface="Montserrat Light"/>
                        </a:rPr>
                        <a:t>…let me suggest the next step is xxx.</a:t>
                      </a:r>
                      <a:endParaRPr b="0" i="0" u="none" cap="none" strike="noStrike">
                        <a:solidFill>
                          <a:srgbClr val="000000"/>
                        </a:solidFill>
                        <a:latin typeface="Montserrat Light"/>
                        <a:ea typeface="Montserrat Light"/>
                        <a:cs typeface="Montserrat Light"/>
                        <a:sym typeface="Montserrat Light"/>
                      </a:endParaRPr>
                    </a:p>
                  </a:txBody>
                  <a:tcPr marT="9525" marB="0" marR="12700" marL="12700" anchor="ctr"/>
                </a:tc>
              </a:tr>
            </a:tbl>
          </a:graphicData>
        </a:graphic>
      </p:graphicFrame>
      <p:sp>
        <p:nvSpPr>
          <p:cNvPr id="658" name="Google Shape;658;p5"/>
          <p:cNvSpPr txBox="1"/>
          <p:nvPr/>
        </p:nvSpPr>
        <p:spPr>
          <a:xfrm>
            <a:off x="421200" y="1409050"/>
            <a:ext cx="107349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An elevator pitch is a short message to a potential customer that gives them a reason to buy your product. The elevator pitch is a sort of customer value proposition (CVP). Only include things that our customers value and where we are superior. The key is to make the pitch short and punchy – as if it could be delivered in an elevator in just a few seconds.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Build an elevator pitch for each persona using the following framework:</a:t>
            </a:r>
            <a:endParaRPr/>
          </a:p>
        </p:txBody>
      </p:sp>
      <p:sp>
        <p:nvSpPr>
          <p:cNvPr id="659" name="Google Shape;659;p5"/>
          <p:cNvSpPr txBox="1"/>
          <p:nvPr>
            <p:ph type="title"/>
          </p:nvPr>
        </p:nvSpPr>
        <p:spPr>
          <a:xfrm>
            <a:off x="298676" y="433591"/>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Build an elevator pitch</a:t>
            </a:r>
            <a:r>
              <a:rPr lang="en-GB" sz="2800">
                <a:solidFill>
                  <a:schemeClr val="accent2"/>
                </a:solidFill>
              </a:rPr>
              <a:t>.</a:t>
            </a:r>
            <a:endParaRPr sz="2800">
              <a:solidFill>
                <a:schemeClr val="accent2"/>
              </a:solidFill>
            </a:endParaRPr>
          </a:p>
        </p:txBody>
      </p:sp>
      <p:sp>
        <p:nvSpPr>
          <p:cNvPr id="660" name="Google Shape;66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1" name="Google Shape;661;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667" name="Google Shape;667;p6"/>
          <p:cNvSpPr txBox="1"/>
          <p:nvPr/>
        </p:nvSpPr>
        <p:spPr>
          <a:xfrm>
            <a:off x="1179575" y="1619725"/>
            <a:ext cx="8754600" cy="29142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When developing persona, make it personal. Give the person a name. Imagine what sort of person this is – their age, where they live, their family background, their aspirations at work, the type of car they drive etc. This person should be as close as possible to the bullseye in the range of people you target.</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You will require a number of persona to represent the different segments you are targeting.</a:t>
            </a:r>
            <a:br>
              <a:rPr lang="en-GB">
                <a:solidFill>
                  <a:schemeClr val="dk1"/>
                </a:solidFill>
                <a:latin typeface="Montserrat Light"/>
                <a:ea typeface="Montserrat Light"/>
                <a:cs typeface="Montserrat Light"/>
                <a:sym typeface="Montserrat Light"/>
              </a:rPr>
            </a:b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The personas you have developed are your customers. Consider making a large cut-out model of these people and bring them into your marketing meetings because they will want to listen to what you say!</a:t>
            </a:r>
            <a:endParaRPr/>
          </a:p>
          <a:p>
            <a:pPr indent="-279390" lvl="0" marL="380990" marR="0" rtl="0" algn="l">
              <a:spcBef>
                <a:spcPts val="100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p:txBody>
      </p:sp>
      <p:sp>
        <p:nvSpPr>
          <p:cNvPr id="668" name="Google Shape;668;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9" name="Google Shape;669;p6"/>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28e7603ef31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75" name="Google Shape;675;g28e7603ef31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 name="Google Shape;676;g28e7603ef31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7" name="Google Shape;677;g28e7603ef31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g28e7603ef31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g28e7603ef31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