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waF4Pjii+b7Dge3X2ofb579a9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613C6A-6F9B-4DB9-93FD-C1B33CD163DD}">
  <a:tblStyle styleId="{6B613C6A-6F9B-4DB9-93FD-C1B33CD163D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9A1FB9B-E2D9-4BBC-8C4D-EA1EDD65EB1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f0d55e136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1f0d55e136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f0d55e136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g1f0d55e136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9.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9.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82" name="Shape 282"/>
        <p:cNvGrpSpPr/>
        <p:nvPr/>
      </p:nvGrpSpPr>
      <p:grpSpPr>
        <a:xfrm>
          <a:off x="0" y="0"/>
          <a:ext cx="0" cy="0"/>
          <a:chOff x="0" y="0"/>
          <a:chExt cx="0" cy="0"/>
        </a:xfrm>
      </p:grpSpPr>
      <p:sp>
        <p:nvSpPr>
          <p:cNvPr id="283" name="Google Shape;28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4" name="Google Shape;284;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5" name="Google Shape;285;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6" name="Google Shape;286;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9" name="Google Shape;289;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90" name="Shape 290"/>
        <p:cNvGrpSpPr/>
        <p:nvPr/>
      </p:nvGrpSpPr>
      <p:grpSpPr>
        <a:xfrm>
          <a:off x="0" y="0"/>
          <a:ext cx="0" cy="0"/>
          <a:chOff x="0" y="0"/>
          <a:chExt cx="0" cy="0"/>
        </a:xfrm>
      </p:grpSpPr>
      <p:pic>
        <p:nvPicPr>
          <p:cNvPr descr="A yellow circle on a black background&#10;&#10;Description automatically generated" id="291" name="Google Shape;29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2" name="Google Shape;292;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5" name="Google Shape;295;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6" name="Google Shape;29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9" name="Google Shape;299;p20"/>
          <p:cNvGrpSpPr/>
          <p:nvPr/>
        </p:nvGrpSpPr>
        <p:grpSpPr>
          <a:xfrm>
            <a:off x="11436251" y="129884"/>
            <a:ext cx="661669" cy="1214119"/>
            <a:chOff x="11436251" y="129884"/>
            <a:chExt cx="661669" cy="1214119"/>
          </a:xfrm>
        </p:grpSpPr>
        <p:sp>
          <p:nvSpPr>
            <p:cNvPr id="300" name="Google Shape;30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9" name="Shape 329"/>
        <p:cNvGrpSpPr/>
        <p:nvPr/>
      </p:nvGrpSpPr>
      <p:grpSpPr>
        <a:xfrm>
          <a:off x="0" y="0"/>
          <a:ext cx="0" cy="0"/>
          <a:chOff x="0" y="0"/>
          <a:chExt cx="0" cy="0"/>
        </a:xfrm>
      </p:grpSpPr>
      <p:pic>
        <p:nvPicPr>
          <p:cNvPr descr="A yellow circle on a black background&#10;&#10;Description automatically generated" id="330" name="Google Shape;33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1" name="Google Shape;33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34" name="Google Shape;33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7" name="Google Shape;337;p2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8" name="Google Shape;338;p21"/>
          <p:cNvGrpSpPr/>
          <p:nvPr/>
        </p:nvGrpSpPr>
        <p:grpSpPr>
          <a:xfrm>
            <a:off x="11436251" y="129884"/>
            <a:ext cx="661669" cy="1214119"/>
            <a:chOff x="11436251" y="129884"/>
            <a:chExt cx="661669" cy="1214119"/>
          </a:xfrm>
        </p:grpSpPr>
        <p:sp>
          <p:nvSpPr>
            <p:cNvPr id="339" name="Google Shape;33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7" name="Google Shape;367;p2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2"/>
          <p:cNvGrpSpPr/>
          <p:nvPr/>
        </p:nvGrpSpPr>
        <p:grpSpPr>
          <a:xfrm>
            <a:off x="0" y="1318491"/>
            <a:ext cx="1397812" cy="58002"/>
            <a:chOff x="0" y="1077191"/>
            <a:chExt cx="1397812" cy="58002"/>
          </a:xfrm>
        </p:grpSpPr>
        <p:sp>
          <p:nvSpPr>
            <p:cNvPr id="375" name="Google Shape;37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2"/>
          <p:cNvGrpSpPr/>
          <p:nvPr/>
        </p:nvGrpSpPr>
        <p:grpSpPr>
          <a:xfrm>
            <a:off x="116140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3"/>
          <p:cNvGrpSpPr/>
          <p:nvPr/>
        </p:nvGrpSpPr>
        <p:grpSpPr>
          <a:xfrm>
            <a:off x="0" y="1318491"/>
            <a:ext cx="1397812" cy="58002"/>
            <a:chOff x="0" y="1077191"/>
            <a:chExt cx="1397812" cy="58002"/>
          </a:xfrm>
        </p:grpSpPr>
        <p:sp>
          <p:nvSpPr>
            <p:cNvPr id="416" name="Google Shape;41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3"/>
          <p:cNvGrpSpPr/>
          <p:nvPr/>
        </p:nvGrpSpPr>
        <p:grpSpPr>
          <a:xfrm>
            <a:off x="11436251" y="129884"/>
            <a:ext cx="661669" cy="1214119"/>
            <a:chOff x="11436251" y="129884"/>
            <a:chExt cx="661669" cy="1214119"/>
          </a:xfrm>
        </p:grpSpPr>
        <p:sp>
          <p:nvSpPr>
            <p:cNvPr id="421" name="Google Shape;42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4"/>
          <p:cNvGrpSpPr/>
          <p:nvPr/>
        </p:nvGrpSpPr>
        <p:grpSpPr>
          <a:xfrm>
            <a:off x="0" y="1318491"/>
            <a:ext cx="1397812" cy="58002"/>
            <a:chOff x="0" y="1077191"/>
            <a:chExt cx="1397812" cy="58002"/>
          </a:xfrm>
        </p:grpSpPr>
        <p:sp>
          <p:nvSpPr>
            <p:cNvPr id="457" name="Google Shape;45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4"/>
          <p:cNvGrpSpPr/>
          <p:nvPr/>
        </p:nvGrpSpPr>
        <p:grpSpPr>
          <a:xfrm>
            <a:off x="11436251" y="129884"/>
            <a:ext cx="661669" cy="1214119"/>
            <a:chOff x="11436251" y="129884"/>
            <a:chExt cx="661669" cy="1214119"/>
          </a:xfrm>
        </p:grpSpPr>
        <p:sp>
          <p:nvSpPr>
            <p:cNvPr id="462" name="Google Shape;46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5"/>
          <p:cNvGrpSpPr/>
          <p:nvPr/>
        </p:nvGrpSpPr>
        <p:grpSpPr>
          <a:xfrm>
            <a:off x="0" y="1318491"/>
            <a:ext cx="1397812" cy="58002"/>
            <a:chOff x="0" y="1077191"/>
            <a:chExt cx="1397812" cy="58002"/>
          </a:xfrm>
        </p:grpSpPr>
        <p:sp>
          <p:nvSpPr>
            <p:cNvPr id="498" name="Google Shape;49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5"/>
          <p:cNvGrpSpPr/>
          <p:nvPr/>
        </p:nvGrpSpPr>
        <p:grpSpPr>
          <a:xfrm>
            <a:off x="11436251" y="129884"/>
            <a:ext cx="661669" cy="1214119"/>
            <a:chOff x="11436251" y="129884"/>
            <a:chExt cx="661669" cy="1214119"/>
          </a:xfrm>
        </p:grpSpPr>
        <p:sp>
          <p:nvSpPr>
            <p:cNvPr id="503" name="Google Shape;50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6140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6"/>
          <p:cNvGrpSpPr/>
          <p:nvPr/>
        </p:nvGrpSpPr>
        <p:grpSpPr>
          <a:xfrm>
            <a:off x="0" y="1318491"/>
            <a:ext cx="1397812" cy="58002"/>
            <a:chOff x="0" y="1077191"/>
            <a:chExt cx="1397812" cy="58002"/>
          </a:xfrm>
        </p:grpSpPr>
        <p:sp>
          <p:nvSpPr>
            <p:cNvPr id="231" name="Google Shape;23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6"/>
          <p:cNvGrpSpPr/>
          <p:nvPr/>
        </p:nvGrpSpPr>
        <p:grpSpPr>
          <a:xfrm>
            <a:off x="11436251" y="129884"/>
            <a:ext cx="661669" cy="1214119"/>
            <a:chOff x="11436251" y="129884"/>
            <a:chExt cx="661669" cy="1214119"/>
          </a:xfrm>
        </p:grpSpPr>
        <p:sp>
          <p:nvSpPr>
            <p:cNvPr id="237" name="Google Shape;23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9" name="Google Shape;269;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70" name="Google Shape;270;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71" name="Google Shape;271;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72" name="Google Shape;272;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3" name="Google Shape;273;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4" name="Google Shape;274;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5" name="Shape 275"/>
        <p:cNvGrpSpPr/>
        <p:nvPr/>
      </p:nvGrpSpPr>
      <p:grpSpPr>
        <a:xfrm>
          <a:off x="0" y="0"/>
          <a:ext cx="0" cy="0"/>
          <a:chOff x="0" y="0"/>
          <a:chExt cx="0" cy="0"/>
        </a:xfrm>
      </p:grpSpPr>
      <p:pic>
        <p:nvPicPr>
          <p:cNvPr descr="A logo with blue and yellow colors&#10;&#10;Description automatically generated" id="276" name="Google Shape;276;p18"/>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7" name="Google Shape;277;p18"/>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18"/>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9" name="Google Shape;279;p18"/>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81" name="Google Shape;281;p18"/>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DAGMAR</a:t>
            </a:r>
            <a:endParaRPr/>
          </a:p>
        </p:txBody>
      </p:sp>
      <p:pic>
        <p:nvPicPr>
          <p:cNvPr id="621" name="Google Shape;621;p1"/>
          <p:cNvPicPr preferRelativeResize="0"/>
          <p:nvPr/>
        </p:nvPicPr>
        <p:blipFill rotWithShape="1">
          <a:blip r:embed="rId3">
            <a:alphaModFix/>
          </a:blip>
          <a:srcRect b="0" l="0" r="0" t="0"/>
          <a:stretch/>
        </p:blipFill>
        <p:spPr>
          <a:xfrm>
            <a:off x="6599501" y="2710976"/>
            <a:ext cx="1581550" cy="1001498"/>
          </a:xfrm>
          <a:prstGeom prst="rect">
            <a:avLst/>
          </a:prstGeom>
          <a:noFill/>
          <a:ln>
            <a:noFill/>
          </a:ln>
        </p:spPr>
      </p:pic>
      <p:pic>
        <p:nvPicPr>
          <p:cNvPr id="622" name="Google Shape;622;p1"/>
          <p:cNvPicPr preferRelativeResize="0"/>
          <p:nvPr/>
        </p:nvPicPr>
        <p:blipFill rotWithShape="1">
          <a:blip r:embed="rId3">
            <a:alphaModFix/>
          </a:blip>
          <a:srcRect b="0" l="0" r="0" t="0"/>
          <a:stretch/>
        </p:blipFill>
        <p:spPr>
          <a:xfrm>
            <a:off x="3801876" y="3712475"/>
            <a:ext cx="1278339" cy="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manage promotions</a:t>
            </a:r>
            <a:r>
              <a:rPr lang="en-GB">
                <a:solidFill>
                  <a:schemeClr val="accent1"/>
                </a:solidFill>
              </a:rPr>
              <a:t>.</a:t>
            </a:r>
            <a:endParaRPr/>
          </a:p>
        </p:txBody>
      </p:sp>
      <p:sp>
        <p:nvSpPr>
          <p:cNvPr id="630" name="Google Shape;630;p2"/>
          <p:cNvSpPr txBox="1"/>
          <p:nvPr/>
        </p:nvSpPr>
        <p:spPr>
          <a:xfrm>
            <a:off x="537800" y="1976850"/>
            <a:ext cx="53088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DAGMAR (Defining Advertising Goals for Measured Advertising Results) is a framework developed by Russell Colley in the 1960s to guide the setting and measurement of advertising objectives. While it was initially designed for advertising, its principles can be applied to various promotional strategies. </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DAGMAR encourages a long-term perspective by recognizing that some communication objectives, particularly those related to changing attitudes or behaviours, may take time to achieve. This aligns with the idea of building enduring relationships with the audience.</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By incorporating the principles of the DAGMAR framework into your promotional strategy, you can ensure a systematic and measurable approach to achieving communication objectives and, ultimately, driving desired consumer actions.</a:t>
            </a:r>
            <a:endParaRPr sz="1400">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maximise returns on promotions</a:t>
            </a:r>
            <a:endParaRPr/>
          </a:p>
        </p:txBody>
      </p:sp>
      <p:pic>
        <p:nvPicPr>
          <p:cNvPr id="632" name="Google Shape;632;p2"/>
          <p:cNvPicPr preferRelativeResize="0"/>
          <p:nvPr/>
        </p:nvPicPr>
        <p:blipFill rotWithShape="1">
          <a:blip r:embed="rId3">
            <a:alphaModFix/>
          </a:blip>
          <a:srcRect b="0" l="0" r="0" t="0"/>
          <a:stretch/>
        </p:blipFill>
        <p:spPr>
          <a:xfrm>
            <a:off x="6011680" y="2129245"/>
            <a:ext cx="5686707" cy="36009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8" name="Google Shape;63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9" name="Google Shape;639;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Define clear objectives</a:t>
            </a:r>
            <a:r>
              <a:rPr lang="en-GB" sz="3000">
                <a:solidFill>
                  <a:schemeClr val="accent3"/>
                </a:solidFill>
              </a:rPr>
              <a:t>.</a:t>
            </a:r>
            <a:endParaRPr sz="3000">
              <a:solidFill>
                <a:schemeClr val="accent3"/>
              </a:solidFill>
            </a:endParaRPr>
          </a:p>
        </p:txBody>
      </p:sp>
      <p:graphicFrame>
        <p:nvGraphicFramePr>
          <p:cNvPr id="640" name="Google Shape;640;p3"/>
          <p:cNvGraphicFramePr/>
          <p:nvPr/>
        </p:nvGraphicFramePr>
        <p:xfrm>
          <a:off x="1537980" y="2537323"/>
          <a:ext cx="3000000" cy="3000000"/>
        </p:xfrm>
        <a:graphic>
          <a:graphicData uri="http://schemas.openxmlformats.org/drawingml/2006/table">
            <a:tbl>
              <a:tblPr>
                <a:noFill/>
                <a:tableStyleId>{6B613C6A-6F9B-4DB9-93FD-C1B33CD163DD}</a:tableStyleId>
              </a:tblPr>
              <a:tblGrid>
                <a:gridCol w="4159050"/>
                <a:gridCol w="4973900"/>
              </a:tblGrid>
              <a:tr h="564800">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9429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the long term objectives/goals of the company?  What are the promotional goals and how do they fit in with the business goals?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259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important is the brand in the long term goals?  What are the brand objectives and guidelines?  How are they adhered to?</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597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much emphasis is put on lead generation versus brand building?</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4768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are the goals measured?</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1" name="Google Shape;641;p3"/>
          <p:cNvSpPr txBox="1"/>
          <p:nvPr/>
        </p:nvSpPr>
        <p:spPr>
          <a:xfrm>
            <a:off x="430074" y="1565325"/>
            <a:ext cx="10739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DAGMAR framework emphasizes the importance of setting clear and measurable objectives. In a promotional strategy, this means establishing specific goals such as increasing brand awareness, generating leads, driving sales, or promoting a new product.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7" name="Google Shape;64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8" name="Google Shape;648;p4"/>
          <p:cNvSpPr txBox="1"/>
          <p:nvPr>
            <p:ph type="title"/>
          </p:nvPr>
        </p:nvSpPr>
        <p:spPr>
          <a:xfrm>
            <a:off x="298675" y="750470"/>
            <a:ext cx="1045504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What is the hierarchy of effects</a:t>
            </a:r>
            <a:r>
              <a:rPr lang="en-GB" sz="3000">
                <a:solidFill>
                  <a:schemeClr val="accent2"/>
                </a:solidFill>
              </a:rPr>
              <a:t>.</a:t>
            </a:r>
            <a:r>
              <a:rPr lang="en-GB" sz="3000"/>
              <a:t> </a:t>
            </a:r>
            <a:endParaRPr sz="3000"/>
          </a:p>
        </p:txBody>
      </p:sp>
      <p:graphicFrame>
        <p:nvGraphicFramePr>
          <p:cNvPr id="649" name="Google Shape;649;p4"/>
          <p:cNvGraphicFramePr/>
          <p:nvPr/>
        </p:nvGraphicFramePr>
        <p:xfrm>
          <a:off x="792442" y="2758337"/>
          <a:ext cx="3000000" cy="3000000"/>
        </p:xfrm>
        <a:graphic>
          <a:graphicData uri="http://schemas.openxmlformats.org/drawingml/2006/table">
            <a:tbl>
              <a:tblPr bandRow="1" firstCol="1" firstRow="1">
                <a:noFill/>
                <a:tableStyleId>{29A1FB9B-E2D9-4BBC-8C4D-EA1EDD65EB19}</a:tableStyleId>
              </a:tblPr>
              <a:tblGrid>
                <a:gridCol w="4998950"/>
                <a:gridCol w="49623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the decision making unit for the product/service you are considering?  What roles do the different people play?  What are they each looking for?</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the hierarchy that take consumers from awareness through to action?  Describe these stages – what are customer needs and interests at each stage? How does it differ in the DMU?</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effective is your company in meeting customer needs at each stage of the hierarchy?  How could it be more effective?</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needed to move potential customers from stage to the next?</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0" name="Google Shape;650;p4"/>
          <p:cNvSpPr txBox="1"/>
          <p:nvPr/>
        </p:nvSpPr>
        <p:spPr>
          <a:xfrm>
            <a:off x="406825" y="1556475"/>
            <a:ext cx="10949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DAGMAR proposes a hierarchy of effects that consumers go through, starting from awareness, moving to comprehension, conviction, and finally, action. This helps in planning promotional activities that guide consumers through the stages of the decision-making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6" name="Google Shape;656;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7" name="Google Shape;657;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Set measurable objectives</a:t>
            </a:r>
            <a:r>
              <a:rPr lang="en-GB" sz="3000">
                <a:solidFill>
                  <a:schemeClr val="accent1"/>
                </a:solidFill>
              </a:rPr>
              <a:t>.</a:t>
            </a:r>
            <a:endParaRPr sz="3000">
              <a:solidFill>
                <a:schemeClr val="accent1"/>
              </a:solidFill>
            </a:endParaRPr>
          </a:p>
        </p:txBody>
      </p:sp>
      <p:graphicFrame>
        <p:nvGraphicFramePr>
          <p:cNvPr id="658" name="Google Shape;658;p5"/>
          <p:cNvGraphicFramePr/>
          <p:nvPr/>
        </p:nvGraphicFramePr>
        <p:xfrm>
          <a:off x="1167497" y="3021011"/>
          <a:ext cx="3000000" cy="3000000"/>
        </p:xfrm>
        <a:graphic>
          <a:graphicData uri="http://schemas.openxmlformats.org/drawingml/2006/table">
            <a:tbl>
              <a:tblPr bandRow="1" firstCol="1" firstRow="1">
                <a:noFill/>
                <a:tableStyleId>{29A1FB9B-E2D9-4BBC-8C4D-EA1EDD65EB19}</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measures are important and should be used at each of the levels of the hierarchy?  What is the baseline measure?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 achieve the measures? Could the objectives be changed to make the measures more practical?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66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plans are in place for making adjustments if the measures fall short?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9" name="Google Shape;659;p5"/>
          <p:cNvSpPr txBox="1"/>
          <p:nvPr/>
        </p:nvSpPr>
        <p:spPr>
          <a:xfrm>
            <a:off x="441700" y="1609250"/>
            <a:ext cx="10984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DAGMAR emphasizes the need for objectives that are specific and measurable. For example, objectives might involve achieving a certain percentage increase in brand recall, a specific number of leads generated, or a measurable lift in sales within a defined period. The framework encourages the establishment of a benchmark or starting point against which the effectiveness of the promotional efforts can be measured. This baseline helps in evaluating the success of the campaign.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5" name="Google Shape;665;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6" name="Google Shape;666;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Use of creative and media strategies</a:t>
            </a:r>
            <a:r>
              <a:rPr lang="en-GB" sz="3000">
                <a:solidFill>
                  <a:schemeClr val="accent1"/>
                </a:solidFill>
              </a:rPr>
              <a:t>.</a:t>
            </a:r>
            <a:endParaRPr sz="3000"/>
          </a:p>
        </p:txBody>
      </p:sp>
      <p:graphicFrame>
        <p:nvGraphicFramePr>
          <p:cNvPr id="667" name="Google Shape;667;p6"/>
          <p:cNvGraphicFramePr/>
          <p:nvPr/>
        </p:nvGraphicFramePr>
        <p:xfrm>
          <a:off x="1398330" y="2611488"/>
          <a:ext cx="3000000" cy="3000000"/>
        </p:xfrm>
        <a:graphic>
          <a:graphicData uri="http://schemas.openxmlformats.org/drawingml/2006/table">
            <a:tbl>
              <a:tblPr bandRow="1" firstCol="1" firstRow="1">
                <a:noFill/>
                <a:tableStyleId>{29A1FB9B-E2D9-4BBC-8C4D-EA1EDD65EB19}</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58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is in charge of your creative strategies?  How aligned is this person(s) with the promotional objectives?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9172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your creative strategies build your brand?  How much emphasis is given to digital promotion versus traditional marketing?</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360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attempts are made to measure the effectiveness of the different creative and media strategies?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8" name="Google Shape;668;p6"/>
          <p:cNvSpPr txBox="1"/>
          <p:nvPr/>
        </p:nvSpPr>
        <p:spPr>
          <a:xfrm>
            <a:off x="388750" y="1559425"/>
            <a:ext cx="10185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DAGMAR guides the development of creative strategies and the selection of media based on the communication objectives. It emphasises aligning the creative approach with the desired response from the target audience.</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4" name="Google Shape;674;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5" name="Google Shape;675;p7"/>
          <p:cNvSpPr txBox="1"/>
          <p:nvPr>
            <p:ph type="title"/>
          </p:nvPr>
        </p:nvSpPr>
        <p:spPr>
          <a:xfrm>
            <a:off x="298676" y="750470"/>
            <a:ext cx="94676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Thinking long term</a:t>
            </a:r>
            <a:r>
              <a:rPr lang="en-GB" sz="3000">
                <a:solidFill>
                  <a:schemeClr val="lt1"/>
                </a:solidFill>
              </a:rPr>
              <a:t>.</a:t>
            </a:r>
            <a:endParaRPr sz="3000"/>
          </a:p>
        </p:txBody>
      </p:sp>
      <p:graphicFrame>
        <p:nvGraphicFramePr>
          <p:cNvPr id="676" name="Google Shape;676;p7"/>
          <p:cNvGraphicFramePr/>
          <p:nvPr/>
        </p:nvGraphicFramePr>
        <p:xfrm>
          <a:off x="1206910" y="2679594"/>
          <a:ext cx="3000000" cy="3000000"/>
        </p:xfrm>
        <a:graphic>
          <a:graphicData uri="http://schemas.openxmlformats.org/drawingml/2006/table">
            <a:tbl>
              <a:tblPr bandRow="1" firstCol="1" firstRow="1">
                <a:noFill/>
                <a:tableStyleId>{29A1FB9B-E2D9-4BBC-8C4D-EA1EDD65EB19}</a:tableStyleId>
              </a:tblPr>
              <a:tblGrid>
                <a:gridCol w="5466725"/>
                <a:gridCol w="4099450"/>
              </a:tblGrid>
              <a:tr h="543875">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865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measures that are important for short term effectiveness and long term effectiveness? How are you measuring loyalty and long term success?</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18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When you make changes to your promotions, do you distinguish between tweaks to ads versus a change in promotional direction?</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240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 know if customer behaviours are changing? How flexible are you in meeting those changes?</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77" name="Google Shape;677;p7"/>
          <p:cNvSpPr txBox="1"/>
          <p:nvPr/>
        </p:nvSpPr>
        <p:spPr>
          <a:xfrm>
            <a:off x="372705" y="1557364"/>
            <a:ext cx="105819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DAGMAR encourages a long-term perspective by recognising that some communication objectives, particularly those related to changing attitudes or behaviours, may take time to achieve. This aligns with the idea of building enduring relationships with the audience.</a:t>
            </a:r>
            <a:endParaRPr/>
          </a:p>
        </p:txBody>
      </p:sp>
      <p:sp>
        <p:nvSpPr>
          <p:cNvPr id="678" name="Google Shape;678;p7"/>
          <p:cNvSpPr txBox="1"/>
          <p:nvPr/>
        </p:nvSpPr>
        <p:spPr>
          <a:xfrm>
            <a:off x="435100" y="5661514"/>
            <a:ext cx="9071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Consider also looking at the AIDA framework that has similarities to DAGMAR.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1f0d55e1366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84" name="Google Shape;684;g1f0d55e1366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5" name="Google Shape;685;g1f0d55e1366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6" name="Google Shape;686;g1f0d55e1366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87" name="Google Shape;687;g1f0d55e1366_0_0"/>
          <p:cNvGrpSpPr/>
          <p:nvPr/>
        </p:nvGrpSpPr>
        <p:grpSpPr>
          <a:xfrm>
            <a:off x="0" y="1100016"/>
            <a:ext cx="1397787" cy="57996"/>
            <a:chOff x="0" y="1077191"/>
            <a:chExt cx="1397787" cy="57996"/>
          </a:xfrm>
        </p:grpSpPr>
        <p:sp>
          <p:nvSpPr>
            <p:cNvPr id="688" name="Google Shape;688;g1f0d55e1366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9" name="Google Shape;689;g1f0d55e1366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90" name="Google Shape;690;g1f0d55e1366_0_0"/>
          <p:cNvSpPr txBox="1"/>
          <p:nvPr/>
        </p:nvSpPr>
        <p:spPr>
          <a:xfrm>
            <a:off x="2589011" y="3588119"/>
            <a:ext cx="1818900" cy="999900"/>
          </a:xfrm>
          <a:prstGeom prst="rect">
            <a:avLst/>
          </a:prstGeom>
          <a:noFill/>
          <a:ln>
            <a:noFill/>
          </a:ln>
        </p:spPr>
        <p:txBody>
          <a:bodyPr anchorCtr="0" anchor="t" bIns="0" lIns="0" spcFirstLastPara="1" rIns="0" wrap="square" tIns="41100">
            <a:spAutoFit/>
          </a:bodyPr>
          <a:lstStyle/>
          <a:p>
            <a:pPr indent="0" lvl="0" marL="76200" rtl="0" algn="ctr">
              <a:lnSpc>
                <a:spcPct val="100000"/>
              </a:lnSpc>
              <a:spcBef>
                <a:spcPts val="0"/>
              </a:spcBef>
              <a:spcAft>
                <a:spcPts val="0"/>
              </a:spcAft>
              <a:buNone/>
            </a:pPr>
            <a:r>
              <a:rPr b="1" lang="en-GB" sz="2300">
                <a:latin typeface="Montserrat SemiBold"/>
                <a:ea typeface="Montserrat SemiBold"/>
                <a:cs typeface="Montserrat SemiBold"/>
                <a:sym typeface="Montserrat SemiBold"/>
              </a:rPr>
              <a:t>DAGMAR</a:t>
            </a:r>
            <a:endParaRPr sz="2300">
              <a:latin typeface="Montserrat SemiBold"/>
              <a:ea typeface="Montserrat SemiBold"/>
              <a:cs typeface="Montserrat SemiBold"/>
              <a:sym typeface="Montserrat SemiBold"/>
            </a:endParaRPr>
          </a:p>
          <a:p>
            <a:pPr indent="0" lvl="0" marL="12700" rtl="0" algn="ctr">
              <a:lnSpc>
                <a:spcPct val="100000"/>
              </a:lnSpc>
              <a:spcBef>
                <a:spcPts val="100"/>
              </a:spcBef>
              <a:spcAft>
                <a:spcPts val="0"/>
              </a:spcAft>
              <a:buNone/>
            </a:pPr>
            <a:r>
              <a:rPr lang="en-GB" sz="1200">
                <a:solidFill>
                  <a:srgbClr val="333333"/>
                </a:solidFill>
                <a:latin typeface="Montserrat Medium"/>
                <a:ea typeface="Montserrat Medium"/>
                <a:cs typeface="Montserrat Medium"/>
                <a:sym typeface="Montserrat Medium"/>
              </a:rPr>
              <a:t>Deﬁning Advertising</a:t>
            </a:r>
            <a:endParaRPr sz="1200">
              <a:latin typeface="Montserrat Medium"/>
              <a:ea typeface="Montserrat Medium"/>
              <a:cs typeface="Montserrat Medium"/>
              <a:sym typeface="Montserrat Medium"/>
            </a:endParaRPr>
          </a:p>
          <a:p>
            <a:pPr indent="0" lvl="0" marL="63500" marR="50800" rtl="0" algn="ctr">
              <a:lnSpc>
                <a:spcPct val="120300"/>
              </a:lnSpc>
              <a:spcBef>
                <a:spcPts val="0"/>
              </a:spcBef>
              <a:spcAft>
                <a:spcPts val="0"/>
              </a:spcAft>
              <a:buNone/>
            </a:pPr>
            <a:r>
              <a:rPr lang="en-GB" sz="1200">
                <a:solidFill>
                  <a:srgbClr val="333333"/>
                </a:solidFill>
                <a:latin typeface="Montserrat Medium"/>
                <a:ea typeface="Montserrat Medium"/>
                <a:cs typeface="Montserrat Medium"/>
                <a:sym typeface="Montserrat Medium"/>
              </a:rPr>
              <a:t>Goals for Measured Advertising Results</a:t>
            </a:r>
            <a:endParaRPr sz="1200">
              <a:latin typeface="Montserrat Medium"/>
              <a:ea typeface="Montserrat Medium"/>
              <a:cs typeface="Montserrat Medium"/>
              <a:sym typeface="Montserrat Medium"/>
            </a:endParaRPr>
          </a:p>
        </p:txBody>
      </p:sp>
      <p:pic>
        <p:nvPicPr>
          <p:cNvPr id="691" name="Google Shape;691;g1f0d55e1366_0_0"/>
          <p:cNvPicPr preferRelativeResize="0"/>
          <p:nvPr/>
        </p:nvPicPr>
        <p:blipFill rotWithShape="1">
          <a:blip r:embed="rId3">
            <a:alphaModFix/>
          </a:blip>
          <a:srcRect b="0" l="0" r="0" t="0"/>
          <a:stretch/>
        </p:blipFill>
        <p:spPr>
          <a:xfrm>
            <a:off x="4610417" y="2381161"/>
            <a:ext cx="3221749" cy="3413413"/>
          </a:xfrm>
          <a:prstGeom prst="rect">
            <a:avLst/>
          </a:prstGeom>
          <a:noFill/>
          <a:ln>
            <a:noFill/>
          </a:ln>
        </p:spPr>
      </p:pic>
      <p:sp>
        <p:nvSpPr>
          <p:cNvPr id="692" name="Google Shape;692;g1f0d55e1366_0_0"/>
          <p:cNvSpPr txBox="1"/>
          <p:nvPr/>
        </p:nvSpPr>
        <p:spPr>
          <a:xfrm>
            <a:off x="8129541" y="3906872"/>
            <a:ext cx="1314000" cy="3624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2300">
                <a:solidFill>
                  <a:srgbClr val="2C2BC6"/>
                </a:solidFill>
                <a:latin typeface="Montserrat SemiBold"/>
                <a:ea typeface="Montserrat SemiBold"/>
                <a:cs typeface="Montserrat SemiBold"/>
                <a:sym typeface="Montserrat SemiBold"/>
              </a:rPr>
              <a:t>= </a:t>
            </a:r>
            <a:r>
              <a:rPr b="1" lang="en-GB" sz="2300">
                <a:solidFill>
                  <a:srgbClr val="FFC600"/>
                </a:solidFill>
                <a:latin typeface="Montserrat SemiBold"/>
                <a:ea typeface="Montserrat SemiBold"/>
                <a:cs typeface="Montserrat SemiBold"/>
                <a:sym typeface="Montserrat SemiBold"/>
              </a:rPr>
              <a:t>A</a:t>
            </a:r>
            <a:r>
              <a:rPr b="1" lang="en-GB" sz="2300">
                <a:solidFill>
                  <a:srgbClr val="0FEDED"/>
                </a:solidFill>
                <a:latin typeface="Montserrat SemiBold"/>
                <a:ea typeface="Montserrat SemiBold"/>
                <a:cs typeface="Montserrat SemiBold"/>
                <a:sym typeface="Montserrat SemiBold"/>
              </a:rPr>
              <a:t>C</a:t>
            </a:r>
            <a:r>
              <a:rPr b="1" lang="en-GB" sz="2300">
                <a:solidFill>
                  <a:srgbClr val="2B7AF9"/>
                </a:solidFill>
                <a:latin typeface="Montserrat SemiBold"/>
                <a:ea typeface="Montserrat SemiBold"/>
                <a:cs typeface="Montserrat SemiBold"/>
                <a:sym typeface="Montserrat SemiBold"/>
              </a:rPr>
              <a:t>C</a:t>
            </a:r>
            <a:r>
              <a:rPr b="1" lang="en-GB" sz="2300">
                <a:solidFill>
                  <a:srgbClr val="023154"/>
                </a:solidFill>
                <a:latin typeface="Montserrat SemiBold"/>
                <a:ea typeface="Montserrat SemiBold"/>
                <a:cs typeface="Montserrat SemiBold"/>
                <a:sym typeface="Montserrat SemiBold"/>
              </a:rPr>
              <a:t>A</a:t>
            </a:r>
            <a:endParaRPr sz="2300">
              <a:latin typeface="Montserrat SemiBold"/>
              <a:ea typeface="Montserrat SemiBold"/>
              <a:cs typeface="Montserrat SemiBold"/>
              <a:sym typeface="Montserrat SemiBold"/>
            </a:endParaRPr>
          </a:p>
        </p:txBody>
      </p:sp>
      <p:sp>
        <p:nvSpPr>
          <p:cNvPr id="693" name="Google Shape;693;g1f0d55e1366_0_0"/>
          <p:cNvSpPr txBox="1"/>
          <p:nvPr/>
        </p:nvSpPr>
        <p:spPr>
          <a:xfrm>
            <a:off x="4533250" y="2067350"/>
            <a:ext cx="1314000" cy="3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333333"/>
                </a:solidFill>
                <a:latin typeface="Montserrat"/>
                <a:ea typeface="Montserrat"/>
                <a:cs typeface="Montserrat"/>
                <a:sym typeface="Montserrat"/>
              </a:rPr>
              <a:t>AWARENESS</a:t>
            </a:r>
            <a:endParaRPr b="1" sz="1200">
              <a:solidFill>
                <a:srgbClr val="333333"/>
              </a:solidFill>
              <a:latin typeface="Montserrat"/>
              <a:ea typeface="Montserrat"/>
              <a:cs typeface="Montserrat"/>
              <a:sym typeface="Montserrat"/>
            </a:endParaRPr>
          </a:p>
        </p:txBody>
      </p:sp>
      <p:sp>
        <p:nvSpPr>
          <p:cNvPr id="694" name="Google Shape;694;g1f0d55e1366_0_0"/>
          <p:cNvSpPr txBox="1"/>
          <p:nvPr/>
        </p:nvSpPr>
        <p:spPr>
          <a:xfrm>
            <a:off x="5086550" y="2381150"/>
            <a:ext cx="1917300" cy="3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333333"/>
                </a:solidFill>
                <a:latin typeface="Montserrat"/>
                <a:ea typeface="Montserrat"/>
                <a:cs typeface="Montserrat"/>
                <a:sym typeface="Montserrat"/>
              </a:rPr>
              <a:t>COMPREHENSION</a:t>
            </a:r>
            <a:endParaRPr b="1" sz="1200">
              <a:solidFill>
                <a:srgbClr val="333333"/>
              </a:solidFill>
              <a:latin typeface="Montserrat"/>
              <a:ea typeface="Montserrat"/>
              <a:cs typeface="Montserrat"/>
              <a:sym typeface="Montserrat"/>
            </a:endParaRPr>
          </a:p>
        </p:txBody>
      </p:sp>
      <p:sp>
        <p:nvSpPr>
          <p:cNvPr id="695" name="Google Shape;695;g1f0d55e1366_0_0"/>
          <p:cNvSpPr txBox="1"/>
          <p:nvPr/>
        </p:nvSpPr>
        <p:spPr>
          <a:xfrm>
            <a:off x="6168825" y="2694950"/>
            <a:ext cx="1213500" cy="3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333333"/>
                </a:solidFill>
                <a:latin typeface="Montserrat"/>
                <a:ea typeface="Montserrat"/>
                <a:cs typeface="Montserrat"/>
                <a:sym typeface="Montserrat"/>
              </a:rPr>
              <a:t>CONVICTION</a:t>
            </a:r>
            <a:endParaRPr b="1" sz="1200">
              <a:solidFill>
                <a:srgbClr val="333333"/>
              </a:solidFill>
              <a:latin typeface="Montserrat"/>
              <a:ea typeface="Montserrat"/>
              <a:cs typeface="Montserrat"/>
              <a:sym typeface="Montserrat"/>
            </a:endParaRPr>
          </a:p>
        </p:txBody>
      </p:sp>
      <p:sp>
        <p:nvSpPr>
          <p:cNvPr id="696" name="Google Shape;696;g1f0d55e1366_0_0"/>
          <p:cNvSpPr txBox="1"/>
          <p:nvPr/>
        </p:nvSpPr>
        <p:spPr>
          <a:xfrm>
            <a:off x="6916050" y="3037200"/>
            <a:ext cx="1213500" cy="3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333333"/>
                </a:solidFill>
                <a:latin typeface="Montserrat"/>
                <a:ea typeface="Montserrat"/>
                <a:cs typeface="Montserrat"/>
                <a:sym typeface="Montserrat"/>
              </a:rPr>
              <a:t>ACTION</a:t>
            </a:r>
            <a:endParaRPr b="1" sz="1200">
              <a:solidFill>
                <a:srgbClr val="333333"/>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g1f0d55e1366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2" name="Google Shape;702;g1f0d55e1366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g1f0d55e1366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g1f0d55e1366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g1f0d55e1366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g1f0d55e1366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