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JnDF879frZJCBYKoTUkmz7MRl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regular.fntdata"/><Relationship Id="rId12" Type="http://schemas.openxmlformats.org/officeDocument/2006/relationships/slide" Target="slides/slide8.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8e75fae00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8e75fae0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6" name="Google Shape;246;p19"/>
          <p:cNvGrpSpPr/>
          <p:nvPr/>
        </p:nvGrpSpPr>
        <p:grpSpPr>
          <a:xfrm>
            <a:off x="0" y="962050"/>
            <a:ext cx="1397812" cy="58002"/>
            <a:chOff x="0" y="1077191"/>
            <a:chExt cx="1397812" cy="58002"/>
          </a:xfrm>
        </p:grpSpPr>
        <p:sp>
          <p:nvSpPr>
            <p:cNvPr id="247" name="Google Shape;247;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9" name="Google Shape;249;p19"/>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0" name="Google Shape;250;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1" name="Google Shape;251;p19"/>
          <p:cNvGrpSpPr/>
          <p:nvPr/>
        </p:nvGrpSpPr>
        <p:grpSpPr>
          <a:xfrm>
            <a:off x="11436251" y="129884"/>
            <a:ext cx="661669" cy="1214119"/>
            <a:chOff x="11436251" y="129884"/>
            <a:chExt cx="661669" cy="1214119"/>
          </a:xfrm>
        </p:grpSpPr>
        <p:sp>
          <p:nvSpPr>
            <p:cNvPr id="252" name="Google Shape;25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0" name="Google Shape;280;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1" name="Shape 281"/>
        <p:cNvGrpSpPr/>
        <p:nvPr/>
      </p:nvGrpSpPr>
      <p:grpSpPr>
        <a:xfrm>
          <a:off x="0" y="0"/>
          <a:ext cx="0" cy="0"/>
          <a:chOff x="0" y="0"/>
          <a:chExt cx="0" cy="0"/>
        </a:xfrm>
      </p:grpSpPr>
      <p:pic>
        <p:nvPicPr>
          <p:cNvPr descr="A yellow circle on a black background&#10;&#10;Description automatically generated" id="282" name="Google Shape;28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3" name="Google Shape;283;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6" name="Google Shape;28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7" name="Google Shape;287;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8" name="Google Shape;288;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9" name="Google Shape;289;p20"/>
          <p:cNvGrpSpPr/>
          <p:nvPr/>
        </p:nvGrpSpPr>
        <p:grpSpPr>
          <a:xfrm>
            <a:off x="11626751" y="129884"/>
            <a:ext cx="661669" cy="1214119"/>
            <a:chOff x="11436251" y="129884"/>
            <a:chExt cx="661669" cy="1214119"/>
          </a:xfrm>
        </p:grpSpPr>
        <p:sp>
          <p:nvSpPr>
            <p:cNvPr id="290" name="Google Shape;29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8" name="Google Shape;318;p20"/>
          <p:cNvGrpSpPr/>
          <p:nvPr/>
        </p:nvGrpSpPr>
        <p:grpSpPr>
          <a:xfrm>
            <a:off x="0" y="1318491"/>
            <a:ext cx="1397787" cy="57996"/>
            <a:chOff x="0" y="1077191"/>
            <a:chExt cx="1397787" cy="57996"/>
          </a:xfrm>
        </p:grpSpPr>
        <p:sp>
          <p:nvSpPr>
            <p:cNvPr id="319" name="Google Shape;319;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1" name="Google Shape;321;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APPROACH 3</a:t>
            </a:r>
            <a:endParaRPr>
              <a:solidFill>
                <a:schemeClr val="lt1"/>
              </a:solidFill>
            </a:endParaRPr>
          </a:p>
        </p:txBody>
      </p:sp>
      <p:sp>
        <p:nvSpPr>
          <p:cNvPr id="322" name="Google Shape;322;p20"/>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3" name="Shape 323"/>
        <p:cNvGrpSpPr/>
        <p:nvPr/>
      </p:nvGrpSpPr>
      <p:grpSpPr>
        <a:xfrm>
          <a:off x="0" y="0"/>
          <a:ext cx="0" cy="0"/>
          <a:chOff x="0" y="0"/>
          <a:chExt cx="0" cy="0"/>
        </a:xfrm>
      </p:grpSpPr>
      <p:pic>
        <p:nvPicPr>
          <p:cNvPr descr="A yellow circle on a black background&#10;&#10;Description automatically generated" id="324" name="Google Shape;324;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5" name="Google Shape;325;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8" name="Google Shape;32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9" name="Google Shape;329;p21"/>
          <p:cNvGrpSpPr/>
          <p:nvPr/>
        </p:nvGrpSpPr>
        <p:grpSpPr>
          <a:xfrm>
            <a:off x="11436251" y="129884"/>
            <a:ext cx="661669" cy="1214119"/>
            <a:chOff x="11436251" y="129884"/>
            <a:chExt cx="661669" cy="1214119"/>
          </a:xfrm>
        </p:grpSpPr>
        <p:sp>
          <p:nvSpPr>
            <p:cNvPr id="330" name="Google Shape;33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8" name="Google Shape;35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9" name="Google Shape;35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0" name="Google Shape;360;p21"/>
          <p:cNvGrpSpPr/>
          <p:nvPr/>
        </p:nvGrpSpPr>
        <p:grpSpPr>
          <a:xfrm>
            <a:off x="0" y="1318491"/>
            <a:ext cx="1397787" cy="57996"/>
            <a:chOff x="0" y="1077191"/>
            <a:chExt cx="1397787" cy="57996"/>
          </a:xfrm>
        </p:grpSpPr>
        <p:sp>
          <p:nvSpPr>
            <p:cNvPr id="361" name="Google Shape;361;p2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3" name="Google Shape;363;p21"/>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APPROACH 4</a:t>
            </a:r>
            <a:endParaRPr>
              <a:solidFill>
                <a:schemeClr val="lt1"/>
              </a:solidFill>
            </a:endParaRPr>
          </a:p>
        </p:txBody>
      </p:sp>
      <p:sp>
        <p:nvSpPr>
          <p:cNvPr id="364" name="Google Shape;364;p21"/>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5" name="Shape 365"/>
        <p:cNvGrpSpPr/>
        <p:nvPr/>
      </p:nvGrpSpPr>
      <p:grpSpPr>
        <a:xfrm>
          <a:off x="0" y="0"/>
          <a:ext cx="0" cy="0"/>
          <a:chOff x="0" y="0"/>
          <a:chExt cx="0" cy="0"/>
        </a:xfrm>
      </p:grpSpPr>
      <p:pic>
        <p:nvPicPr>
          <p:cNvPr descr="A yellow circle on a black background&#10;&#10;Description automatically generated" id="366" name="Google Shape;366;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7" name="Google Shape;367;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0" name="Google Shape;370;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1" name="Google Shape;371;p22"/>
          <p:cNvGrpSpPr/>
          <p:nvPr/>
        </p:nvGrpSpPr>
        <p:grpSpPr>
          <a:xfrm>
            <a:off x="0" y="1318491"/>
            <a:ext cx="1397812" cy="58002"/>
            <a:chOff x="0" y="1077191"/>
            <a:chExt cx="1397812" cy="58002"/>
          </a:xfrm>
        </p:grpSpPr>
        <p:sp>
          <p:nvSpPr>
            <p:cNvPr id="372" name="Google Shape;372;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4" name="Google Shape;374;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5" name="Google Shape;375;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6" name="Google Shape;376;p22"/>
          <p:cNvGrpSpPr/>
          <p:nvPr/>
        </p:nvGrpSpPr>
        <p:grpSpPr>
          <a:xfrm>
            <a:off x="11614051" y="129884"/>
            <a:ext cx="661669" cy="1214119"/>
            <a:chOff x="11436251" y="129884"/>
            <a:chExt cx="661669" cy="1214119"/>
          </a:xfrm>
        </p:grpSpPr>
        <p:sp>
          <p:nvSpPr>
            <p:cNvPr id="377" name="Google Shape;377;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5" name="Google Shape;405;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6" name="Shape 406"/>
        <p:cNvGrpSpPr/>
        <p:nvPr/>
      </p:nvGrpSpPr>
      <p:grpSpPr>
        <a:xfrm>
          <a:off x="0" y="0"/>
          <a:ext cx="0" cy="0"/>
          <a:chOff x="0" y="0"/>
          <a:chExt cx="0" cy="0"/>
        </a:xfrm>
      </p:grpSpPr>
      <p:pic>
        <p:nvPicPr>
          <p:cNvPr descr="A yellow circle on a black background&#10;&#10;Description automatically generated" id="407" name="Google Shape;40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8" name="Google Shape;40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1" name="Google Shape;41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2" name="Google Shape;412;p23"/>
          <p:cNvGrpSpPr/>
          <p:nvPr/>
        </p:nvGrpSpPr>
        <p:grpSpPr>
          <a:xfrm>
            <a:off x="0" y="1318491"/>
            <a:ext cx="1397812" cy="58002"/>
            <a:chOff x="0" y="1077191"/>
            <a:chExt cx="1397812" cy="58002"/>
          </a:xfrm>
        </p:grpSpPr>
        <p:sp>
          <p:nvSpPr>
            <p:cNvPr id="413" name="Google Shape;41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5" name="Google Shape;41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6" name="Google Shape;41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7" name="Google Shape;417;p23"/>
          <p:cNvGrpSpPr/>
          <p:nvPr/>
        </p:nvGrpSpPr>
        <p:grpSpPr>
          <a:xfrm>
            <a:off x="11436251" y="129884"/>
            <a:ext cx="661669" cy="1214119"/>
            <a:chOff x="11436251" y="129884"/>
            <a:chExt cx="661669" cy="1214119"/>
          </a:xfrm>
        </p:grpSpPr>
        <p:sp>
          <p:nvSpPr>
            <p:cNvPr id="418" name="Google Shape;41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6" name="Google Shape;446;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7" name="Shape 447"/>
        <p:cNvGrpSpPr/>
        <p:nvPr/>
      </p:nvGrpSpPr>
      <p:grpSpPr>
        <a:xfrm>
          <a:off x="0" y="0"/>
          <a:ext cx="0" cy="0"/>
          <a:chOff x="0" y="0"/>
          <a:chExt cx="0" cy="0"/>
        </a:xfrm>
      </p:grpSpPr>
      <p:pic>
        <p:nvPicPr>
          <p:cNvPr descr="A yellow circle on a black background&#10;&#10;Description automatically generated" id="448" name="Google Shape;44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9" name="Google Shape;44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2" name="Google Shape;45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3" name="Google Shape;453;p24"/>
          <p:cNvGrpSpPr/>
          <p:nvPr/>
        </p:nvGrpSpPr>
        <p:grpSpPr>
          <a:xfrm>
            <a:off x="0" y="1318491"/>
            <a:ext cx="1397812" cy="58002"/>
            <a:chOff x="0" y="1077191"/>
            <a:chExt cx="1397812" cy="58002"/>
          </a:xfrm>
        </p:grpSpPr>
        <p:sp>
          <p:nvSpPr>
            <p:cNvPr id="454" name="Google Shape;45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6" name="Google Shape;45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7" name="Google Shape;45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8" name="Google Shape;458;p24"/>
          <p:cNvGrpSpPr/>
          <p:nvPr/>
        </p:nvGrpSpPr>
        <p:grpSpPr>
          <a:xfrm>
            <a:off x="11436251" y="129884"/>
            <a:ext cx="661669" cy="1214119"/>
            <a:chOff x="11436251" y="129884"/>
            <a:chExt cx="661669" cy="1214119"/>
          </a:xfrm>
        </p:grpSpPr>
        <p:sp>
          <p:nvSpPr>
            <p:cNvPr id="459" name="Google Shape;45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7" name="Google Shape;487;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8" name="Shape 488"/>
        <p:cNvGrpSpPr/>
        <p:nvPr/>
      </p:nvGrpSpPr>
      <p:grpSpPr>
        <a:xfrm>
          <a:off x="0" y="0"/>
          <a:ext cx="0" cy="0"/>
          <a:chOff x="0" y="0"/>
          <a:chExt cx="0" cy="0"/>
        </a:xfrm>
      </p:grpSpPr>
      <p:pic>
        <p:nvPicPr>
          <p:cNvPr descr="A yellow circle on a black background&#10;&#10;Description automatically generated" id="489" name="Google Shape;48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0" name="Google Shape;49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3" name="Google Shape;49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4" name="Google Shape;494;p25"/>
          <p:cNvGrpSpPr/>
          <p:nvPr/>
        </p:nvGrpSpPr>
        <p:grpSpPr>
          <a:xfrm>
            <a:off x="0" y="1318491"/>
            <a:ext cx="1397812" cy="58002"/>
            <a:chOff x="0" y="1077191"/>
            <a:chExt cx="1397812" cy="58002"/>
          </a:xfrm>
        </p:grpSpPr>
        <p:sp>
          <p:nvSpPr>
            <p:cNvPr id="495" name="Google Shape;49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7" name="Google Shape;49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8" name="Google Shape;49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9" name="Google Shape;499;p25"/>
          <p:cNvGrpSpPr/>
          <p:nvPr/>
        </p:nvGrpSpPr>
        <p:grpSpPr>
          <a:xfrm>
            <a:off x="11436251" y="129884"/>
            <a:ext cx="661669" cy="1214119"/>
            <a:chOff x="11436251" y="129884"/>
            <a:chExt cx="661669" cy="1214119"/>
          </a:xfrm>
        </p:grpSpPr>
        <p:sp>
          <p:nvSpPr>
            <p:cNvPr id="500" name="Google Shape;50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8" name="Google Shape;528;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9" name="Google Shape;529;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0" name="Shape 530"/>
        <p:cNvGrpSpPr/>
        <p:nvPr/>
      </p:nvGrpSpPr>
      <p:grpSpPr>
        <a:xfrm>
          <a:off x="0" y="0"/>
          <a:ext cx="0" cy="0"/>
          <a:chOff x="0" y="0"/>
          <a:chExt cx="0" cy="0"/>
        </a:xfrm>
      </p:grpSpPr>
      <p:pic>
        <p:nvPicPr>
          <p:cNvPr descr="A yellow circle on a black background&#10;&#10;Description automatically generated" id="531" name="Google Shape;531;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2" name="Google Shape;532;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5" name="Google Shape;535;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6" name="Google Shape;536;p26"/>
          <p:cNvGrpSpPr/>
          <p:nvPr/>
        </p:nvGrpSpPr>
        <p:grpSpPr>
          <a:xfrm>
            <a:off x="0" y="1318491"/>
            <a:ext cx="1397812" cy="58002"/>
            <a:chOff x="0" y="1077191"/>
            <a:chExt cx="1397812" cy="58002"/>
          </a:xfrm>
        </p:grpSpPr>
        <p:sp>
          <p:nvSpPr>
            <p:cNvPr id="537" name="Google Shape;537;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9" name="Google Shape;539;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0" name="Google Shape;540;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1" name="Google Shape;541;p26"/>
          <p:cNvGrpSpPr/>
          <p:nvPr/>
        </p:nvGrpSpPr>
        <p:grpSpPr>
          <a:xfrm>
            <a:off x="11614051" y="129884"/>
            <a:ext cx="661669" cy="1214119"/>
            <a:chOff x="11436251" y="129884"/>
            <a:chExt cx="661669" cy="1214119"/>
          </a:xfrm>
        </p:grpSpPr>
        <p:sp>
          <p:nvSpPr>
            <p:cNvPr id="542" name="Google Shape;542;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0" name="Google Shape;570;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1" name="Shape 571"/>
        <p:cNvGrpSpPr/>
        <p:nvPr/>
      </p:nvGrpSpPr>
      <p:grpSpPr>
        <a:xfrm>
          <a:off x="0" y="0"/>
          <a:ext cx="0" cy="0"/>
          <a:chOff x="0" y="0"/>
          <a:chExt cx="0" cy="0"/>
        </a:xfrm>
      </p:grpSpPr>
      <p:pic>
        <p:nvPicPr>
          <p:cNvPr descr="A yellow circle on a black background&#10;&#10;Description automatically generated" id="572" name="Google Shape;57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3" name="Google Shape;57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6" name="Google Shape;57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7" name="Shape 577"/>
        <p:cNvGrpSpPr/>
        <p:nvPr/>
      </p:nvGrpSpPr>
      <p:grpSpPr>
        <a:xfrm>
          <a:off x="0" y="0"/>
          <a:ext cx="0" cy="0"/>
          <a:chOff x="0" y="0"/>
          <a:chExt cx="0" cy="0"/>
        </a:xfrm>
      </p:grpSpPr>
      <p:pic>
        <p:nvPicPr>
          <p:cNvPr id="578" name="Google Shape;57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9" name="Google Shape;579;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0" name="Google Shape;580;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3" name="Shape 583"/>
        <p:cNvGrpSpPr/>
        <p:nvPr/>
      </p:nvGrpSpPr>
      <p:grpSpPr>
        <a:xfrm>
          <a:off x="0" y="0"/>
          <a:ext cx="0" cy="0"/>
          <a:chOff x="0" y="0"/>
          <a:chExt cx="0" cy="0"/>
        </a:xfrm>
      </p:grpSpPr>
      <p:sp>
        <p:nvSpPr>
          <p:cNvPr id="584" name="Google Shape;58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6" name="Google Shape;58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sp>
        <p:nvSpPr>
          <p:cNvPr id="588" name="Google Shape;588;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1" name="Google Shape;59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2" name="Shape 592"/>
        <p:cNvGrpSpPr/>
        <p:nvPr/>
      </p:nvGrpSpPr>
      <p:grpSpPr>
        <a:xfrm>
          <a:off x="0" y="0"/>
          <a:ext cx="0" cy="0"/>
          <a:chOff x="0" y="0"/>
          <a:chExt cx="0" cy="0"/>
        </a:xfrm>
      </p:grpSpPr>
      <p:sp>
        <p:nvSpPr>
          <p:cNvPr id="593" name="Google Shape;593;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4" name="Google Shape;594;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8" name="Google Shape;598;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9" name="Shape 599"/>
        <p:cNvGrpSpPr/>
        <p:nvPr/>
      </p:nvGrpSpPr>
      <p:grpSpPr>
        <a:xfrm>
          <a:off x="0" y="0"/>
          <a:ext cx="0" cy="0"/>
          <a:chOff x="0" y="0"/>
          <a:chExt cx="0" cy="0"/>
        </a:xfrm>
      </p:grpSpPr>
      <p:sp>
        <p:nvSpPr>
          <p:cNvPr id="600" name="Google Shape;600;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1" name="Google Shape;601;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2" name="Shape 602"/>
        <p:cNvGrpSpPr/>
        <p:nvPr/>
      </p:nvGrpSpPr>
      <p:grpSpPr>
        <a:xfrm>
          <a:off x="0" y="0"/>
          <a:ext cx="0" cy="0"/>
          <a:chOff x="0" y="0"/>
          <a:chExt cx="0" cy="0"/>
        </a:xfrm>
      </p:grpSpPr>
      <p:sp>
        <p:nvSpPr>
          <p:cNvPr id="603" name="Google Shape;60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4" name="Google Shape;60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6" name="Shape 606"/>
        <p:cNvGrpSpPr/>
        <p:nvPr/>
      </p:nvGrpSpPr>
      <p:grpSpPr>
        <a:xfrm>
          <a:off x="0" y="0"/>
          <a:ext cx="0" cy="0"/>
          <a:chOff x="0" y="0"/>
          <a:chExt cx="0" cy="0"/>
        </a:xfrm>
      </p:grpSpPr>
      <p:sp>
        <p:nvSpPr>
          <p:cNvPr id="607" name="Google Shape;60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8" name="Google Shape;608;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0" name="Google Shape;610;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3" name="Shape 613"/>
        <p:cNvGrpSpPr/>
        <p:nvPr/>
      </p:nvGrpSpPr>
      <p:grpSpPr>
        <a:xfrm>
          <a:off x="0" y="0"/>
          <a:ext cx="0" cy="0"/>
          <a:chOff x="0" y="0"/>
          <a:chExt cx="0" cy="0"/>
        </a:xfrm>
      </p:grpSpPr>
      <p:sp>
        <p:nvSpPr>
          <p:cNvPr id="614" name="Google Shape;614;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5" name="Google Shape;615;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7" name="Google Shape;617;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8" name="Shape 618"/>
        <p:cNvGrpSpPr/>
        <p:nvPr/>
      </p:nvGrpSpPr>
      <p:grpSpPr>
        <a:xfrm>
          <a:off x="0" y="0"/>
          <a:ext cx="0" cy="0"/>
          <a:chOff x="0" y="0"/>
          <a:chExt cx="0" cy="0"/>
        </a:xfrm>
      </p:grpSpPr>
      <p:sp>
        <p:nvSpPr>
          <p:cNvPr id="619" name="Google Shape;619;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0" name="Google Shape;620;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7"/>
          <p:cNvGrpSpPr/>
          <p:nvPr/>
        </p:nvGrpSpPr>
        <p:grpSpPr>
          <a:xfrm>
            <a:off x="11436251" y="129884"/>
            <a:ext cx="661669" cy="1214119"/>
            <a:chOff x="11436251" y="129884"/>
            <a:chExt cx="661669" cy="1214119"/>
          </a:xfrm>
        </p:grpSpPr>
        <p:sp>
          <p:nvSpPr>
            <p:cNvPr id="165" name="Google Shape;16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7"/>
          <p:cNvGrpSpPr/>
          <p:nvPr/>
        </p:nvGrpSpPr>
        <p:grpSpPr>
          <a:xfrm>
            <a:off x="0" y="1318491"/>
            <a:ext cx="1397787" cy="57996"/>
            <a:chOff x="0" y="1077191"/>
            <a:chExt cx="1397787" cy="57996"/>
          </a:xfrm>
        </p:grpSpPr>
        <p:sp>
          <p:nvSpPr>
            <p:cNvPr id="196" name="Google Shape;196;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APPROACH 1</a:t>
            </a:r>
            <a:endParaRPr>
              <a:solidFill>
                <a:schemeClr val="lt1"/>
              </a:solidFill>
            </a:endParaRPr>
          </a:p>
        </p:txBody>
      </p:sp>
      <p:sp>
        <p:nvSpPr>
          <p:cNvPr id="199" name="Google Shape;199;p17"/>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8"/>
          <p:cNvGrpSpPr/>
          <p:nvPr/>
        </p:nvGrpSpPr>
        <p:grpSpPr>
          <a:xfrm>
            <a:off x="11436251" y="129884"/>
            <a:ext cx="661669" cy="1214119"/>
            <a:chOff x="11436251" y="129884"/>
            <a:chExt cx="661669" cy="1214119"/>
          </a:xfrm>
        </p:grpSpPr>
        <p:sp>
          <p:nvSpPr>
            <p:cNvPr id="207" name="Google Shape;20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8"/>
          <p:cNvGrpSpPr/>
          <p:nvPr/>
        </p:nvGrpSpPr>
        <p:grpSpPr>
          <a:xfrm>
            <a:off x="0" y="1318491"/>
            <a:ext cx="1397787" cy="57996"/>
            <a:chOff x="0" y="1077191"/>
            <a:chExt cx="1397787" cy="57996"/>
          </a:xfrm>
        </p:grpSpPr>
        <p:sp>
          <p:nvSpPr>
            <p:cNvPr id="237" name="Google Shape;237;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Montserrat SemiBold"/>
                <a:ea typeface="Montserrat SemiBold"/>
                <a:cs typeface="Montserrat SemiBold"/>
                <a:sym typeface="Montserrat SemiBold"/>
              </a:rPr>
              <a:t>APPROACH 2</a:t>
            </a:r>
            <a:endParaRPr>
              <a:solidFill>
                <a:schemeClr val="lt1"/>
              </a:solidFill>
            </a:endParaRPr>
          </a:p>
        </p:txBody>
      </p:sp>
      <p:sp>
        <p:nvSpPr>
          <p:cNvPr id="240" name="Google Shape;240;p18"/>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Market </a:t>
            </a:r>
            <a:r>
              <a:rPr lang="en-GB" sz="4000">
                <a:solidFill>
                  <a:schemeClr val="dk2"/>
                </a:solidFill>
                <a:latin typeface="Montserrat SemiBold"/>
                <a:ea typeface="Montserrat SemiBold"/>
                <a:cs typeface="Montserrat SemiBold"/>
                <a:sym typeface="Montserrat SemiBold"/>
              </a:rPr>
              <a:t>S</a:t>
            </a:r>
            <a:r>
              <a:rPr b="0" i="0" lang="en-GB" sz="4000" u="none" cap="none" strike="noStrike">
                <a:solidFill>
                  <a:schemeClr val="dk2"/>
                </a:solidFill>
                <a:latin typeface="Montserrat SemiBold"/>
                <a:ea typeface="Montserrat SemiBold"/>
                <a:cs typeface="Montserrat SemiBold"/>
                <a:sym typeface="Montserrat SemiBold"/>
              </a:rPr>
              <a:t>izing</a:t>
            </a:r>
            <a:endParaRPr sz="1000"/>
          </a:p>
        </p:txBody>
      </p:sp>
      <p:pic>
        <p:nvPicPr>
          <p:cNvPr id="628" name="Google Shape;628;p1"/>
          <p:cNvPicPr preferRelativeResize="0"/>
          <p:nvPr/>
        </p:nvPicPr>
        <p:blipFill rotWithShape="1">
          <a:blip r:embed="rId3">
            <a:alphaModFix/>
          </a:blip>
          <a:srcRect b="0" l="0" r="0" t="0"/>
          <a:stretch/>
        </p:blipFill>
        <p:spPr>
          <a:xfrm>
            <a:off x="6462624" y="2613576"/>
            <a:ext cx="1868540" cy="1053450"/>
          </a:xfrm>
          <a:prstGeom prst="rect">
            <a:avLst/>
          </a:prstGeom>
          <a:noFill/>
          <a:ln>
            <a:noFill/>
          </a:ln>
        </p:spPr>
      </p:pic>
      <p:pic>
        <p:nvPicPr>
          <p:cNvPr id="629" name="Google Shape;629;p1"/>
          <p:cNvPicPr preferRelativeResize="0"/>
          <p:nvPr/>
        </p:nvPicPr>
        <p:blipFill rotWithShape="1">
          <a:blip r:embed="rId3">
            <a:alphaModFix/>
          </a:blip>
          <a:srcRect b="0" l="0" r="0" t="0"/>
          <a:stretch/>
        </p:blipFill>
        <p:spPr>
          <a:xfrm>
            <a:off x="3673074" y="3743225"/>
            <a:ext cx="1430576" cy="80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
          <p:cNvSpPr txBox="1"/>
          <p:nvPr>
            <p:ph type="title"/>
          </p:nvPr>
        </p:nvSpPr>
        <p:spPr>
          <a:xfrm>
            <a:off x="333514" y="472411"/>
            <a:ext cx="9611763"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A model to assess potential opportunities</a:t>
            </a:r>
            <a:r>
              <a:rPr lang="en-GB">
                <a:solidFill>
                  <a:schemeClr val="lt1"/>
                </a:solidFill>
              </a:rPr>
              <a:t>.</a:t>
            </a:r>
            <a:endParaRPr>
              <a:solidFill>
                <a:schemeClr val="lt1"/>
              </a:solidFill>
            </a:endParaRPr>
          </a:p>
        </p:txBody>
      </p:sp>
      <p:sp>
        <p:nvSpPr>
          <p:cNvPr id="635" name="Google Shape;635;p2"/>
          <p:cNvSpPr/>
          <p:nvPr/>
        </p:nvSpPr>
        <p:spPr>
          <a:xfrm>
            <a:off x="307910" y="1220755"/>
            <a:ext cx="8439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the size of a market for your products or services</a:t>
            </a:r>
            <a:endParaRPr/>
          </a:p>
        </p:txBody>
      </p:sp>
      <p:sp>
        <p:nvSpPr>
          <p:cNvPr id="636" name="Google Shape;636;p2"/>
          <p:cNvSpPr txBox="1"/>
          <p:nvPr/>
        </p:nvSpPr>
        <p:spPr>
          <a:xfrm>
            <a:off x="363199" y="1684675"/>
            <a:ext cx="5194800" cy="50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There are two important components to a market size –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The </a:t>
            </a:r>
            <a:r>
              <a:rPr b="1" lang="en-GB" sz="1400">
                <a:solidFill>
                  <a:schemeClr val="dk1"/>
                </a:solidFill>
                <a:latin typeface="Montserrat Light"/>
                <a:ea typeface="Montserrat Light"/>
                <a:cs typeface="Montserrat Light"/>
                <a:sym typeface="Montserrat Light"/>
              </a:rPr>
              <a:t>total addressable market </a:t>
            </a:r>
            <a:r>
              <a:rPr lang="en-GB" sz="1400">
                <a:solidFill>
                  <a:schemeClr val="dk1"/>
                </a:solidFill>
                <a:latin typeface="Montserrat Light"/>
                <a:ea typeface="Montserrat Light"/>
                <a:cs typeface="Montserrat Light"/>
                <a:sym typeface="Montserrat Light"/>
              </a:rPr>
              <a:t>(TAM made up of companies/people who currently buy the product as well as those who potentially could do so)</a:t>
            </a:r>
            <a:endParaRPr/>
          </a:p>
          <a:p>
            <a:pPr indent="-228594" lvl="0" marL="228594" marR="0" rtl="0" algn="l">
              <a:spcBef>
                <a:spcPts val="0"/>
              </a:spcBef>
              <a:spcAft>
                <a:spcPts val="0"/>
              </a:spcAft>
              <a:buClr>
                <a:schemeClr val="dk1"/>
              </a:buClr>
              <a:buSzPts val="1400"/>
              <a:buFont typeface="Arial"/>
              <a:buChar char="•"/>
            </a:pPr>
            <a:r>
              <a:rPr lang="en-GB" sz="1400">
                <a:solidFill>
                  <a:schemeClr val="dk1"/>
                </a:solidFill>
                <a:latin typeface="Montserrat Light"/>
                <a:ea typeface="Montserrat Light"/>
                <a:cs typeface="Montserrat Light"/>
                <a:sym typeface="Montserrat Light"/>
              </a:rPr>
              <a:t>The </a:t>
            </a:r>
            <a:r>
              <a:rPr b="1" lang="en-GB" sz="1400">
                <a:solidFill>
                  <a:schemeClr val="dk1"/>
                </a:solidFill>
                <a:latin typeface="Montserrat Light"/>
                <a:ea typeface="Montserrat Light"/>
                <a:cs typeface="Montserrat Light"/>
                <a:sym typeface="Montserrat Light"/>
              </a:rPr>
              <a:t>served available market </a:t>
            </a:r>
            <a:r>
              <a:rPr lang="en-GB" sz="1400">
                <a:solidFill>
                  <a:schemeClr val="dk1"/>
                </a:solidFill>
                <a:latin typeface="Montserrat Light"/>
                <a:ea typeface="Montserrat Light"/>
                <a:cs typeface="Montserrat Light"/>
                <a:sym typeface="Montserrat Light"/>
              </a:rPr>
              <a:t>(SAM made up of only the companies/people who are currently buying the product). </a:t>
            </a:r>
            <a:endParaRPr/>
          </a:p>
          <a:p>
            <a:pPr indent="-139694" lvl="0" marL="228594" marR="0" rtl="0" algn="l">
              <a:spcBef>
                <a:spcPts val="0"/>
              </a:spcBef>
              <a:spcAft>
                <a:spcPts val="0"/>
              </a:spcAft>
              <a:buClr>
                <a:schemeClr val="dk1"/>
              </a:buClr>
              <a:buSzPts val="1400"/>
              <a:buFont typeface="Arial"/>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You must decide whether you want to assess the TAM or the SAM (it is usually the SAM).</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There are three approaches to market sizing:</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Top-down</a:t>
            </a:r>
            <a:r>
              <a:rPr lang="en-GB" sz="1400">
                <a:solidFill>
                  <a:schemeClr val="dk1"/>
                </a:solidFill>
                <a:latin typeface="Montserrat Light"/>
                <a:ea typeface="Montserrat Light"/>
                <a:cs typeface="Montserrat Light"/>
                <a:sym typeface="Montserrat Light"/>
              </a:rPr>
              <a:t> – take a bird’s eye view using published reports and macro data</a:t>
            </a:r>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Supply side </a:t>
            </a:r>
            <a:r>
              <a:rPr lang="en-GB" sz="1400">
                <a:solidFill>
                  <a:schemeClr val="dk1"/>
                </a:solidFill>
                <a:latin typeface="Montserrat Light"/>
                <a:ea typeface="Montserrat Light"/>
                <a:cs typeface="Montserrat Light"/>
                <a:sym typeface="Montserrat Light"/>
              </a:rPr>
              <a:t>– make estimates based on assessments of the size of each competitor supplying the market.</a:t>
            </a:r>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Demand side </a:t>
            </a:r>
            <a:r>
              <a:rPr lang="en-GB" sz="1400">
                <a:solidFill>
                  <a:schemeClr val="dk1"/>
                </a:solidFill>
                <a:latin typeface="Montserrat Light"/>
                <a:ea typeface="Montserrat Light"/>
                <a:cs typeface="Montserrat Light"/>
                <a:sym typeface="Montserrat Light"/>
              </a:rPr>
              <a:t>(bottom up) – use average consumption per user together with estimates of the number of user to create a formula that leads to the market size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37" name="Google Shape;63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8" name="Google Shape;638;p2"/>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9" name="Google Shape;639;p2"/>
          <p:cNvPicPr preferRelativeResize="0"/>
          <p:nvPr/>
        </p:nvPicPr>
        <p:blipFill>
          <a:blip r:embed="rId3">
            <a:alphaModFix/>
          </a:blip>
          <a:stretch>
            <a:fillRect/>
          </a:stretch>
        </p:blipFill>
        <p:spPr>
          <a:xfrm>
            <a:off x="5710399" y="2016655"/>
            <a:ext cx="6329199" cy="36618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Top down assessment</a:t>
            </a:r>
            <a:r>
              <a:rPr lang="en-GB">
                <a:solidFill>
                  <a:schemeClr val="accent3"/>
                </a:solidFill>
              </a:rPr>
              <a:t>.</a:t>
            </a:r>
            <a:endParaRPr>
              <a:solidFill>
                <a:schemeClr val="accent3"/>
              </a:solidFill>
            </a:endParaRPr>
          </a:p>
        </p:txBody>
      </p:sp>
      <p:sp>
        <p:nvSpPr>
          <p:cNvPr id="645" name="Google Shape;645;p3"/>
          <p:cNvSpPr txBox="1"/>
          <p:nvPr/>
        </p:nvSpPr>
        <p:spPr>
          <a:xfrm>
            <a:off x="353100" y="1478200"/>
            <a:ext cx="103923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This is a high-level view of the market using  published data, previous research, government reports and potentially input from industry experts.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Government statistics, trade associations and published reports can provide instant figures. These should always be reviewed with caution and where possible cross checked and validated.  It may be necessary to use the statistics as the base for a further calculation.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further approach is to use ratios. For example if a market size is known in country A and you want to estimate the market size in country B it may be possible to use a ratio with gross domestic product, population size, electricity production or any other variable on which there are published statistics:</a:t>
            </a:r>
            <a:endParaRPr/>
          </a:p>
        </p:txBody>
      </p:sp>
      <p:sp>
        <p:nvSpPr>
          <p:cNvPr id="646" name="Google Shape;646;p3"/>
          <p:cNvSpPr txBox="1"/>
          <p:nvPr/>
        </p:nvSpPr>
        <p:spPr>
          <a:xfrm>
            <a:off x="1763900" y="3866500"/>
            <a:ext cx="3074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Market size country A (known)</a:t>
            </a:r>
            <a:endParaRPr>
              <a:solidFill>
                <a:schemeClr val="lt1"/>
              </a:solidFill>
              <a:latin typeface="Montserrat SemiBold"/>
              <a:ea typeface="Montserrat SemiBold"/>
              <a:cs typeface="Montserrat SemiBold"/>
              <a:sym typeface="Montserrat SemiBold"/>
            </a:endParaRPr>
          </a:p>
        </p:txBody>
      </p:sp>
      <p:sp>
        <p:nvSpPr>
          <p:cNvPr id="647" name="Google Shape;647;p3"/>
          <p:cNvSpPr txBox="1"/>
          <p:nvPr/>
        </p:nvSpPr>
        <p:spPr>
          <a:xfrm>
            <a:off x="5808677" y="3866500"/>
            <a:ext cx="51021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Estimate of market size in country B (unknown)</a:t>
            </a:r>
            <a:endParaRPr>
              <a:solidFill>
                <a:schemeClr val="lt1"/>
              </a:solidFill>
              <a:latin typeface="Montserrat SemiBold"/>
              <a:ea typeface="Montserrat SemiBold"/>
              <a:cs typeface="Montserrat SemiBold"/>
              <a:sym typeface="Montserrat SemiBold"/>
            </a:endParaRPr>
          </a:p>
        </p:txBody>
      </p:sp>
      <p:sp>
        <p:nvSpPr>
          <p:cNvPr id="648" name="Google Shape;648;p3"/>
          <p:cNvSpPr txBox="1"/>
          <p:nvPr/>
        </p:nvSpPr>
        <p:spPr>
          <a:xfrm>
            <a:off x="1123256" y="4310754"/>
            <a:ext cx="4380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Gross domestic product in country A (known)</a:t>
            </a:r>
            <a:endParaRPr>
              <a:solidFill>
                <a:schemeClr val="lt1"/>
              </a:solidFill>
              <a:latin typeface="Montserrat SemiBold"/>
              <a:ea typeface="Montserrat SemiBold"/>
              <a:cs typeface="Montserrat SemiBold"/>
              <a:sym typeface="Montserrat SemiBold"/>
            </a:endParaRPr>
          </a:p>
        </p:txBody>
      </p:sp>
      <p:sp>
        <p:nvSpPr>
          <p:cNvPr id="649" name="Google Shape;649;p3"/>
          <p:cNvSpPr txBox="1"/>
          <p:nvPr/>
        </p:nvSpPr>
        <p:spPr>
          <a:xfrm>
            <a:off x="6073584" y="4310753"/>
            <a:ext cx="4608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Gross domestic product in country B (known)</a:t>
            </a:r>
            <a:endParaRPr>
              <a:solidFill>
                <a:schemeClr val="lt1"/>
              </a:solidFill>
              <a:latin typeface="Montserrat SemiBold"/>
              <a:ea typeface="Montserrat SemiBold"/>
              <a:cs typeface="Montserrat SemiBold"/>
              <a:sym typeface="Montserrat SemiBold"/>
            </a:endParaRPr>
          </a:p>
        </p:txBody>
      </p:sp>
      <p:sp>
        <p:nvSpPr>
          <p:cNvPr id="650" name="Google Shape;650;p3"/>
          <p:cNvSpPr txBox="1"/>
          <p:nvPr/>
        </p:nvSpPr>
        <p:spPr>
          <a:xfrm>
            <a:off x="5615278" y="4049886"/>
            <a:ext cx="336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a:t>
            </a:r>
            <a:endParaRPr/>
          </a:p>
        </p:txBody>
      </p:sp>
      <p:cxnSp>
        <p:nvCxnSpPr>
          <p:cNvPr id="651" name="Google Shape;651;p3"/>
          <p:cNvCxnSpPr/>
          <p:nvPr/>
        </p:nvCxnSpPr>
        <p:spPr>
          <a:xfrm>
            <a:off x="1236750" y="4242975"/>
            <a:ext cx="4140000" cy="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652" name="Google Shape;652;p3"/>
          <p:cNvSpPr txBox="1"/>
          <p:nvPr/>
        </p:nvSpPr>
        <p:spPr>
          <a:xfrm>
            <a:off x="971476" y="5072225"/>
            <a:ext cx="3814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Estimate of market size in country B</a:t>
            </a:r>
            <a:endParaRPr>
              <a:solidFill>
                <a:schemeClr val="lt1"/>
              </a:solidFill>
              <a:latin typeface="Montserrat SemiBold"/>
              <a:ea typeface="Montserrat SemiBold"/>
              <a:cs typeface="Montserrat SemiBold"/>
              <a:sym typeface="Montserrat SemiBold"/>
            </a:endParaRPr>
          </a:p>
        </p:txBody>
      </p:sp>
      <p:sp>
        <p:nvSpPr>
          <p:cNvPr id="653" name="Google Shape;653;p3"/>
          <p:cNvSpPr txBox="1"/>
          <p:nvPr/>
        </p:nvSpPr>
        <p:spPr>
          <a:xfrm>
            <a:off x="5421475" y="4952725"/>
            <a:ext cx="5826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Market size country A x Gross domestic product in country B</a:t>
            </a:r>
            <a:endParaRPr>
              <a:solidFill>
                <a:schemeClr val="lt1"/>
              </a:solidFill>
              <a:latin typeface="Montserrat SemiBold"/>
              <a:ea typeface="Montserrat SemiBold"/>
              <a:cs typeface="Montserrat SemiBold"/>
              <a:sym typeface="Montserrat SemiBold"/>
            </a:endParaRPr>
          </a:p>
          <a:p>
            <a:pPr indent="0" lvl="0" marL="0" marR="0" rtl="0" algn="ctr">
              <a:spcBef>
                <a:spcPts val="0"/>
              </a:spcBef>
              <a:spcAft>
                <a:spcPts val="0"/>
              </a:spcAft>
              <a:buNone/>
            </a:pPr>
            <a:r>
              <a:t/>
            </a:r>
            <a:endParaRPr sz="1400">
              <a:solidFill>
                <a:schemeClr val="lt1"/>
              </a:solidFill>
              <a:latin typeface="Montserrat Light"/>
              <a:ea typeface="Montserrat Light"/>
              <a:cs typeface="Montserrat Light"/>
              <a:sym typeface="Montserrat Light"/>
            </a:endParaRPr>
          </a:p>
        </p:txBody>
      </p:sp>
      <p:sp>
        <p:nvSpPr>
          <p:cNvPr id="654" name="Google Shape;654;p3"/>
          <p:cNvSpPr txBox="1"/>
          <p:nvPr/>
        </p:nvSpPr>
        <p:spPr>
          <a:xfrm>
            <a:off x="6423246" y="5353103"/>
            <a:ext cx="3814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Gross domestic product in country A</a:t>
            </a:r>
            <a:endParaRPr>
              <a:solidFill>
                <a:schemeClr val="lt1"/>
              </a:solidFill>
              <a:latin typeface="Montserrat SemiBold"/>
              <a:ea typeface="Montserrat SemiBold"/>
              <a:cs typeface="Montserrat SemiBold"/>
              <a:sym typeface="Montserrat SemiBold"/>
            </a:endParaRPr>
          </a:p>
        </p:txBody>
      </p:sp>
      <p:cxnSp>
        <p:nvCxnSpPr>
          <p:cNvPr id="655" name="Google Shape;655;p3"/>
          <p:cNvCxnSpPr/>
          <p:nvPr/>
        </p:nvCxnSpPr>
        <p:spPr>
          <a:xfrm>
            <a:off x="5848139" y="5322047"/>
            <a:ext cx="4928700" cy="3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656" name="Google Shape;656;p3"/>
          <p:cNvSpPr txBox="1"/>
          <p:nvPr/>
        </p:nvSpPr>
        <p:spPr>
          <a:xfrm>
            <a:off x="4865787" y="5075824"/>
            <a:ext cx="336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a:t>
            </a:r>
            <a:endParaRPr/>
          </a:p>
        </p:txBody>
      </p:sp>
      <p:sp>
        <p:nvSpPr>
          <p:cNvPr id="657" name="Google Shape;657;p3"/>
          <p:cNvSpPr txBox="1"/>
          <p:nvPr/>
        </p:nvSpPr>
        <p:spPr>
          <a:xfrm>
            <a:off x="351835" y="5772032"/>
            <a:ext cx="8544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No two countries are exactly the same and so you will have to make adjustments to the estimate based on economic or cultural differences between the countries.</a:t>
            </a:r>
            <a:endParaRPr/>
          </a:p>
        </p:txBody>
      </p:sp>
      <p:sp>
        <p:nvSpPr>
          <p:cNvPr id="658" name="Google Shape;65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9" name="Google Shape;659;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cxnSp>
        <p:nvCxnSpPr>
          <p:cNvPr id="660" name="Google Shape;660;p3"/>
          <p:cNvCxnSpPr/>
          <p:nvPr/>
        </p:nvCxnSpPr>
        <p:spPr>
          <a:xfrm>
            <a:off x="6188000" y="4259775"/>
            <a:ext cx="4340400" cy="0"/>
          </a:xfrm>
          <a:prstGeom prst="straightConnector1">
            <a:avLst/>
          </a:prstGeom>
          <a:solidFill>
            <a:schemeClr val="accent1"/>
          </a:solidFill>
          <a:ln cap="flat" cmpd="sng" w="9525">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Supply side assessment</a:t>
            </a:r>
            <a:r>
              <a:rPr lang="en-GB">
                <a:solidFill>
                  <a:schemeClr val="accent2"/>
                </a:solidFill>
              </a:rPr>
              <a:t>.</a:t>
            </a:r>
            <a:endParaRPr>
              <a:solidFill>
                <a:schemeClr val="accent2"/>
              </a:solidFill>
            </a:endParaRPr>
          </a:p>
        </p:txBody>
      </p:sp>
      <p:sp>
        <p:nvSpPr>
          <p:cNvPr id="666" name="Google Shape;666;p4"/>
          <p:cNvSpPr txBox="1"/>
          <p:nvPr/>
        </p:nvSpPr>
        <p:spPr>
          <a:xfrm>
            <a:off x="371167" y="1556570"/>
            <a:ext cx="9697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you can obtain estimates of the revenue of each major supplier, the sum of these revenues will equal the market size. Revenue figures can be found from company financial reports.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Financial reports may not be up-to-date or include revenue. In which case, use the numbers of employees per company (widely available) and apply an average revenue per employee to calculate company revenue. (Note: in the UK the average revenue per employee is £120,000).</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Equally, if you have just one accurate revenue figure for a company and a good estimate of the market share of this company you will be able to calculate the total market size e.g.:</a:t>
            </a:r>
            <a:endParaRPr/>
          </a:p>
        </p:txBody>
      </p:sp>
      <p:sp>
        <p:nvSpPr>
          <p:cNvPr id="667" name="Google Shape;667;p4"/>
          <p:cNvSpPr txBox="1"/>
          <p:nvPr/>
        </p:nvSpPr>
        <p:spPr>
          <a:xfrm>
            <a:off x="1626177" y="4273500"/>
            <a:ext cx="24141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Company A: Revenue</a:t>
            </a:r>
            <a:endParaRPr>
              <a:solidFill>
                <a:schemeClr val="lt1"/>
              </a:solidFill>
              <a:latin typeface="Montserrat SemiBold"/>
              <a:ea typeface="Montserrat SemiBold"/>
              <a:cs typeface="Montserrat SemiBold"/>
              <a:sym typeface="Montserrat SemiBold"/>
            </a:endParaRPr>
          </a:p>
        </p:txBody>
      </p:sp>
      <p:sp>
        <p:nvSpPr>
          <p:cNvPr id="668" name="Google Shape;668;p4"/>
          <p:cNvSpPr txBox="1"/>
          <p:nvPr/>
        </p:nvSpPr>
        <p:spPr>
          <a:xfrm>
            <a:off x="4279925" y="4273500"/>
            <a:ext cx="2743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Company A: Market share</a:t>
            </a:r>
            <a:endParaRPr>
              <a:solidFill>
                <a:schemeClr val="lt1"/>
              </a:solidFill>
              <a:latin typeface="Montserrat SemiBold"/>
              <a:ea typeface="Montserrat SemiBold"/>
              <a:cs typeface="Montserrat SemiBold"/>
              <a:sym typeface="Montserrat SemiBold"/>
            </a:endParaRPr>
          </a:p>
        </p:txBody>
      </p:sp>
      <p:sp>
        <p:nvSpPr>
          <p:cNvPr id="669" name="Google Shape;669;p4"/>
          <p:cNvSpPr txBox="1"/>
          <p:nvPr/>
        </p:nvSpPr>
        <p:spPr>
          <a:xfrm>
            <a:off x="2309191" y="4637518"/>
            <a:ext cx="1152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$15 million</a:t>
            </a:r>
            <a:endParaRPr>
              <a:solidFill>
                <a:schemeClr val="lt1"/>
              </a:solidFill>
              <a:latin typeface="Montserrat SemiBold"/>
              <a:ea typeface="Montserrat SemiBold"/>
              <a:cs typeface="Montserrat SemiBold"/>
              <a:sym typeface="Montserrat SemiBold"/>
            </a:endParaRPr>
          </a:p>
        </p:txBody>
      </p:sp>
      <p:sp>
        <p:nvSpPr>
          <p:cNvPr id="670" name="Google Shape;670;p4"/>
          <p:cNvSpPr txBox="1"/>
          <p:nvPr/>
        </p:nvSpPr>
        <p:spPr>
          <a:xfrm>
            <a:off x="5092956" y="4637518"/>
            <a:ext cx="1152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18%</a:t>
            </a:r>
            <a:endParaRPr>
              <a:solidFill>
                <a:schemeClr val="lt1"/>
              </a:solidFill>
              <a:latin typeface="Montserrat SemiBold"/>
              <a:ea typeface="Montserrat SemiBold"/>
              <a:cs typeface="Montserrat SemiBold"/>
              <a:sym typeface="Montserrat SemiBold"/>
            </a:endParaRPr>
          </a:p>
        </p:txBody>
      </p:sp>
      <p:sp>
        <p:nvSpPr>
          <p:cNvPr id="671" name="Google Shape;671;p4"/>
          <p:cNvSpPr txBox="1"/>
          <p:nvPr/>
        </p:nvSpPr>
        <p:spPr>
          <a:xfrm>
            <a:off x="7259348" y="4273500"/>
            <a:ext cx="3563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Market size (by calculation)</a:t>
            </a:r>
            <a:endParaRPr>
              <a:solidFill>
                <a:schemeClr val="lt1"/>
              </a:solidFill>
              <a:latin typeface="Montserrat SemiBold"/>
              <a:ea typeface="Montserrat SemiBold"/>
              <a:cs typeface="Montserrat SemiBold"/>
              <a:sym typeface="Montserrat SemiBold"/>
            </a:endParaRPr>
          </a:p>
        </p:txBody>
      </p:sp>
      <p:sp>
        <p:nvSpPr>
          <p:cNvPr id="672" name="Google Shape;672;p4"/>
          <p:cNvSpPr txBox="1"/>
          <p:nvPr/>
        </p:nvSpPr>
        <p:spPr>
          <a:xfrm>
            <a:off x="8323474" y="4637525"/>
            <a:ext cx="146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$83 million</a:t>
            </a:r>
            <a:endParaRPr>
              <a:solidFill>
                <a:schemeClr val="lt1"/>
              </a:solidFill>
              <a:latin typeface="Montserrat SemiBold"/>
              <a:ea typeface="Montserrat SemiBold"/>
              <a:cs typeface="Montserrat SemiBold"/>
              <a:sym typeface="Montserrat SemiBold"/>
            </a:endParaRPr>
          </a:p>
        </p:txBody>
      </p:sp>
      <p:sp>
        <p:nvSpPr>
          <p:cNvPr id="673" name="Google Shape;673;p4"/>
          <p:cNvSpPr txBox="1"/>
          <p:nvPr/>
        </p:nvSpPr>
        <p:spPr>
          <a:xfrm>
            <a:off x="6971321" y="4656910"/>
            <a:ext cx="576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Montserrat SemiBold"/>
                <a:ea typeface="Montserrat SemiBold"/>
                <a:cs typeface="Montserrat SemiBold"/>
                <a:sym typeface="Montserrat SemiBold"/>
              </a:rPr>
              <a:t>=</a:t>
            </a:r>
            <a:endParaRPr>
              <a:solidFill>
                <a:schemeClr val="lt1"/>
              </a:solidFill>
              <a:latin typeface="Montserrat SemiBold"/>
              <a:ea typeface="Montserrat SemiBold"/>
              <a:cs typeface="Montserrat SemiBold"/>
              <a:sym typeface="Montserrat SemiBold"/>
            </a:endParaRPr>
          </a:p>
        </p:txBody>
      </p:sp>
      <p:sp>
        <p:nvSpPr>
          <p:cNvPr id="674" name="Google Shape;67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5" name="Google Shape;675;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Demand side assessment</a:t>
            </a:r>
            <a:r>
              <a:rPr lang="en-GB">
                <a:solidFill>
                  <a:schemeClr val="lt1"/>
                </a:solidFill>
              </a:rPr>
              <a:t>.</a:t>
            </a:r>
            <a:endParaRPr>
              <a:solidFill>
                <a:schemeClr val="lt1"/>
              </a:solidFill>
            </a:endParaRPr>
          </a:p>
        </p:txBody>
      </p:sp>
      <p:sp>
        <p:nvSpPr>
          <p:cNvPr id="681" name="Google Shape;681;p5"/>
          <p:cNvSpPr txBox="1"/>
          <p:nvPr/>
        </p:nvSpPr>
        <p:spPr>
          <a:xfrm>
            <a:off x="350624" y="1679190"/>
            <a:ext cx="9697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In this approach, build a model of the market from average consumption figures.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For example, if you know how many companies there are in the market you are addressing (this figure can be found from government statistics or Hoovers) and you know the average consumption of a product per company, you can assess the market size:</a:t>
            </a:r>
            <a:endParaRPr/>
          </a:p>
        </p:txBody>
      </p:sp>
      <p:sp>
        <p:nvSpPr>
          <p:cNvPr id="682" name="Google Shape;682;p5"/>
          <p:cNvSpPr txBox="1"/>
          <p:nvPr/>
        </p:nvSpPr>
        <p:spPr>
          <a:xfrm>
            <a:off x="911424" y="3215311"/>
            <a:ext cx="3656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Numbers of companies in the market</a:t>
            </a:r>
            <a:endParaRPr/>
          </a:p>
        </p:txBody>
      </p:sp>
      <p:sp>
        <p:nvSpPr>
          <p:cNvPr id="683" name="Google Shape;683;p5"/>
          <p:cNvSpPr txBox="1"/>
          <p:nvPr/>
        </p:nvSpPr>
        <p:spPr>
          <a:xfrm>
            <a:off x="4624060" y="3215311"/>
            <a:ext cx="4541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Average consumption of product per company</a:t>
            </a:r>
            <a:endParaRPr/>
          </a:p>
        </p:txBody>
      </p:sp>
      <p:sp>
        <p:nvSpPr>
          <p:cNvPr id="684" name="Google Shape;684;p5"/>
          <p:cNvSpPr txBox="1"/>
          <p:nvPr/>
        </p:nvSpPr>
        <p:spPr>
          <a:xfrm>
            <a:off x="9256406" y="3215311"/>
            <a:ext cx="1244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Market size</a:t>
            </a:r>
            <a:endParaRPr/>
          </a:p>
        </p:txBody>
      </p:sp>
      <p:sp>
        <p:nvSpPr>
          <p:cNvPr id="685" name="Google Shape;685;p5"/>
          <p:cNvSpPr txBox="1"/>
          <p:nvPr/>
        </p:nvSpPr>
        <p:spPr>
          <a:xfrm>
            <a:off x="9068700" y="3199922"/>
            <a:ext cx="576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lt1"/>
                </a:solidFill>
                <a:latin typeface="Montserrat SemiBold"/>
                <a:ea typeface="Montserrat SemiBold"/>
                <a:cs typeface="Montserrat SemiBold"/>
                <a:sym typeface="Montserrat SemiBold"/>
              </a:rPr>
              <a:t>=</a:t>
            </a:r>
            <a:endParaRPr/>
          </a:p>
        </p:txBody>
      </p:sp>
      <p:sp>
        <p:nvSpPr>
          <p:cNvPr id="686" name="Google Shape;686;p5"/>
          <p:cNvSpPr txBox="1"/>
          <p:nvPr/>
        </p:nvSpPr>
        <p:spPr>
          <a:xfrm>
            <a:off x="4442443" y="3215311"/>
            <a:ext cx="576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Montserrat SemiBold"/>
                <a:ea typeface="Montserrat SemiBold"/>
                <a:cs typeface="Montserrat SemiBold"/>
                <a:sym typeface="Montserrat SemiBold"/>
              </a:rPr>
              <a:t>x</a:t>
            </a:r>
            <a:endParaRPr/>
          </a:p>
        </p:txBody>
      </p:sp>
      <p:sp>
        <p:nvSpPr>
          <p:cNvPr id="687" name="Google Shape;687;p5"/>
          <p:cNvSpPr txBox="1"/>
          <p:nvPr/>
        </p:nvSpPr>
        <p:spPr>
          <a:xfrm>
            <a:off x="378024" y="3877079"/>
            <a:ext cx="96972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This estimate of demand is good for explaining the market size but is subject to error based on the average consumption of product. A small error on this consumption figure will, through multiplication, result in a big error on market size.</a:t>
            </a:r>
            <a:endParaRPr/>
          </a:p>
        </p:txBody>
      </p:sp>
      <p:sp>
        <p:nvSpPr>
          <p:cNvPr id="688" name="Google Shape;68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89" name="Google Shape;689;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6"/>
          <p:cNvSpPr txBox="1"/>
          <p:nvPr>
            <p:ph type="title"/>
          </p:nvPr>
        </p:nvSpPr>
        <p:spPr>
          <a:xfrm>
            <a:off x="298674" y="750475"/>
            <a:ext cx="7854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Bringing it together</a:t>
            </a:r>
            <a:r>
              <a:rPr lang="en-GB">
                <a:solidFill>
                  <a:schemeClr val="accent3"/>
                </a:solidFill>
              </a:rPr>
              <a:t>.</a:t>
            </a:r>
            <a:endParaRPr>
              <a:solidFill>
                <a:schemeClr val="accent3"/>
              </a:solidFill>
            </a:endParaRPr>
          </a:p>
        </p:txBody>
      </p:sp>
      <p:sp>
        <p:nvSpPr>
          <p:cNvPr id="695" name="Google Shape;695;p6"/>
          <p:cNvSpPr txBox="1"/>
          <p:nvPr/>
        </p:nvSpPr>
        <p:spPr>
          <a:xfrm>
            <a:off x="361149" y="1693540"/>
            <a:ext cx="9697200" cy="295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All assessments of market size are subject to error.  Usually it is not possible to determine the level of error. It is therefore good practice to assess the market size by more than one approach. Assessments that vary considerably between the approaches will suggest a reappraisal.</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In most markets there are experts whose views are worth tapping. These experts may arrive at estimates of the market size by judgement. Whilst it isn’t possible to assess the accuracy of such judgements, they are worth obtaining as a further crosscheck.</a:t>
            </a:r>
            <a:endParaRPr sz="1200"/>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Always bear in mind the purpose of the market size assessment. If you are entering a new markets such as China, it may be academic to know the overall market size. Your interest should be in knowing if there is sufficient market to justify your sales ambitions.</a:t>
            </a:r>
            <a:endParaRPr sz="1200"/>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96" name="Google Shape;69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7" name="Google Shape;697;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703" name="Google Shape;703;p7"/>
          <p:cNvSpPr txBox="1"/>
          <p:nvPr/>
        </p:nvSpPr>
        <p:spPr>
          <a:xfrm>
            <a:off x="925050" y="1487762"/>
            <a:ext cx="8963700" cy="2698500"/>
          </a:xfrm>
          <a:prstGeom prst="rect">
            <a:avLst/>
          </a:prstGeom>
          <a:noFill/>
          <a:ln>
            <a:noFill/>
          </a:ln>
        </p:spPr>
        <p:txBody>
          <a:bodyPr anchorCtr="0" anchor="t" bIns="45700" lIns="91425" spcFirstLastPara="1" rIns="91425" wrap="square" tIns="45700">
            <a:spAutoFit/>
          </a:bodyPr>
          <a:lstStyle/>
          <a:p>
            <a:pPr indent="-450839" lvl="0" marL="457189"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Market size estimates seldom need to be precise. It is good practise to obtain triangulation on the assessment by using a top down (macro or high level) and bottom up approach (modelled from end user intelligence and market statistics).</a:t>
            </a:r>
            <a:br>
              <a:rPr lang="en-GB" sz="1500">
                <a:solidFill>
                  <a:schemeClr val="dk1"/>
                </a:solidFill>
                <a:latin typeface="Montserrat Light"/>
                <a:ea typeface="Montserrat Light"/>
                <a:cs typeface="Montserrat Light"/>
                <a:sym typeface="Montserrat Light"/>
              </a:rPr>
            </a:br>
            <a:endParaRPr sz="1300"/>
          </a:p>
          <a:p>
            <a:pPr indent="-450839" lvl="0" marL="457189"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It can be helpful to assess market size in number of units. This avoids the problem of products having different prices as they move through the value chain.</a:t>
            </a:r>
            <a:br>
              <a:rPr lang="en-GB" sz="1500">
                <a:solidFill>
                  <a:schemeClr val="dk1"/>
                </a:solidFill>
                <a:latin typeface="Montserrat Light"/>
                <a:ea typeface="Montserrat Light"/>
                <a:cs typeface="Montserrat Light"/>
                <a:sym typeface="Montserrat Light"/>
              </a:rPr>
            </a:br>
            <a:endParaRPr sz="1300"/>
          </a:p>
          <a:p>
            <a:pPr indent="-450839" lvl="0" marL="457189" marR="0" rtl="0" algn="l">
              <a:lnSpc>
                <a:spcPct val="115000"/>
              </a:lnSpc>
              <a:spcBef>
                <a:spcPts val="0"/>
              </a:spcBef>
              <a:spcAft>
                <a:spcPts val="0"/>
              </a:spcAft>
              <a:buClr>
                <a:schemeClr val="dk1"/>
              </a:buClr>
              <a:buSzPts val="1500"/>
              <a:buFont typeface="Noto Sans Symbols"/>
              <a:buChar char="∙"/>
            </a:pPr>
            <a:r>
              <a:rPr lang="en-GB" sz="1500">
                <a:solidFill>
                  <a:schemeClr val="dk1"/>
                </a:solidFill>
                <a:latin typeface="Montserrat Light"/>
                <a:ea typeface="Montserrat Light"/>
                <a:cs typeface="Montserrat Light"/>
                <a:sym typeface="Montserrat Light"/>
              </a:rPr>
              <a:t>If the value of the market is assessed in currencies, it is important to state whether the figure is at manufacturers’ selling prices or consumer buying prices.</a:t>
            </a:r>
            <a:endParaRPr sz="1300"/>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sp>
        <p:nvSpPr>
          <p:cNvPr id="704" name="Google Shape;704;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5" name="Google Shape;705;p7"/>
          <p:cNvSpPr txBox="1"/>
          <p:nvPr>
            <p:ph idx="12" type="sldNum"/>
          </p:nvPr>
        </p:nvSpPr>
        <p:spPr>
          <a:xfrm>
            <a:off x="241342"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8e75fae006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1" name="Google Shape;711;g28e75fae006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2" name="Google Shape;712;g28e75fae006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28e75fae006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28e75fae006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28e75fae006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