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
      <p:font typeface="Montserrat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ijMWj0trarIEt1dB8BjobNGeoH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bold.fntdata"/><Relationship Id="rId25" Type="http://schemas.openxmlformats.org/officeDocument/2006/relationships/font" Target="fonts/MontserratLight-regular.fntdata"/><Relationship Id="rId28" Type="http://schemas.openxmlformats.org/officeDocument/2006/relationships/font" Target="fonts/MontserratLight-boldItalic.fntdata"/><Relationship Id="rId27" Type="http://schemas.openxmlformats.org/officeDocument/2006/relationships/font" Target="fonts/MontserratLight-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MontserratSemiBold-regular.fntdata"/><Relationship Id="rId12" Type="http://schemas.openxmlformats.org/officeDocument/2006/relationships/slide" Target="slides/slide8.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2ab2e3a955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g2ab2e3a955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22.png"/><Relationship Id="rId5"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22.png"/><Relationship Id="rId5"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0"/>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1" name="Shape 241"/>
        <p:cNvGrpSpPr/>
        <p:nvPr/>
      </p:nvGrpSpPr>
      <p:grpSpPr>
        <a:xfrm>
          <a:off x="0" y="0"/>
          <a:ext cx="0" cy="0"/>
          <a:chOff x="0" y="0"/>
          <a:chExt cx="0" cy="0"/>
        </a:xfrm>
      </p:grpSpPr>
      <p:pic>
        <p:nvPicPr>
          <p:cNvPr descr="A yellow circle on a black background&#10;&#10;Description automatically generated" id="242" name="Google Shape;242;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3" name="Google Shape;243;p19"/>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6" name="Google Shape;246;p19"/>
          <p:cNvGrpSpPr/>
          <p:nvPr/>
        </p:nvGrpSpPr>
        <p:grpSpPr>
          <a:xfrm>
            <a:off x="0" y="962050"/>
            <a:ext cx="1397812" cy="58002"/>
            <a:chOff x="0" y="1077191"/>
            <a:chExt cx="1397812" cy="58002"/>
          </a:xfrm>
        </p:grpSpPr>
        <p:sp>
          <p:nvSpPr>
            <p:cNvPr id="247" name="Google Shape;247;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9" name="Google Shape;249;p19"/>
          <p:cNvSpPr txBox="1"/>
          <p:nvPr>
            <p:ph type="title"/>
          </p:nvPr>
        </p:nvSpPr>
        <p:spPr>
          <a:xfrm>
            <a:off x="320708" y="79823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50" name="Google Shape;250;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51" name="Google Shape;251;p19"/>
          <p:cNvGrpSpPr/>
          <p:nvPr/>
        </p:nvGrpSpPr>
        <p:grpSpPr>
          <a:xfrm>
            <a:off x="11436251" y="129884"/>
            <a:ext cx="661669" cy="1214119"/>
            <a:chOff x="11436251" y="129884"/>
            <a:chExt cx="661669" cy="1214119"/>
          </a:xfrm>
        </p:grpSpPr>
        <p:sp>
          <p:nvSpPr>
            <p:cNvPr id="252" name="Google Shape;252;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80" name="Google Shape;280;p19"/>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1" name="Shape 281"/>
        <p:cNvGrpSpPr/>
        <p:nvPr/>
      </p:nvGrpSpPr>
      <p:grpSpPr>
        <a:xfrm>
          <a:off x="0" y="0"/>
          <a:ext cx="0" cy="0"/>
          <a:chOff x="0" y="0"/>
          <a:chExt cx="0" cy="0"/>
        </a:xfrm>
      </p:grpSpPr>
      <p:pic>
        <p:nvPicPr>
          <p:cNvPr descr="A yellow circle on a black background&#10;&#10;Description automatically generated" id="282" name="Google Shape;282;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3" name="Google Shape;283;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6" name="Google Shape;286;p20"/>
          <p:cNvGrpSpPr/>
          <p:nvPr/>
        </p:nvGrpSpPr>
        <p:grpSpPr>
          <a:xfrm>
            <a:off x="109955" y="1005479"/>
            <a:ext cx="1397812" cy="58002"/>
            <a:chOff x="0" y="1077191"/>
            <a:chExt cx="1397812" cy="58002"/>
          </a:xfrm>
        </p:grpSpPr>
        <p:sp>
          <p:nvSpPr>
            <p:cNvPr id="287" name="Google Shape;287;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9" name="Google Shape;289;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90" name="Google Shape;290;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91" name="Google Shape;291;p20"/>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2" name="Google Shape;292;p20"/>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3" name="Google Shape;293;p20"/>
          <p:cNvGrpSpPr/>
          <p:nvPr/>
        </p:nvGrpSpPr>
        <p:grpSpPr>
          <a:xfrm>
            <a:off x="11626751" y="129884"/>
            <a:ext cx="661669" cy="1214119"/>
            <a:chOff x="11436251" y="129884"/>
            <a:chExt cx="661669" cy="1214119"/>
          </a:xfrm>
        </p:grpSpPr>
        <p:sp>
          <p:nvSpPr>
            <p:cNvPr id="294" name="Google Shape;294;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2" name="Shape 322"/>
        <p:cNvGrpSpPr/>
        <p:nvPr/>
      </p:nvGrpSpPr>
      <p:grpSpPr>
        <a:xfrm>
          <a:off x="0" y="0"/>
          <a:ext cx="0" cy="0"/>
          <a:chOff x="0" y="0"/>
          <a:chExt cx="0" cy="0"/>
        </a:xfrm>
      </p:grpSpPr>
      <p:pic>
        <p:nvPicPr>
          <p:cNvPr descr="A yellow circle on a black background&#10;&#10;Description automatically generated" id="323" name="Google Shape;323;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4" name="Google Shape;324;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7" name="Google Shape;327;p21"/>
          <p:cNvGrpSpPr/>
          <p:nvPr/>
        </p:nvGrpSpPr>
        <p:grpSpPr>
          <a:xfrm>
            <a:off x="133822" y="976478"/>
            <a:ext cx="1397812" cy="58002"/>
            <a:chOff x="0" y="1077191"/>
            <a:chExt cx="1397812" cy="58002"/>
          </a:xfrm>
        </p:grpSpPr>
        <p:sp>
          <p:nvSpPr>
            <p:cNvPr id="328" name="Google Shape;328;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0" name="Google Shape;330;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1" name="Google Shape;331;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2" name="Google Shape;332;p21"/>
          <p:cNvGrpSpPr/>
          <p:nvPr/>
        </p:nvGrpSpPr>
        <p:grpSpPr>
          <a:xfrm>
            <a:off x="11436251" y="129884"/>
            <a:ext cx="661669" cy="1214119"/>
            <a:chOff x="11436251" y="129884"/>
            <a:chExt cx="661669" cy="1214119"/>
          </a:xfrm>
        </p:grpSpPr>
        <p:sp>
          <p:nvSpPr>
            <p:cNvPr id="333" name="Google Shape;333;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1" name="Google Shape;361;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2" name="Google Shape;362;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3" name="Shape 363"/>
        <p:cNvGrpSpPr/>
        <p:nvPr/>
      </p:nvGrpSpPr>
      <p:grpSpPr>
        <a:xfrm>
          <a:off x="0" y="0"/>
          <a:ext cx="0" cy="0"/>
          <a:chOff x="0" y="0"/>
          <a:chExt cx="0" cy="0"/>
        </a:xfrm>
      </p:grpSpPr>
      <p:pic>
        <p:nvPicPr>
          <p:cNvPr descr="A yellow circle on a black background&#10;&#10;Description automatically generated" id="364" name="Google Shape;364;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5" name="Google Shape;365;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8" name="Google Shape;368;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9" name="Google Shape;369;p22"/>
          <p:cNvGrpSpPr/>
          <p:nvPr/>
        </p:nvGrpSpPr>
        <p:grpSpPr>
          <a:xfrm>
            <a:off x="0" y="1318491"/>
            <a:ext cx="1397812" cy="58002"/>
            <a:chOff x="0" y="1077191"/>
            <a:chExt cx="1397812" cy="58002"/>
          </a:xfrm>
        </p:grpSpPr>
        <p:sp>
          <p:nvSpPr>
            <p:cNvPr id="370" name="Google Shape;370;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2" name="Google Shape;372;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3" name="Google Shape;373;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4" name="Google Shape;374;p22"/>
          <p:cNvGrpSpPr/>
          <p:nvPr/>
        </p:nvGrpSpPr>
        <p:grpSpPr>
          <a:xfrm>
            <a:off x="11614051" y="129884"/>
            <a:ext cx="661669" cy="1214119"/>
            <a:chOff x="11436251" y="129884"/>
            <a:chExt cx="661669" cy="1214119"/>
          </a:xfrm>
        </p:grpSpPr>
        <p:sp>
          <p:nvSpPr>
            <p:cNvPr id="375" name="Google Shape;375;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3" name="Google Shape;403;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4" name="Shape 404"/>
        <p:cNvGrpSpPr/>
        <p:nvPr/>
      </p:nvGrpSpPr>
      <p:grpSpPr>
        <a:xfrm>
          <a:off x="0" y="0"/>
          <a:ext cx="0" cy="0"/>
          <a:chOff x="0" y="0"/>
          <a:chExt cx="0" cy="0"/>
        </a:xfrm>
      </p:grpSpPr>
      <p:pic>
        <p:nvPicPr>
          <p:cNvPr descr="A yellow circle on a black background&#10;&#10;Description automatically generated" id="405" name="Google Shape;405;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6" name="Google Shape;406;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8" name="Google Shape;408;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9" name="Google Shape;409;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0" name="Google Shape;410;p23"/>
          <p:cNvGrpSpPr/>
          <p:nvPr/>
        </p:nvGrpSpPr>
        <p:grpSpPr>
          <a:xfrm>
            <a:off x="0" y="1318491"/>
            <a:ext cx="1397812" cy="58002"/>
            <a:chOff x="0" y="1077191"/>
            <a:chExt cx="1397812" cy="58002"/>
          </a:xfrm>
        </p:grpSpPr>
        <p:sp>
          <p:nvSpPr>
            <p:cNvPr id="411" name="Google Shape;411;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3" name="Google Shape;413;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4" name="Google Shape;414;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5" name="Google Shape;415;p23"/>
          <p:cNvGrpSpPr/>
          <p:nvPr/>
        </p:nvGrpSpPr>
        <p:grpSpPr>
          <a:xfrm>
            <a:off x="11436251" y="129884"/>
            <a:ext cx="661669" cy="1214119"/>
            <a:chOff x="11436251" y="129884"/>
            <a:chExt cx="661669" cy="1214119"/>
          </a:xfrm>
        </p:grpSpPr>
        <p:sp>
          <p:nvSpPr>
            <p:cNvPr id="416" name="Google Shape;416;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4" name="Google Shape;444;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5" name="Shape 445"/>
        <p:cNvGrpSpPr/>
        <p:nvPr/>
      </p:nvGrpSpPr>
      <p:grpSpPr>
        <a:xfrm>
          <a:off x="0" y="0"/>
          <a:ext cx="0" cy="0"/>
          <a:chOff x="0" y="0"/>
          <a:chExt cx="0" cy="0"/>
        </a:xfrm>
      </p:grpSpPr>
      <p:pic>
        <p:nvPicPr>
          <p:cNvPr descr="A yellow circle on a black background&#10;&#10;Description automatically generated" id="446" name="Google Shape;446;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7" name="Google Shape;447;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9" name="Google Shape;449;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0" name="Google Shape;450;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1" name="Google Shape;451;p24"/>
          <p:cNvGrpSpPr/>
          <p:nvPr/>
        </p:nvGrpSpPr>
        <p:grpSpPr>
          <a:xfrm>
            <a:off x="0" y="1318491"/>
            <a:ext cx="1397812" cy="58002"/>
            <a:chOff x="0" y="1077191"/>
            <a:chExt cx="1397812" cy="58002"/>
          </a:xfrm>
        </p:grpSpPr>
        <p:sp>
          <p:nvSpPr>
            <p:cNvPr id="452" name="Google Shape;452;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4" name="Google Shape;454;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5" name="Google Shape;455;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6" name="Google Shape;456;p24"/>
          <p:cNvGrpSpPr/>
          <p:nvPr/>
        </p:nvGrpSpPr>
        <p:grpSpPr>
          <a:xfrm>
            <a:off x="11436251" y="129884"/>
            <a:ext cx="661669" cy="1214119"/>
            <a:chOff x="11436251" y="129884"/>
            <a:chExt cx="661669" cy="1214119"/>
          </a:xfrm>
        </p:grpSpPr>
        <p:sp>
          <p:nvSpPr>
            <p:cNvPr id="457" name="Google Shape;457;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5" name="Google Shape;485;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6" name="Shape 486"/>
        <p:cNvGrpSpPr/>
        <p:nvPr/>
      </p:nvGrpSpPr>
      <p:grpSpPr>
        <a:xfrm>
          <a:off x="0" y="0"/>
          <a:ext cx="0" cy="0"/>
          <a:chOff x="0" y="0"/>
          <a:chExt cx="0" cy="0"/>
        </a:xfrm>
      </p:grpSpPr>
      <p:pic>
        <p:nvPicPr>
          <p:cNvPr descr="A yellow circle on a black background&#10;&#10;Description automatically generated" id="487" name="Google Shape;487;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8" name="Google Shape;488;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0" name="Google Shape;490;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1" name="Google Shape;491;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2" name="Google Shape;492;p25"/>
          <p:cNvGrpSpPr/>
          <p:nvPr/>
        </p:nvGrpSpPr>
        <p:grpSpPr>
          <a:xfrm>
            <a:off x="0" y="1318491"/>
            <a:ext cx="1397812" cy="58002"/>
            <a:chOff x="0" y="1077191"/>
            <a:chExt cx="1397812" cy="58002"/>
          </a:xfrm>
        </p:grpSpPr>
        <p:sp>
          <p:nvSpPr>
            <p:cNvPr id="493" name="Google Shape;493;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5" name="Google Shape;495;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6" name="Google Shape;496;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7" name="Google Shape;497;p25"/>
          <p:cNvGrpSpPr/>
          <p:nvPr/>
        </p:nvGrpSpPr>
        <p:grpSpPr>
          <a:xfrm>
            <a:off x="11436251" y="129884"/>
            <a:ext cx="661669" cy="1214119"/>
            <a:chOff x="11436251" y="129884"/>
            <a:chExt cx="661669" cy="1214119"/>
          </a:xfrm>
        </p:grpSpPr>
        <p:sp>
          <p:nvSpPr>
            <p:cNvPr id="498" name="Google Shape;498;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6" name="Google Shape;526;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7" name="Google Shape;527;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8" name="Shape 528"/>
        <p:cNvGrpSpPr/>
        <p:nvPr/>
      </p:nvGrpSpPr>
      <p:grpSpPr>
        <a:xfrm>
          <a:off x="0" y="0"/>
          <a:ext cx="0" cy="0"/>
          <a:chOff x="0" y="0"/>
          <a:chExt cx="0" cy="0"/>
        </a:xfrm>
      </p:grpSpPr>
      <p:pic>
        <p:nvPicPr>
          <p:cNvPr descr="A yellow circle on a black background&#10;&#10;Description automatically generated" id="529" name="Google Shape;529;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0" name="Google Shape;530;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2" name="Google Shape;532;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3" name="Google Shape;533;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4" name="Google Shape;534;p26"/>
          <p:cNvGrpSpPr/>
          <p:nvPr/>
        </p:nvGrpSpPr>
        <p:grpSpPr>
          <a:xfrm>
            <a:off x="0" y="1318491"/>
            <a:ext cx="1397812" cy="58002"/>
            <a:chOff x="0" y="1077191"/>
            <a:chExt cx="1397812" cy="58002"/>
          </a:xfrm>
        </p:grpSpPr>
        <p:sp>
          <p:nvSpPr>
            <p:cNvPr id="535" name="Google Shape;535;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7" name="Google Shape;537;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8" name="Google Shape;538;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9" name="Google Shape;539;p26"/>
          <p:cNvGrpSpPr/>
          <p:nvPr/>
        </p:nvGrpSpPr>
        <p:grpSpPr>
          <a:xfrm>
            <a:off x="11614051" y="129884"/>
            <a:ext cx="661669" cy="1214119"/>
            <a:chOff x="11436251" y="129884"/>
            <a:chExt cx="661669" cy="1214119"/>
          </a:xfrm>
        </p:grpSpPr>
        <p:sp>
          <p:nvSpPr>
            <p:cNvPr id="540" name="Google Shape;540;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8" name="Google Shape;568;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9" name="Shape 569"/>
        <p:cNvGrpSpPr/>
        <p:nvPr/>
      </p:nvGrpSpPr>
      <p:grpSpPr>
        <a:xfrm>
          <a:off x="0" y="0"/>
          <a:ext cx="0" cy="0"/>
          <a:chOff x="0" y="0"/>
          <a:chExt cx="0" cy="0"/>
        </a:xfrm>
      </p:grpSpPr>
      <p:pic>
        <p:nvPicPr>
          <p:cNvPr descr="A yellow circle on a black background&#10;&#10;Description automatically generated" id="570" name="Google Shape;570;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1" name="Google Shape;571;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3" name="Google Shape;573;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4" name="Google Shape;574;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5" name="Shape 575"/>
        <p:cNvGrpSpPr/>
        <p:nvPr/>
      </p:nvGrpSpPr>
      <p:grpSpPr>
        <a:xfrm>
          <a:off x="0" y="0"/>
          <a:ext cx="0" cy="0"/>
          <a:chOff x="0" y="0"/>
          <a:chExt cx="0" cy="0"/>
        </a:xfrm>
      </p:grpSpPr>
      <p:pic>
        <p:nvPicPr>
          <p:cNvPr id="576" name="Google Shape;576;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7" name="Google Shape;577;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8" name="Google Shape;578;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9" name="Google Shape;579;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0" name="Google Shape;580;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1"/>
          <p:cNvGrpSpPr/>
          <p:nvPr/>
        </p:nvGrpSpPr>
        <p:grpSpPr>
          <a:xfrm>
            <a:off x="11436251" y="129884"/>
            <a:ext cx="661669" cy="1214119"/>
            <a:chOff x="11436251" y="129884"/>
            <a:chExt cx="661669" cy="1214119"/>
          </a:xfrm>
        </p:grpSpPr>
        <p:sp>
          <p:nvSpPr>
            <p:cNvPr id="27" name="Google Shape;27;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1"/>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1"/>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1" name="Shape 581"/>
        <p:cNvGrpSpPr/>
        <p:nvPr/>
      </p:nvGrpSpPr>
      <p:grpSpPr>
        <a:xfrm>
          <a:off x="0" y="0"/>
          <a:ext cx="0" cy="0"/>
          <a:chOff x="0" y="0"/>
          <a:chExt cx="0" cy="0"/>
        </a:xfrm>
      </p:grpSpPr>
      <p:sp>
        <p:nvSpPr>
          <p:cNvPr id="582" name="Google Shape;582;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3" name="Google Shape;583;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4" name="Google Shape;584;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5" name="Shape 585"/>
        <p:cNvGrpSpPr/>
        <p:nvPr/>
      </p:nvGrpSpPr>
      <p:grpSpPr>
        <a:xfrm>
          <a:off x="0" y="0"/>
          <a:ext cx="0" cy="0"/>
          <a:chOff x="0" y="0"/>
          <a:chExt cx="0" cy="0"/>
        </a:xfrm>
      </p:grpSpPr>
      <p:sp>
        <p:nvSpPr>
          <p:cNvPr id="586" name="Google Shape;586;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7" name="Google Shape;587;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8" name="Google Shape;588;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9" name="Google Shape;589;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0" name="Shape 590"/>
        <p:cNvGrpSpPr/>
        <p:nvPr/>
      </p:nvGrpSpPr>
      <p:grpSpPr>
        <a:xfrm>
          <a:off x="0" y="0"/>
          <a:ext cx="0" cy="0"/>
          <a:chOff x="0" y="0"/>
          <a:chExt cx="0" cy="0"/>
        </a:xfrm>
      </p:grpSpPr>
      <p:sp>
        <p:nvSpPr>
          <p:cNvPr id="591" name="Google Shape;591;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2" name="Google Shape;592;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3" name="Google Shape;593;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5" name="Google Shape;595;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6" name="Google Shape;596;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7" name="Shape 597"/>
        <p:cNvGrpSpPr/>
        <p:nvPr/>
      </p:nvGrpSpPr>
      <p:grpSpPr>
        <a:xfrm>
          <a:off x="0" y="0"/>
          <a:ext cx="0" cy="0"/>
          <a:chOff x="0" y="0"/>
          <a:chExt cx="0" cy="0"/>
        </a:xfrm>
      </p:grpSpPr>
      <p:sp>
        <p:nvSpPr>
          <p:cNvPr id="598" name="Google Shape;598;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9" name="Google Shape;599;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0" name="Shape 600"/>
        <p:cNvGrpSpPr/>
        <p:nvPr/>
      </p:nvGrpSpPr>
      <p:grpSpPr>
        <a:xfrm>
          <a:off x="0" y="0"/>
          <a:ext cx="0" cy="0"/>
          <a:chOff x="0" y="0"/>
          <a:chExt cx="0" cy="0"/>
        </a:xfrm>
      </p:grpSpPr>
      <p:sp>
        <p:nvSpPr>
          <p:cNvPr id="601" name="Google Shape;601;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2" name="Google Shape;60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3" name="Google Shape;60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4" name="Shape 604"/>
        <p:cNvGrpSpPr/>
        <p:nvPr/>
      </p:nvGrpSpPr>
      <p:grpSpPr>
        <a:xfrm>
          <a:off x="0" y="0"/>
          <a:ext cx="0" cy="0"/>
          <a:chOff x="0" y="0"/>
          <a:chExt cx="0" cy="0"/>
        </a:xfrm>
      </p:grpSpPr>
      <p:sp>
        <p:nvSpPr>
          <p:cNvPr id="605" name="Google Shape;605;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6" name="Google Shape;606;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7" name="Google Shape;607;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8" name="Google Shape;608;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9" name="Google Shape;60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0" name="Google Shape;6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1" name="Shape 611"/>
        <p:cNvGrpSpPr/>
        <p:nvPr/>
      </p:nvGrpSpPr>
      <p:grpSpPr>
        <a:xfrm>
          <a:off x="0" y="0"/>
          <a:ext cx="0" cy="0"/>
          <a:chOff x="0" y="0"/>
          <a:chExt cx="0" cy="0"/>
        </a:xfrm>
      </p:grpSpPr>
      <p:sp>
        <p:nvSpPr>
          <p:cNvPr id="612" name="Google Shape;612;p35"/>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3" name="Google Shape;613;p35"/>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4" name="Google Shape;614;p35"/>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5" name="Google Shape;615;p35"/>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6" name="Shape 616"/>
        <p:cNvGrpSpPr/>
        <p:nvPr/>
      </p:nvGrpSpPr>
      <p:grpSpPr>
        <a:xfrm>
          <a:off x="0" y="0"/>
          <a:ext cx="0" cy="0"/>
          <a:chOff x="0" y="0"/>
          <a:chExt cx="0" cy="0"/>
        </a:xfrm>
      </p:grpSpPr>
      <p:sp>
        <p:nvSpPr>
          <p:cNvPr id="617" name="Google Shape;617;p36"/>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8" name="Google Shape;618;p36"/>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9" name="Google Shape;619;p36"/>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0" name="Google Shape;620;p36"/>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7" name="Shape 57"/>
        <p:cNvGrpSpPr/>
        <p:nvPr/>
      </p:nvGrpSpPr>
      <p:grpSpPr>
        <a:xfrm>
          <a:off x="0" y="0"/>
          <a:ext cx="0" cy="0"/>
          <a:chOff x="0" y="0"/>
          <a:chExt cx="0" cy="0"/>
        </a:xfrm>
      </p:grpSpPr>
      <p:pic>
        <p:nvPicPr>
          <p:cNvPr descr="A logo with blue and yellow colors&#10;&#10;Description automatically generated" id="58" name="Google Shape;58;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59" name="Google Shape;59;p12"/>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0" name="Google Shape;60;p12"/>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1" name="Google Shape;61;p12"/>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2" name="Google Shape;62;p12"/>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3" name="Google Shape;63;p12"/>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4" name="Google Shape;64;p12"/>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5" name="Shape 65"/>
        <p:cNvGrpSpPr/>
        <p:nvPr/>
      </p:nvGrpSpPr>
      <p:grpSpPr>
        <a:xfrm>
          <a:off x="0" y="0"/>
          <a:ext cx="0" cy="0"/>
          <a:chOff x="0" y="0"/>
          <a:chExt cx="0" cy="0"/>
        </a:xfrm>
      </p:grpSpPr>
      <p:pic>
        <p:nvPicPr>
          <p:cNvPr descr="A logo with blue and yellow colors&#10;&#10;Description automatically generated" id="66" name="Google Shape;66;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7" name="Google Shape;67;p13"/>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8" name="Google Shape;68;p1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69" name="Google Shape;69;p13"/>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3"/>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2" name="Shape 72"/>
        <p:cNvGrpSpPr/>
        <p:nvPr/>
      </p:nvGrpSpPr>
      <p:grpSpPr>
        <a:xfrm>
          <a:off x="0" y="0"/>
          <a:ext cx="0" cy="0"/>
          <a:chOff x="0" y="0"/>
          <a:chExt cx="0" cy="0"/>
        </a:xfrm>
      </p:grpSpPr>
      <p:sp>
        <p:nvSpPr>
          <p:cNvPr id="73" name="Google Shape;73;p14"/>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4" name="Google Shape;74;p14"/>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5" name="Google Shape;75;p14"/>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6" name="Google Shape;76;p14"/>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4"/>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 name="Google Shape;78;p14"/>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79" name="Google Shape;79;p14"/>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0" name="Shape 80"/>
        <p:cNvGrpSpPr/>
        <p:nvPr/>
      </p:nvGrpSpPr>
      <p:grpSpPr>
        <a:xfrm>
          <a:off x="0" y="0"/>
          <a:ext cx="0" cy="0"/>
          <a:chOff x="0" y="0"/>
          <a:chExt cx="0" cy="0"/>
        </a:xfrm>
      </p:grpSpPr>
      <p:pic>
        <p:nvPicPr>
          <p:cNvPr descr="A yellow circle on a black background&#10;&#10;Description automatically generated" id="81" name="Google Shape;81;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2" name="Google Shape;82;p1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5" name="Google Shape;85;p1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6" name="Google Shape;86;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5"/>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9" name="Google Shape;89;p15"/>
          <p:cNvGrpSpPr/>
          <p:nvPr/>
        </p:nvGrpSpPr>
        <p:grpSpPr>
          <a:xfrm>
            <a:off x="11436251" y="129884"/>
            <a:ext cx="661669" cy="1214119"/>
            <a:chOff x="11436251" y="129884"/>
            <a:chExt cx="661669" cy="1214119"/>
          </a:xfrm>
        </p:grpSpPr>
        <p:sp>
          <p:nvSpPr>
            <p:cNvPr id="90" name="Google Shape;90;p1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8" name="Google Shape;118;p15"/>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19" name="Shape 119"/>
        <p:cNvGrpSpPr/>
        <p:nvPr/>
      </p:nvGrpSpPr>
      <p:grpSpPr>
        <a:xfrm>
          <a:off x="0" y="0"/>
          <a:ext cx="0" cy="0"/>
          <a:chOff x="0" y="0"/>
          <a:chExt cx="0" cy="0"/>
        </a:xfrm>
      </p:grpSpPr>
      <p:pic>
        <p:nvPicPr>
          <p:cNvPr descr="A yellow circle on a black background&#10;&#10;Description automatically generated" id="120" name="Google Shape;120;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 name="Google Shape;121;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6" name="Google Shape;126;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7" name="Google Shape;127;p16"/>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8" name="Google Shape;128;p16"/>
          <p:cNvGrpSpPr/>
          <p:nvPr/>
        </p:nvGrpSpPr>
        <p:grpSpPr>
          <a:xfrm>
            <a:off x="11436251" y="129884"/>
            <a:ext cx="661669" cy="1214119"/>
            <a:chOff x="11436251" y="129884"/>
            <a:chExt cx="661669" cy="1214119"/>
          </a:xfrm>
        </p:grpSpPr>
        <p:sp>
          <p:nvSpPr>
            <p:cNvPr id="129" name="Google Shape;129;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7" name="Google Shape;157;p16"/>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58" name="Shape 158"/>
        <p:cNvGrpSpPr/>
        <p:nvPr/>
      </p:nvGrpSpPr>
      <p:grpSpPr>
        <a:xfrm>
          <a:off x="0" y="0"/>
          <a:ext cx="0" cy="0"/>
          <a:chOff x="0" y="0"/>
          <a:chExt cx="0" cy="0"/>
        </a:xfrm>
      </p:grpSpPr>
      <p:pic>
        <p:nvPicPr>
          <p:cNvPr descr="A yellow circle on a black background&#10;&#10;Description automatically generated" id="159" name="Google Shape;159;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0" name="Google Shape;160;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63" name="Google Shape;163;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4" name="Google Shape;164;p17"/>
          <p:cNvGrpSpPr/>
          <p:nvPr/>
        </p:nvGrpSpPr>
        <p:grpSpPr>
          <a:xfrm>
            <a:off x="11436251" y="129884"/>
            <a:ext cx="661669" cy="1214119"/>
            <a:chOff x="11436251" y="129884"/>
            <a:chExt cx="661669" cy="1214119"/>
          </a:xfrm>
        </p:grpSpPr>
        <p:sp>
          <p:nvSpPr>
            <p:cNvPr id="165" name="Google Shape;165;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3" name="Google Shape;193;p17"/>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4" name="Google Shape;194;p17"/>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195" name="Google Shape;195;p17"/>
          <p:cNvGrpSpPr/>
          <p:nvPr/>
        </p:nvGrpSpPr>
        <p:grpSpPr>
          <a:xfrm>
            <a:off x="0" y="1318491"/>
            <a:ext cx="1397787" cy="57996"/>
            <a:chOff x="0" y="1077191"/>
            <a:chExt cx="1397787" cy="57996"/>
          </a:xfrm>
        </p:grpSpPr>
        <p:sp>
          <p:nvSpPr>
            <p:cNvPr id="196" name="Google Shape;196;p17"/>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7"/>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8" name="Google Shape;198;p17"/>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199" name="Google Shape;199;p17"/>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00" name="Shape 200"/>
        <p:cNvGrpSpPr/>
        <p:nvPr/>
      </p:nvGrpSpPr>
      <p:grpSpPr>
        <a:xfrm>
          <a:off x="0" y="0"/>
          <a:ext cx="0" cy="0"/>
          <a:chOff x="0" y="0"/>
          <a:chExt cx="0" cy="0"/>
        </a:xfrm>
      </p:grpSpPr>
      <p:pic>
        <p:nvPicPr>
          <p:cNvPr descr="A yellow circle on a black background&#10;&#10;Description automatically generated" id="201" name="Google Shape;201;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2" name="Google Shape;202;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05" name="Google Shape;205;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6" name="Google Shape;206;p18"/>
          <p:cNvGrpSpPr/>
          <p:nvPr/>
        </p:nvGrpSpPr>
        <p:grpSpPr>
          <a:xfrm>
            <a:off x="11436251" y="129884"/>
            <a:ext cx="661669" cy="1214119"/>
            <a:chOff x="11436251" y="129884"/>
            <a:chExt cx="661669" cy="1214119"/>
          </a:xfrm>
        </p:grpSpPr>
        <p:sp>
          <p:nvSpPr>
            <p:cNvPr id="207" name="Google Shape;207;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5" name="Google Shape;235;p18"/>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6" name="Google Shape;236;p18"/>
          <p:cNvGrpSpPr/>
          <p:nvPr/>
        </p:nvGrpSpPr>
        <p:grpSpPr>
          <a:xfrm>
            <a:off x="0" y="1318491"/>
            <a:ext cx="1397787" cy="57996"/>
            <a:chOff x="0" y="1077191"/>
            <a:chExt cx="1397787" cy="57996"/>
          </a:xfrm>
        </p:grpSpPr>
        <p:sp>
          <p:nvSpPr>
            <p:cNvPr id="237" name="Google Shape;237;p18"/>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8"/>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9" name="Google Shape;239;p18"/>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4</a:t>
            </a:r>
            <a:endParaRPr>
              <a:solidFill>
                <a:schemeClr val="lt1"/>
              </a:solidFill>
            </a:endParaRPr>
          </a:p>
        </p:txBody>
      </p:sp>
      <p:sp>
        <p:nvSpPr>
          <p:cNvPr id="240" name="Google Shape;240;p18"/>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9"/>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000" u="none" cap="none" strike="noStrike">
                <a:solidFill>
                  <a:schemeClr val="dk2"/>
                </a:solidFill>
                <a:latin typeface="Montserrat SemiBold"/>
                <a:ea typeface="Montserrat SemiBold"/>
                <a:cs typeface="Montserrat SemiBold"/>
                <a:sym typeface="Montserrat SemiBold"/>
              </a:rPr>
              <a:t>New Product Pricing</a:t>
            </a:r>
            <a:endParaRPr sz="1000"/>
          </a:p>
        </p:txBody>
      </p:sp>
      <p:pic>
        <p:nvPicPr>
          <p:cNvPr id="626" name="Google Shape;626;p1"/>
          <p:cNvPicPr preferRelativeResize="0"/>
          <p:nvPr/>
        </p:nvPicPr>
        <p:blipFill rotWithShape="1">
          <a:blip r:embed="rId3">
            <a:alphaModFix/>
          </a:blip>
          <a:srcRect b="0" l="0" r="0" t="0"/>
          <a:stretch/>
        </p:blipFill>
        <p:spPr>
          <a:xfrm>
            <a:off x="6416513" y="2562502"/>
            <a:ext cx="1973344" cy="1153716"/>
          </a:xfrm>
          <a:prstGeom prst="rect">
            <a:avLst/>
          </a:prstGeom>
          <a:noFill/>
          <a:ln>
            <a:noFill/>
          </a:ln>
        </p:spPr>
      </p:pic>
      <p:pic>
        <p:nvPicPr>
          <p:cNvPr id="627" name="Google Shape;627;p1"/>
          <p:cNvPicPr preferRelativeResize="0"/>
          <p:nvPr/>
        </p:nvPicPr>
        <p:blipFill rotWithShape="1">
          <a:blip r:embed="rId3">
            <a:alphaModFix/>
          </a:blip>
          <a:srcRect b="0" l="0" r="0" t="0"/>
          <a:stretch/>
        </p:blipFill>
        <p:spPr>
          <a:xfrm>
            <a:off x="3697798" y="3716223"/>
            <a:ext cx="1390400" cy="812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2"/>
          <p:cNvSpPr txBox="1"/>
          <p:nvPr>
            <p:ph type="title"/>
          </p:nvPr>
        </p:nvSpPr>
        <p:spPr>
          <a:xfrm>
            <a:off x="333527" y="472400"/>
            <a:ext cx="99483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a:t>A bus</a:t>
            </a:r>
            <a:r>
              <a:rPr lang="en-GB" sz="3000"/>
              <a:t>iness model for pricing new products</a:t>
            </a:r>
            <a:r>
              <a:rPr lang="en-GB" sz="3000">
                <a:solidFill>
                  <a:schemeClr val="lt1"/>
                </a:solidFill>
              </a:rPr>
              <a:t>.</a:t>
            </a:r>
            <a:endParaRPr sz="3000">
              <a:solidFill>
                <a:schemeClr val="lt1"/>
              </a:solidFill>
            </a:endParaRPr>
          </a:p>
        </p:txBody>
      </p:sp>
      <p:sp>
        <p:nvSpPr>
          <p:cNvPr id="633" name="Google Shape;633;p2"/>
          <p:cNvSpPr/>
          <p:nvPr/>
        </p:nvSpPr>
        <p:spPr>
          <a:xfrm>
            <a:off x="333524" y="1351191"/>
            <a:ext cx="84396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determine the optimum price for a new product</a:t>
            </a:r>
            <a:endParaRPr sz="1600"/>
          </a:p>
        </p:txBody>
      </p:sp>
      <p:sp>
        <p:nvSpPr>
          <p:cNvPr id="634" name="Google Shape;634;p2"/>
          <p:cNvSpPr txBox="1"/>
          <p:nvPr/>
        </p:nvSpPr>
        <p:spPr>
          <a:xfrm>
            <a:off x="398650" y="1835725"/>
            <a:ext cx="107574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Launching a new product and pitching it at the right price is critical. A price that is too high will kill sales and a price that is too low will jeopardise profits. Many companies set the price of new products by looking at competitive products and making a judgement as to where the new product fits. Pricing models that simulate buying situations can be a more objective way of establishing the optimum price. If the budget is big enough and completed surveys can be obtained from 200 or more respondents, conjoint may be the best tool to use.</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Here we consider two different models – Gabor Granger and Van Westendorp, which can be used with smaller samples and give a good indication of the launch price.</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In both cases you will need to:</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Have a sample of potential buyers of the product who will complete the survey (if possible at least 30 completed surveys and ideally over 100)</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Have a facility for suitably describing the new product (the questions can be asked after a product trial or respondents can be shown a description of the product before being asked their likelihood of buying at certain prices). The new product could be shown to people  in an online questionnaire or if the interview is by telephone, via a web link (which assumes that the respondent will be able to access it through a computer, an iPhone or an iPad).</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sp>
        <p:nvSpPr>
          <p:cNvPr id="635" name="Google Shape;635;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36" name="Google Shape;636;p2"/>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3"/>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GABOR GRANGER</a:t>
            </a:r>
            <a:endParaRPr/>
          </a:p>
        </p:txBody>
      </p:sp>
      <p:sp>
        <p:nvSpPr>
          <p:cNvPr id="642" name="Google Shape;642;p3"/>
          <p:cNvSpPr txBox="1"/>
          <p:nvPr/>
        </p:nvSpPr>
        <p:spPr>
          <a:xfrm>
            <a:off x="410093" y="1677955"/>
            <a:ext cx="10369200" cy="332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2"/>
                </a:solidFill>
                <a:latin typeface="Montserrat Light"/>
                <a:ea typeface="Montserrat Light"/>
                <a:cs typeface="Montserrat Light"/>
                <a:sym typeface="Montserrat Light"/>
              </a:rPr>
              <a:t>This is a simple tool developed by Clive Granger and André Gabor - two economics professors . Respondents are shown the new product and asked how likely they would be to buy it at a specified price.</a:t>
            </a:r>
            <a:endParaRPr sz="1200">
              <a:solidFill>
                <a:schemeClr val="dk2"/>
              </a:solidFill>
            </a:endParaRPr>
          </a:p>
          <a:p>
            <a:pPr indent="0" lvl="0" marL="0" marR="0" rtl="0" algn="l">
              <a:spcBef>
                <a:spcPts val="0"/>
              </a:spcBef>
              <a:spcAft>
                <a:spcPts val="0"/>
              </a:spcAft>
              <a:buNone/>
            </a:pPr>
            <a:r>
              <a:t/>
            </a:r>
            <a:endParaRPr>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i="1" lang="en-GB">
                <a:solidFill>
                  <a:schemeClr val="dk2"/>
                </a:solidFill>
                <a:latin typeface="Montserrat Light"/>
                <a:ea typeface="Montserrat Light"/>
                <a:cs typeface="Montserrat Light"/>
                <a:sym typeface="Montserrat Light"/>
              </a:rPr>
              <a:t>"How likely are you to buy this product at this price (specify)?" </a:t>
            </a:r>
            <a:r>
              <a:rPr lang="en-GB">
                <a:solidFill>
                  <a:schemeClr val="dk2"/>
                </a:solidFill>
                <a:latin typeface="Montserrat Light"/>
                <a:ea typeface="Montserrat Light"/>
                <a:cs typeface="Montserrat Light"/>
                <a:sym typeface="Montserrat Light"/>
              </a:rPr>
              <a:t>Very likely, quite likely, neither nor, not very likely, not likely at all.</a:t>
            </a:r>
            <a:endParaRPr sz="1200">
              <a:solidFill>
                <a:schemeClr val="dk2"/>
              </a:solidFill>
            </a:endParaRPr>
          </a:p>
          <a:p>
            <a:pPr indent="0" lvl="0" marL="0" marR="0" rtl="0" algn="l">
              <a:spcBef>
                <a:spcPts val="0"/>
              </a:spcBef>
              <a:spcAft>
                <a:spcPts val="0"/>
              </a:spcAft>
              <a:buNone/>
            </a:pPr>
            <a:r>
              <a:t/>
            </a:r>
            <a:endParaRPr>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2"/>
                </a:solidFill>
                <a:latin typeface="Montserrat Light"/>
                <a:ea typeface="Montserrat Light"/>
                <a:cs typeface="Montserrat Light"/>
                <a:sym typeface="Montserrat Light"/>
              </a:rPr>
              <a:t>The prices that are suggested are predetermined and should cover a range of five or six options from quite cheap to quite expensive. In theory each respondent should be presented with a random price from these five or six options. In practice respondents can be started on the highest price, asked how likely they are to buy at that price. The price is then lowered, level by level until the respondent says they are likely or very likely to buy.  </a:t>
            </a:r>
            <a:endParaRPr sz="1200">
              <a:solidFill>
                <a:schemeClr val="dk2"/>
              </a:solidFill>
            </a:endParaRPr>
          </a:p>
          <a:p>
            <a:pPr indent="0" lvl="0" marL="0" marR="0" rtl="0" algn="l">
              <a:spcBef>
                <a:spcPts val="0"/>
              </a:spcBef>
              <a:spcAft>
                <a:spcPts val="0"/>
              </a:spcAft>
              <a:buNone/>
            </a:pPr>
            <a:r>
              <a:t/>
            </a:r>
            <a:endParaRPr>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2"/>
                </a:solidFill>
                <a:latin typeface="Montserrat Light"/>
                <a:ea typeface="Montserrat Light"/>
                <a:cs typeface="Montserrat Light"/>
                <a:sym typeface="Montserrat Light"/>
              </a:rPr>
              <a:t>Surveys that lower the price incrementally in this way have proved reliable (in practice very few people hang back and wait for a bargain basement price - they understand the purpose of the survey and respond honestly).</a:t>
            </a:r>
            <a:endParaRPr sz="1200">
              <a:solidFill>
                <a:schemeClr val="dk2"/>
              </a:solidFill>
            </a:endParaRPr>
          </a:p>
          <a:p>
            <a:pPr indent="0" lvl="0" marL="0" marR="0" rtl="0" algn="l">
              <a:spcBef>
                <a:spcPts val="0"/>
              </a:spcBef>
              <a:spcAft>
                <a:spcPts val="0"/>
              </a:spcAft>
              <a:buNone/>
            </a:pPr>
            <a:r>
              <a:t/>
            </a:r>
            <a:endParaRPr>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2"/>
              </a:solidFill>
              <a:latin typeface="Montserrat Light"/>
              <a:ea typeface="Montserrat Light"/>
              <a:cs typeface="Montserrat Light"/>
              <a:sym typeface="Montserrat Light"/>
            </a:endParaRPr>
          </a:p>
        </p:txBody>
      </p:sp>
      <p:sp>
        <p:nvSpPr>
          <p:cNvPr id="643" name="Google Shape;643;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44" name="Google Shape;644;p3"/>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4"/>
          <p:cNvSpPr txBox="1"/>
          <p:nvPr>
            <p:ph type="title"/>
          </p:nvPr>
        </p:nvSpPr>
        <p:spPr>
          <a:xfrm>
            <a:off x="298674" y="750475"/>
            <a:ext cx="9983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Interpreting Gabor Granger</a:t>
            </a:r>
            <a:r>
              <a:rPr lang="en-GB">
                <a:solidFill>
                  <a:schemeClr val="accent3"/>
                </a:solidFill>
              </a:rPr>
              <a:t>.</a:t>
            </a:r>
            <a:endParaRPr>
              <a:solidFill>
                <a:schemeClr val="accent3"/>
              </a:solidFill>
            </a:endParaRPr>
          </a:p>
        </p:txBody>
      </p:sp>
      <p:sp>
        <p:nvSpPr>
          <p:cNvPr id="650" name="Google Shape;650;p4"/>
          <p:cNvSpPr txBox="1"/>
          <p:nvPr/>
        </p:nvSpPr>
        <p:spPr>
          <a:xfrm>
            <a:off x="410100" y="1601750"/>
            <a:ext cx="4523100" cy="4833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A price curve can be determined from the responses to the question as shown in the figure opposite.</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Judgement can then be made at which price to position the new product. Assuming that a profit could be achieved at a price of $3.50, this looks a good price for the new product as it would be attractive to around 80% of the target audience.</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It should be remembered that the actual number of people who will buy the product is likely to be substantially less than the proportion that said they would do so in the survey.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It is not possible to be definitive about the exact proportion that would buy. As a working hypothesis it could be assumed that a half those who said they would buy would actually do so – in other words around 40% in this example.</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sp>
        <p:nvSpPr>
          <p:cNvPr id="651" name="Google Shape;651;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52" name="Google Shape;652;p4"/>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pic>
        <p:nvPicPr>
          <p:cNvPr id="653" name="Google Shape;653;p4"/>
          <p:cNvPicPr preferRelativeResize="0"/>
          <p:nvPr/>
        </p:nvPicPr>
        <p:blipFill rotWithShape="1">
          <a:blip r:embed="rId3">
            <a:alphaModFix/>
          </a:blip>
          <a:srcRect b="0" l="2931" r="0" t="0"/>
          <a:stretch/>
        </p:blipFill>
        <p:spPr>
          <a:xfrm>
            <a:off x="5159475" y="1552600"/>
            <a:ext cx="6956323" cy="4148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5"/>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van Westendorp</a:t>
            </a:r>
            <a:endParaRPr/>
          </a:p>
        </p:txBody>
      </p:sp>
      <p:sp>
        <p:nvSpPr>
          <p:cNvPr id="659" name="Google Shape;659;p5"/>
          <p:cNvSpPr txBox="1"/>
          <p:nvPr/>
        </p:nvSpPr>
        <p:spPr>
          <a:xfrm>
            <a:off x="349343" y="1740622"/>
            <a:ext cx="10369200" cy="323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2"/>
                </a:solidFill>
                <a:latin typeface="Montserrat Light"/>
                <a:ea typeface="Montserrat Light"/>
                <a:cs typeface="Montserrat Light"/>
                <a:sym typeface="Montserrat Light"/>
              </a:rPr>
              <a:t>This pricing tool is slightly more sophisticated that Gabor Granger. It is from Peter van Westendorp, a Dutch economist, who proposes asking four questions after someone has seen the new product. </a:t>
            </a:r>
            <a:endParaRPr sz="1200">
              <a:solidFill>
                <a:schemeClr val="dk2"/>
              </a:solidFill>
            </a:endParaRPr>
          </a:p>
          <a:p>
            <a:pPr indent="0" lvl="0" marL="0" marR="0" rtl="0" algn="l">
              <a:spcBef>
                <a:spcPts val="0"/>
              </a:spcBef>
              <a:spcAft>
                <a:spcPts val="0"/>
              </a:spcAft>
              <a:buNone/>
            </a:pPr>
            <a:r>
              <a:t/>
            </a:r>
            <a:endParaRPr>
              <a:solidFill>
                <a:schemeClr val="dk2"/>
              </a:solidFill>
              <a:latin typeface="Montserrat Light"/>
              <a:ea typeface="Montserrat Light"/>
              <a:cs typeface="Montserrat Light"/>
              <a:sym typeface="Montserrat Light"/>
            </a:endParaRPr>
          </a:p>
          <a:p>
            <a:pPr indent="-215894" lvl="0" marL="228594" marR="0" rtl="0" algn="l">
              <a:spcBef>
                <a:spcPts val="0"/>
              </a:spcBef>
              <a:spcAft>
                <a:spcPts val="0"/>
              </a:spcAft>
              <a:buClr>
                <a:schemeClr val="dk2"/>
              </a:buClr>
              <a:buSzPts val="1400"/>
              <a:buFont typeface="Arial"/>
              <a:buChar char="•"/>
            </a:pPr>
            <a:r>
              <a:rPr i="1" lang="en-GB">
                <a:solidFill>
                  <a:schemeClr val="dk2"/>
                </a:solidFill>
                <a:latin typeface="Montserrat Light"/>
                <a:ea typeface="Montserrat Light"/>
                <a:cs typeface="Montserrat Light"/>
                <a:sym typeface="Montserrat Light"/>
              </a:rPr>
              <a:t>At what price would you consider this product/service to be cheap? </a:t>
            </a:r>
            <a:r>
              <a:rPr lang="en-GB">
                <a:solidFill>
                  <a:schemeClr val="dk2"/>
                </a:solidFill>
                <a:latin typeface="Montserrat Light"/>
                <a:ea typeface="Montserrat Light"/>
                <a:cs typeface="Montserrat Light"/>
                <a:sym typeface="Montserrat Light"/>
              </a:rPr>
              <a:t>[A range of prices is shown]</a:t>
            </a:r>
            <a:br>
              <a:rPr lang="en-GB">
                <a:solidFill>
                  <a:schemeClr val="dk2"/>
                </a:solidFill>
                <a:latin typeface="Montserrat Light"/>
                <a:ea typeface="Montserrat Light"/>
                <a:cs typeface="Montserrat Light"/>
                <a:sym typeface="Montserrat Light"/>
              </a:rPr>
            </a:br>
            <a:endParaRPr sz="1200">
              <a:solidFill>
                <a:schemeClr val="dk2"/>
              </a:solidFill>
            </a:endParaRPr>
          </a:p>
          <a:p>
            <a:pPr indent="-215894" lvl="0" marL="228594" marR="0" rtl="0" algn="l">
              <a:spcBef>
                <a:spcPts val="0"/>
              </a:spcBef>
              <a:spcAft>
                <a:spcPts val="0"/>
              </a:spcAft>
              <a:buClr>
                <a:schemeClr val="dk2"/>
              </a:buClr>
              <a:buSzPts val="1400"/>
              <a:buFont typeface="Arial"/>
              <a:buChar char="•"/>
            </a:pPr>
            <a:r>
              <a:rPr i="1" lang="en-GB">
                <a:solidFill>
                  <a:schemeClr val="dk2"/>
                </a:solidFill>
                <a:latin typeface="Montserrat Light"/>
                <a:ea typeface="Montserrat Light"/>
                <a:cs typeface="Montserrat Light"/>
                <a:sym typeface="Montserrat Light"/>
              </a:rPr>
              <a:t>At what price would you consider this product/service to be too expensive? </a:t>
            </a:r>
            <a:r>
              <a:rPr lang="en-GB">
                <a:solidFill>
                  <a:schemeClr val="dk2"/>
                </a:solidFill>
                <a:latin typeface="Montserrat Light"/>
                <a:ea typeface="Montserrat Light"/>
                <a:cs typeface="Montserrat Light"/>
                <a:sym typeface="Montserrat Light"/>
              </a:rPr>
              <a:t>[The same range of prices is shown]</a:t>
            </a:r>
            <a:br>
              <a:rPr lang="en-GB">
                <a:solidFill>
                  <a:schemeClr val="dk2"/>
                </a:solidFill>
                <a:latin typeface="Montserrat Light"/>
                <a:ea typeface="Montserrat Light"/>
                <a:cs typeface="Montserrat Light"/>
                <a:sym typeface="Montserrat Light"/>
              </a:rPr>
            </a:br>
            <a:endParaRPr sz="1200">
              <a:solidFill>
                <a:schemeClr val="dk2"/>
              </a:solidFill>
            </a:endParaRPr>
          </a:p>
          <a:p>
            <a:pPr indent="-215894" lvl="0" marL="228594" marR="0" rtl="0" algn="l">
              <a:spcBef>
                <a:spcPts val="0"/>
              </a:spcBef>
              <a:spcAft>
                <a:spcPts val="0"/>
              </a:spcAft>
              <a:buClr>
                <a:schemeClr val="dk2"/>
              </a:buClr>
              <a:buSzPts val="1400"/>
              <a:buFont typeface="Arial"/>
              <a:buChar char="•"/>
            </a:pPr>
            <a:r>
              <a:rPr i="1" lang="en-GB">
                <a:solidFill>
                  <a:schemeClr val="dk2"/>
                </a:solidFill>
                <a:latin typeface="Montserrat Light"/>
                <a:ea typeface="Montserrat Light"/>
                <a:cs typeface="Montserrat Light"/>
                <a:sym typeface="Montserrat Light"/>
              </a:rPr>
              <a:t>At what price would you consider this product/service to be priced so cheaply that you would worry about its quality? </a:t>
            </a:r>
            <a:r>
              <a:rPr lang="en-GB">
                <a:solidFill>
                  <a:schemeClr val="dk2"/>
                </a:solidFill>
                <a:latin typeface="Montserrat Light"/>
                <a:ea typeface="Montserrat Light"/>
                <a:cs typeface="Montserrat Light"/>
                <a:sym typeface="Montserrat Light"/>
              </a:rPr>
              <a:t>[The same range of prices is shown]</a:t>
            </a:r>
            <a:br>
              <a:rPr lang="en-GB">
                <a:solidFill>
                  <a:schemeClr val="dk2"/>
                </a:solidFill>
                <a:latin typeface="Montserrat Light"/>
                <a:ea typeface="Montserrat Light"/>
                <a:cs typeface="Montserrat Light"/>
                <a:sym typeface="Montserrat Light"/>
              </a:rPr>
            </a:br>
            <a:endParaRPr sz="1200">
              <a:solidFill>
                <a:schemeClr val="dk2"/>
              </a:solidFill>
            </a:endParaRPr>
          </a:p>
          <a:p>
            <a:pPr indent="-215894" lvl="0" marL="228594" marR="0" rtl="0" algn="l">
              <a:spcBef>
                <a:spcPts val="0"/>
              </a:spcBef>
              <a:spcAft>
                <a:spcPts val="0"/>
              </a:spcAft>
              <a:buClr>
                <a:schemeClr val="dk2"/>
              </a:buClr>
              <a:buSzPts val="1400"/>
              <a:buFont typeface="Arial"/>
              <a:buChar char="•"/>
            </a:pPr>
            <a:r>
              <a:rPr i="1" lang="en-GB">
                <a:solidFill>
                  <a:schemeClr val="dk2"/>
                </a:solidFill>
                <a:latin typeface="Montserrat Light"/>
                <a:ea typeface="Montserrat Light"/>
                <a:cs typeface="Montserrat Light"/>
                <a:sym typeface="Montserrat Light"/>
              </a:rPr>
              <a:t>At what price would you consider this product/service to be too expensive to consider buying it?</a:t>
            </a:r>
            <a:r>
              <a:rPr lang="en-GB">
                <a:solidFill>
                  <a:schemeClr val="dk2"/>
                </a:solidFill>
                <a:latin typeface="Montserrat Light"/>
                <a:ea typeface="Montserrat Light"/>
                <a:cs typeface="Montserrat Light"/>
                <a:sym typeface="Montserrat Light"/>
              </a:rPr>
              <a:t> [The same range of prices is shown]</a:t>
            </a:r>
            <a:endParaRPr sz="1200">
              <a:solidFill>
                <a:schemeClr val="dk2"/>
              </a:solidFill>
            </a:endParaRPr>
          </a:p>
          <a:p>
            <a:pPr indent="0" lvl="0" marL="0" marR="0" rtl="0" algn="l">
              <a:spcBef>
                <a:spcPts val="0"/>
              </a:spcBef>
              <a:spcAft>
                <a:spcPts val="0"/>
              </a:spcAft>
              <a:buNone/>
            </a:pPr>
            <a:r>
              <a:t/>
            </a:r>
            <a:endParaRPr>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2"/>
                </a:solidFill>
                <a:latin typeface="Montserrat Light"/>
                <a:ea typeface="Montserrat Light"/>
                <a:cs typeface="Montserrat Light"/>
                <a:sym typeface="Montserrat Light"/>
              </a:rPr>
              <a:t>The responses received are used to construct a price sensitivity meter (PSM). This is shown on the next page.</a:t>
            </a:r>
            <a:endParaRPr sz="1200">
              <a:solidFill>
                <a:schemeClr val="dk2"/>
              </a:solidFill>
            </a:endParaRPr>
          </a:p>
          <a:p>
            <a:pPr indent="0" lvl="0" marL="0" marR="0" rtl="0" algn="l">
              <a:spcBef>
                <a:spcPts val="0"/>
              </a:spcBef>
              <a:spcAft>
                <a:spcPts val="0"/>
              </a:spcAft>
              <a:buNone/>
            </a:pPr>
            <a:r>
              <a:t/>
            </a:r>
            <a:endParaRPr>
              <a:solidFill>
                <a:schemeClr val="dk2"/>
              </a:solidFill>
              <a:latin typeface="Montserrat Light"/>
              <a:ea typeface="Montserrat Light"/>
              <a:cs typeface="Montserrat Light"/>
              <a:sym typeface="Montserrat Light"/>
            </a:endParaRPr>
          </a:p>
        </p:txBody>
      </p:sp>
      <p:sp>
        <p:nvSpPr>
          <p:cNvPr id="660" name="Google Shape;660;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61" name="Google Shape;661;p5"/>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6"/>
          <p:cNvSpPr txBox="1"/>
          <p:nvPr>
            <p:ph type="title"/>
          </p:nvPr>
        </p:nvSpPr>
        <p:spPr>
          <a:xfrm>
            <a:off x="298674" y="750475"/>
            <a:ext cx="107943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Interpreting van Westendorp</a:t>
            </a:r>
            <a:r>
              <a:rPr lang="en-GB">
                <a:solidFill>
                  <a:schemeClr val="accent2"/>
                </a:solidFill>
              </a:rPr>
              <a:t>.</a:t>
            </a:r>
            <a:endParaRPr>
              <a:solidFill>
                <a:schemeClr val="accent2"/>
              </a:solidFill>
            </a:endParaRPr>
          </a:p>
        </p:txBody>
      </p:sp>
      <p:sp>
        <p:nvSpPr>
          <p:cNvPr id="667" name="Google Shape;667;p6"/>
          <p:cNvSpPr txBox="1"/>
          <p:nvPr/>
        </p:nvSpPr>
        <p:spPr>
          <a:xfrm>
            <a:off x="381027" y="1717575"/>
            <a:ext cx="4785300" cy="4186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intersection of the lines on the graph indicate four different pricing points.   The labels given to these pricing points by van Westendorp can be misleading. The optimum price point tends in practice to be on the low side. In most markets there are options for discounts and so the launch price would usually be towards a higher level such as the IPP (Indifference Price Point).</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van Westendorp approach implies a scientific result when in fact a good amount of judgement must still be applied. Respondents who answer questions on the new product will give a quick response without any influence from promotions. It is not as accurate as a product placement in which a new product is sold alongside competitive products. However, experience has shown that it gives a good indication of the best price at which to launch a new product.</a:t>
            </a:r>
            <a:endParaRPr/>
          </a:p>
        </p:txBody>
      </p:sp>
      <p:sp>
        <p:nvSpPr>
          <p:cNvPr id="668" name="Google Shape;668;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69" name="Google Shape;669;p6"/>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pic>
        <p:nvPicPr>
          <p:cNvPr id="670" name="Google Shape;670;p6"/>
          <p:cNvPicPr preferRelativeResize="0"/>
          <p:nvPr/>
        </p:nvPicPr>
        <p:blipFill>
          <a:blip r:embed="rId3">
            <a:alphaModFix/>
          </a:blip>
          <a:stretch>
            <a:fillRect/>
          </a:stretch>
        </p:blipFill>
        <p:spPr>
          <a:xfrm>
            <a:off x="5166327" y="1870075"/>
            <a:ext cx="6720872" cy="35035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3000"/>
              <a:t>Things to think about</a:t>
            </a:r>
            <a:r>
              <a:rPr lang="en-GB" sz="3000">
                <a:solidFill>
                  <a:schemeClr val="lt1"/>
                </a:solidFill>
              </a:rPr>
              <a:t>.</a:t>
            </a:r>
            <a:endParaRPr sz="3000">
              <a:solidFill>
                <a:schemeClr val="lt1"/>
              </a:solidFill>
            </a:endParaRPr>
          </a:p>
        </p:txBody>
      </p:sp>
      <p:sp>
        <p:nvSpPr>
          <p:cNvPr id="676" name="Google Shape;676;p7"/>
          <p:cNvSpPr txBox="1"/>
          <p:nvPr/>
        </p:nvSpPr>
        <p:spPr>
          <a:xfrm>
            <a:off x="1179574" y="1619737"/>
            <a:ext cx="8181300" cy="2418600"/>
          </a:xfrm>
          <a:prstGeom prst="rect">
            <a:avLst/>
          </a:prstGeom>
          <a:noFill/>
          <a:ln>
            <a:noFill/>
          </a:ln>
        </p:spPr>
        <p:txBody>
          <a:bodyPr anchorCtr="0" anchor="t" bIns="45700" lIns="91425" spcFirstLastPara="1" rIns="91425" wrap="square" tIns="45700">
            <a:spAutoFit/>
          </a:bodyPr>
          <a:lstStyle/>
          <a:p>
            <a:pPr indent="-3175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Establishing the price of a new product is critically important as it determines the success of the launch and the profitability of sales. The Gabor Granger tool can be used to test concepts before prototypes are made. Once a prototype is developed and can be shown to respondents, the Van Westendorp tool will indicate the optimum price.</a:t>
            </a:r>
            <a:endParaRPr>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3175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Both Gabor Granger and Van Westendorp have proved to give realistic price levels for new products. It is worth considering launching at a slightly higher price than that which is suggested by the tool if it is a market which expects discounts.</a:t>
            </a:r>
            <a:endParaRPr/>
          </a:p>
          <a:p>
            <a:pPr indent="-279390" lvl="0" marL="380990" marR="0" rtl="0" algn="l">
              <a:spcBef>
                <a:spcPts val="1000"/>
              </a:spcBef>
              <a:spcAft>
                <a:spcPts val="0"/>
              </a:spcAft>
              <a:buClr>
                <a:schemeClr val="dk1"/>
              </a:buClr>
              <a:buSzPts val="1600"/>
              <a:buFont typeface="Arial"/>
              <a:buNone/>
            </a:pPr>
            <a:r>
              <a:t/>
            </a:r>
            <a:endParaRPr>
              <a:solidFill>
                <a:schemeClr val="dk1"/>
              </a:solidFill>
              <a:latin typeface="Montserrat Light"/>
              <a:ea typeface="Montserrat Light"/>
              <a:cs typeface="Montserrat Light"/>
              <a:sym typeface="Montserrat Light"/>
            </a:endParaRPr>
          </a:p>
        </p:txBody>
      </p:sp>
      <p:sp>
        <p:nvSpPr>
          <p:cNvPr id="677" name="Google Shape;677;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78" name="Google Shape;678;p7"/>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g2ab2e3a9556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84" name="Google Shape;684;g2ab2e3a9556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5" name="Google Shape;685;g2ab2e3a9556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6" name="Google Shape;686;g2ab2e3a9556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7" name="Google Shape;687;g2ab2e3a9556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8" name="Google Shape;688;g2ab2e3a9556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