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wZNmHO4mhV5ud7hlAyxesB7ez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72199C-EC94-4B57-A489-1DAFA4C13175}">
  <a:tblStyle styleId="{F972199C-EC94-4B57-A489-1DAFA4C1317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AB87200-5D64-4586-875D-3A5116F10E4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f0d8a8018a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g1f0d8a8018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f0d8a8018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g1f0d8a801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9" name="Shape 279"/>
        <p:cNvGrpSpPr/>
        <p:nvPr/>
      </p:nvGrpSpPr>
      <p:grpSpPr>
        <a:xfrm>
          <a:off x="0" y="0"/>
          <a:ext cx="0" cy="0"/>
          <a:chOff x="0" y="0"/>
          <a:chExt cx="0" cy="0"/>
        </a:xfrm>
      </p:grpSpPr>
      <p:sp>
        <p:nvSpPr>
          <p:cNvPr id="280" name="Google Shape;280;p2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1" name="Google Shape;281;p20"/>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2" name="Google Shape;282;p20"/>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3" name="Google Shape;283;p2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5" name="Google Shape;285;p20"/>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6" name="Google Shape;286;p2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2" name="Google Shape;292;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3" name="Google Shape;293;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21"/>
          <p:cNvGrpSpPr/>
          <p:nvPr/>
        </p:nvGrpSpPr>
        <p:grpSpPr>
          <a:xfrm>
            <a:off x="11436251" y="129884"/>
            <a:ext cx="661669" cy="1214119"/>
            <a:chOff x="11436251" y="129884"/>
            <a:chExt cx="661669" cy="1214119"/>
          </a:xfrm>
        </p:grpSpPr>
        <p:sp>
          <p:nvSpPr>
            <p:cNvPr id="297" name="Google Shape;297;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5" name="Google Shape;325;p21"/>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2"/>
          <p:cNvGrpSpPr/>
          <p:nvPr/>
        </p:nvGrpSpPr>
        <p:grpSpPr>
          <a:xfrm>
            <a:off x="0" y="1318491"/>
            <a:ext cx="1397812" cy="58002"/>
            <a:chOff x="0" y="1077191"/>
            <a:chExt cx="1397812" cy="58002"/>
          </a:xfrm>
        </p:grpSpPr>
        <p:sp>
          <p:nvSpPr>
            <p:cNvPr id="332" name="Google Shape;332;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2"/>
          <p:cNvGrpSpPr/>
          <p:nvPr/>
        </p:nvGrpSpPr>
        <p:grpSpPr>
          <a:xfrm>
            <a:off x="11436251" y="129884"/>
            <a:ext cx="661669" cy="1214119"/>
            <a:chOff x="11436251" y="129884"/>
            <a:chExt cx="661669" cy="1214119"/>
          </a:xfrm>
        </p:grpSpPr>
        <p:sp>
          <p:nvSpPr>
            <p:cNvPr id="338" name="Google Shape;338;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3"/>
          <p:cNvGrpSpPr/>
          <p:nvPr/>
        </p:nvGrpSpPr>
        <p:grpSpPr>
          <a:xfrm>
            <a:off x="0" y="1318491"/>
            <a:ext cx="1397812" cy="58002"/>
            <a:chOff x="0" y="1077191"/>
            <a:chExt cx="1397812" cy="58002"/>
          </a:xfrm>
        </p:grpSpPr>
        <p:sp>
          <p:nvSpPr>
            <p:cNvPr id="374" name="Google Shape;374;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3"/>
          <p:cNvGrpSpPr/>
          <p:nvPr/>
        </p:nvGrpSpPr>
        <p:grpSpPr>
          <a:xfrm>
            <a:off x="11436251" y="129884"/>
            <a:ext cx="661669" cy="1214119"/>
            <a:chOff x="11436251" y="129884"/>
            <a:chExt cx="661669" cy="1214119"/>
          </a:xfrm>
        </p:grpSpPr>
        <p:sp>
          <p:nvSpPr>
            <p:cNvPr id="380" name="Google Shape;380;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4"/>
          <p:cNvGrpSpPr/>
          <p:nvPr/>
        </p:nvGrpSpPr>
        <p:grpSpPr>
          <a:xfrm>
            <a:off x="0" y="1318491"/>
            <a:ext cx="1397812" cy="58002"/>
            <a:chOff x="0" y="1077191"/>
            <a:chExt cx="1397812" cy="58002"/>
          </a:xfrm>
        </p:grpSpPr>
        <p:sp>
          <p:nvSpPr>
            <p:cNvPr id="417" name="Google Shape;41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4"/>
          <p:cNvGrpSpPr/>
          <p:nvPr/>
        </p:nvGrpSpPr>
        <p:grpSpPr>
          <a:xfrm>
            <a:off x="11614051" y="129884"/>
            <a:ext cx="661669" cy="1214119"/>
            <a:chOff x="11436251" y="129884"/>
            <a:chExt cx="661669" cy="1214119"/>
          </a:xfrm>
        </p:grpSpPr>
        <p:sp>
          <p:nvSpPr>
            <p:cNvPr id="422" name="Google Shape;42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5"/>
          <p:cNvGrpSpPr/>
          <p:nvPr/>
        </p:nvGrpSpPr>
        <p:grpSpPr>
          <a:xfrm>
            <a:off x="0" y="1318491"/>
            <a:ext cx="1397812" cy="58002"/>
            <a:chOff x="0" y="1077191"/>
            <a:chExt cx="1397812" cy="58002"/>
          </a:xfrm>
        </p:grpSpPr>
        <p:sp>
          <p:nvSpPr>
            <p:cNvPr id="458" name="Google Shape;45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5"/>
          <p:cNvGrpSpPr/>
          <p:nvPr/>
        </p:nvGrpSpPr>
        <p:grpSpPr>
          <a:xfrm>
            <a:off x="11436251" y="129884"/>
            <a:ext cx="661669" cy="1214119"/>
            <a:chOff x="11436251" y="129884"/>
            <a:chExt cx="661669" cy="1214119"/>
          </a:xfrm>
        </p:grpSpPr>
        <p:sp>
          <p:nvSpPr>
            <p:cNvPr id="463" name="Google Shape;46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6"/>
          <p:cNvGrpSpPr/>
          <p:nvPr/>
        </p:nvGrpSpPr>
        <p:grpSpPr>
          <a:xfrm>
            <a:off x="0" y="1318491"/>
            <a:ext cx="1397812" cy="58002"/>
            <a:chOff x="0" y="1077191"/>
            <a:chExt cx="1397812" cy="58002"/>
          </a:xfrm>
        </p:grpSpPr>
        <p:sp>
          <p:nvSpPr>
            <p:cNvPr id="499" name="Google Shape;499;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6"/>
          <p:cNvGrpSpPr/>
          <p:nvPr/>
        </p:nvGrpSpPr>
        <p:grpSpPr>
          <a:xfrm>
            <a:off x="11436251" y="129884"/>
            <a:ext cx="661669" cy="1214119"/>
            <a:chOff x="11436251" y="129884"/>
            <a:chExt cx="661669" cy="1214119"/>
          </a:xfrm>
        </p:grpSpPr>
        <p:sp>
          <p:nvSpPr>
            <p:cNvPr id="504" name="Google Shape;504;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7"/>
          <p:cNvGrpSpPr/>
          <p:nvPr/>
        </p:nvGrpSpPr>
        <p:grpSpPr>
          <a:xfrm>
            <a:off x="0" y="1318491"/>
            <a:ext cx="1397812" cy="58002"/>
            <a:chOff x="0" y="1077191"/>
            <a:chExt cx="1397812" cy="58002"/>
          </a:xfrm>
        </p:grpSpPr>
        <p:sp>
          <p:nvSpPr>
            <p:cNvPr id="540" name="Google Shape;540;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7"/>
          <p:cNvGrpSpPr/>
          <p:nvPr/>
        </p:nvGrpSpPr>
        <p:grpSpPr>
          <a:xfrm>
            <a:off x="11436251" y="129884"/>
            <a:ext cx="661669" cy="1214119"/>
            <a:chOff x="11436251" y="129884"/>
            <a:chExt cx="661669" cy="1214119"/>
          </a:xfrm>
        </p:grpSpPr>
        <p:sp>
          <p:nvSpPr>
            <p:cNvPr id="545" name="Google Shape;545;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8"/>
          <p:cNvGrpSpPr/>
          <p:nvPr/>
        </p:nvGrpSpPr>
        <p:grpSpPr>
          <a:xfrm>
            <a:off x="0" y="1318491"/>
            <a:ext cx="1397812" cy="58002"/>
            <a:chOff x="0" y="1077191"/>
            <a:chExt cx="1397812" cy="58002"/>
          </a:xfrm>
        </p:grpSpPr>
        <p:sp>
          <p:nvSpPr>
            <p:cNvPr id="582" name="Google Shape;582;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8"/>
          <p:cNvGrpSpPr/>
          <p:nvPr/>
        </p:nvGrpSpPr>
        <p:grpSpPr>
          <a:xfrm>
            <a:off x="11614051" y="129884"/>
            <a:ext cx="661669" cy="1214119"/>
            <a:chOff x="11436251" y="129884"/>
            <a:chExt cx="661669" cy="1214119"/>
          </a:xfrm>
        </p:grpSpPr>
        <p:sp>
          <p:nvSpPr>
            <p:cNvPr id="587" name="Google Shape;587;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2"/>
          <p:cNvGrpSpPr/>
          <p:nvPr/>
        </p:nvGrpSpPr>
        <p:grpSpPr>
          <a:xfrm>
            <a:off x="11436251" y="129884"/>
            <a:ext cx="661669" cy="1214119"/>
            <a:chOff x="11436251" y="129884"/>
            <a:chExt cx="661669" cy="1214119"/>
          </a:xfrm>
        </p:grpSpPr>
        <p:sp>
          <p:nvSpPr>
            <p:cNvPr id="29" name="Google Shape;29;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3"/>
          <p:cNvGrpSpPr/>
          <p:nvPr/>
        </p:nvGrpSpPr>
        <p:grpSpPr>
          <a:xfrm>
            <a:off x="0" y="1318491"/>
            <a:ext cx="1397812" cy="58002"/>
            <a:chOff x="0" y="1077191"/>
            <a:chExt cx="1397812" cy="58002"/>
          </a:xfrm>
        </p:grpSpPr>
        <p:sp>
          <p:nvSpPr>
            <p:cNvPr id="65" name="Google Shape;65;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3"/>
          <p:cNvGrpSpPr/>
          <p:nvPr/>
        </p:nvGrpSpPr>
        <p:grpSpPr>
          <a:xfrm>
            <a:off x="11436251" y="129884"/>
            <a:ext cx="661669" cy="1214119"/>
            <a:chOff x="11436251" y="129884"/>
            <a:chExt cx="661669" cy="1214119"/>
          </a:xfrm>
        </p:grpSpPr>
        <p:sp>
          <p:nvSpPr>
            <p:cNvPr id="71" name="Google Shape;71;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4"/>
          <p:cNvGrpSpPr/>
          <p:nvPr/>
        </p:nvGrpSpPr>
        <p:grpSpPr>
          <a:xfrm>
            <a:off x="0" y="1318491"/>
            <a:ext cx="1397812" cy="58002"/>
            <a:chOff x="0" y="1077191"/>
            <a:chExt cx="1397812" cy="58002"/>
          </a:xfrm>
        </p:grpSpPr>
        <p:sp>
          <p:nvSpPr>
            <p:cNvPr id="107" name="Google Shape;107;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4"/>
          <p:cNvGrpSpPr/>
          <p:nvPr/>
        </p:nvGrpSpPr>
        <p:grpSpPr>
          <a:xfrm>
            <a:off x="11436251" y="129884"/>
            <a:ext cx="661669" cy="1214119"/>
            <a:chOff x="11436251" y="129884"/>
            <a:chExt cx="661669" cy="1214119"/>
          </a:xfrm>
        </p:grpSpPr>
        <p:sp>
          <p:nvSpPr>
            <p:cNvPr id="113" name="Google Shape;113;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4"/>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5"/>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5"/>
          <p:cNvGrpSpPr/>
          <p:nvPr/>
        </p:nvGrpSpPr>
        <p:grpSpPr>
          <a:xfrm>
            <a:off x="0" y="1318491"/>
            <a:ext cx="1397812" cy="58002"/>
            <a:chOff x="0" y="1077191"/>
            <a:chExt cx="1397812" cy="58002"/>
          </a:xfrm>
        </p:grpSpPr>
        <p:sp>
          <p:nvSpPr>
            <p:cNvPr id="148" name="Google Shape;148;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5"/>
          <p:cNvGrpSpPr/>
          <p:nvPr/>
        </p:nvGrpSpPr>
        <p:grpSpPr>
          <a:xfrm>
            <a:off x="11436251" y="129884"/>
            <a:ext cx="661669" cy="1214119"/>
            <a:chOff x="11436251" y="129884"/>
            <a:chExt cx="661669" cy="1214119"/>
          </a:xfrm>
        </p:grpSpPr>
        <p:sp>
          <p:nvSpPr>
            <p:cNvPr id="154" name="Google Shape;154;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5"/>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6"/>
          <p:cNvGrpSpPr/>
          <p:nvPr/>
        </p:nvGrpSpPr>
        <p:grpSpPr>
          <a:xfrm>
            <a:off x="0" y="1318491"/>
            <a:ext cx="1397812" cy="58002"/>
            <a:chOff x="0" y="1077191"/>
            <a:chExt cx="1397812" cy="58002"/>
          </a:xfrm>
        </p:grpSpPr>
        <p:sp>
          <p:nvSpPr>
            <p:cNvPr id="189" name="Google Shape;189;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6"/>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6"/>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6"/>
          <p:cNvGrpSpPr/>
          <p:nvPr/>
        </p:nvGrpSpPr>
        <p:grpSpPr>
          <a:xfrm>
            <a:off x="11626751" y="129884"/>
            <a:ext cx="661669" cy="1214119"/>
            <a:chOff x="11436251" y="129884"/>
            <a:chExt cx="661669" cy="1214119"/>
          </a:xfrm>
        </p:grpSpPr>
        <p:sp>
          <p:nvSpPr>
            <p:cNvPr id="197" name="Google Shape;19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30" name="Google Shape;230;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2" name="Google Shape;23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33" name="Google Shape;233;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34" name="Google Shape;234;p17"/>
          <p:cNvGrpSpPr/>
          <p:nvPr/>
        </p:nvGrpSpPr>
        <p:grpSpPr>
          <a:xfrm>
            <a:off x="11436251" y="129884"/>
            <a:ext cx="661669" cy="1214119"/>
            <a:chOff x="11436251" y="129884"/>
            <a:chExt cx="661669" cy="1214119"/>
          </a:xfrm>
        </p:grpSpPr>
        <p:sp>
          <p:nvSpPr>
            <p:cNvPr id="235" name="Google Shape;23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63" name="Google Shape;263;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4" name="Shape 264"/>
        <p:cNvGrpSpPr/>
        <p:nvPr/>
      </p:nvGrpSpPr>
      <p:grpSpPr>
        <a:xfrm>
          <a:off x="0" y="0"/>
          <a:ext cx="0" cy="0"/>
          <a:chOff x="0" y="0"/>
          <a:chExt cx="0" cy="0"/>
        </a:xfrm>
      </p:grpSpPr>
      <p:pic>
        <p:nvPicPr>
          <p:cNvPr descr="A logo with blue and yellow colors&#10;&#10;Description automatically generated" id="265" name="Google Shape;265;p1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6" name="Google Shape;266;p18"/>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7" name="Google Shape;267;p18"/>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8" name="Google Shape;268;p18"/>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9" name="Google Shape;269;p18"/>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0" name="Google Shape;270;p18"/>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1" name="Google Shape;271;p18"/>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2" name="Shape 272"/>
        <p:cNvGrpSpPr/>
        <p:nvPr/>
      </p:nvGrpSpPr>
      <p:grpSpPr>
        <a:xfrm>
          <a:off x="0" y="0"/>
          <a:ext cx="0" cy="0"/>
          <a:chOff x="0" y="0"/>
          <a:chExt cx="0" cy="0"/>
        </a:xfrm>
      </p:grpSpPr>
      <p:pic>
        <p:nvPicPr>
          <p:cNvPr descr="A logo with blue and yellow colors&#10;&#10;Description automatically generated" id="273" name="Google Shape;273;p19"/>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4" name="Google Shape;274;p19"/>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5" name="Google Shape;275;p19"/>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6" name="Google Shape;276;p19"/>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78" name="Google Shape;278;p19"/>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Golden Circle</a:t>
            </a:r>
            <a:endParaRPr/>
          </a:p>
        </p:txBody>
      </p:sp>
      <p:pic>
        <p:nvPicPr>
          <p:cNvPr id="663" name="Google Shape;663;p1"/>
          <p:cNvPicPr preferRelativeResize="0"/>
          <p:nvPr/>
        </p:nvPicPr>
        <p:blipFill rotWithShape="1">
          <a:blip r:embed="rId3">
            <a:alphaModFix/>
          </a:blip>
          <a:srcRect b="0" l="0" r="0" t="0"/>
          <a:stretch/>
        </p:blipFill>
        <p:spPr>
          <a:xfrm>
            <a:off x="6409299" y="2633824"/>
            <a:ext cx="1820300" cy="106457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28373" y="3698398"/>
            <a:ext cx="1384110" cy="80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1f0d8a8018a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51" name="Google Shape;751;g1f0d8a8018a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g1f0d8a8018a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g1f0d8a8018a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4" name="Google Shape;754;g1f0d8a8018a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5" name="Google Shape;755;g1f0d8a8018a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tool to motivate people</a:t>
            </a:r>
            <a:r>
              <a:rPr lang="en-GB">
                <a:solidFill>
                  <a:schemeClr val="accent1"/>
                </a:solidFill>
              </a:rPr>
              <a:t>.</a:t>
            </a:r>
            <a:endParaRPr/>
          </a:p>
        </p:txBody>
      </p:sp>
      <p:sp>
        <p:nvSpPr>
          <p:cNvPr id="672" name="Google Shape;672;p2"/>
          <p:cNvSpPr txBox="1"/>
          <p:nvPr/>
        </p:nvSpPr>
        <p:spPr>
          <a:xfrm>
            <a:off x="413375" y="2053050"/>
            <a:ext cx="46029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Sinek's Golden Circle is useful in motivating people by providing a framework for leaders to communicate a compelling and authentic purpose (Why), align values (How), and articulate specific actions and outcomes (What).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When individuals understand and resonate with the "Why," they are more likely to be motivated, engaged, and committed to their work and the goals of the organisation.</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for inspiring everyone to take action</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566862" y="1971287"/>
            <a:ext cx="5706063" cy="33371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81" name="Google Shape;681;p3"/>
          <p:cNvSpPr txBox="1"/>
          <p:nvPr>
            <p:ph type="title"/>
          </p:nvPr>
        </p:nvSpPr>
        <p:spPr>
          <a:xfrm>
            <a:off x="333528" y="472398"/>
            <a:ext cx="6663900" cy="597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Benefits of the Golden Circle</a:t>
            </a:r>
            <a:r>
              <a:rPr lang="en-GB" sz="3000">
                <a:solidFill>
                  <a:schemeClr val="accent3"/>
                </a:solidFill>
              </a:rPr>
              <a:t>.</a:t>
            </a:r>
            <a:endParaRPr sz="3000">
              <a:solidFill>
                <a:schemeClr val="accent3"/>
              </a:solidFill>
            </a:endParaRPr>
          </a:p>
        </p:txBody>
      </p:sp>
      <p:sp>
        <p:nvSpPr>
          <p:cNvPr id="682" name="Google Shape;682;p3"/>
          <p:cNvSpPr txBox="1"/>
          <p:nvPr/>
        </p:nvSpPr>
        <p:spPr>
          <a:xfrm>
            <a:off x="1160125" y="1640425"/>
            <a:ext cx="7893600" cy="26781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Inspiring Purpose </a:t>
            </a:r>
            <a:r>
              <a:rPr lang="en-GB">
                <a:solidFill>
                  <a:schemeClr val="dk2"/>
                </a:solidFill>
                <a:latin typeface="Montserrat Light"/>
                <a:ea typeface="Montserrat Light"/>
                <a:cs typeface="Montserrat Light"/>
                <a:sym typeface="Montserrat Light"/>
              </a:rPr>
              <a:t>- because people understand why they are doing something.</a:t>
            </a:r>
            <a:endParaRPr>
              <a:solidFill>
                <a:schemeClr val="dk2"/>
              </a:solidFill>
            </a:endParaRPr>
          </a:p>
          <a:p>
            <a:pPr indent="-171450" lvl="0" marL="285750" marR="0" rtl="0" algn="l">
              <a:spcBef>
                <a:spcPts val="0"/>
              </a:spcBef>
              <a:spcAft>
                <a:spcPts val="0"/>
              </a:spcAft>
              <a:buClr>
                <a:schemeClr val="dk1"/>
              </a:buClr>
              <a:buSzPts val="1800"/>
              <a:buFont typeface="Arial"/>
              <a:buNone/>
            </a:pPr>
            <a:r>
              <a:t/>
            </a:r>
            <a:endParaRPr>
              <a:solidFill>
                <a:schemeClr val="dk2"/>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Alignment of Values </a:t>
            </a:r>
            <a:r>
              <a:rPr lang="en-GB">
                <a:solidFill>
                  <a:schemeClr val="dk2"/>
                </a:solidFill>
                <a:latin typeface="Montserrat Light"/>
                <a:ea typeface="Montserrat Light"/>
                <a:cs typeface="Montserrat Light"/>
                <a:sym typeface="Montserrat Light"/>
              </a:rPr>
              <a:t>- shared values give a feeling of belonging.</a:t>
            </a:r>
            <a:endParaRPr>
              <a:solidFill>
                <a:schemeClr val="dk2"/>
              </a:solidFill>
            </a:endParaRPr>
          </a:p>
          <a:p>
            <a:pPr indent="-171450" lvl="0" marL="285750" marR="0" rtl="0" algn="l">
              <a:spcBef>
                <a:spcPts val="0"/>
              </a:spcBef>
              <a:spcAft>
                <a:spcPts val="0"/>
              </a:spcAft>
              <a:buClr>
                <a:schemeClr val="dk1"/>
              </a:buClr>
              <a:buSzPts val="1800"/>
              <a:buFont typeface="Arial"/>
              <a:buNone/>
            </a:pPr>
            <a:r>
              <a:t/>
            </a:r>
            <a:endParaRPr>
              <a:solidFill>
                <a:schemeClr val="dk2"/>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Enhanced Team Engagement </a:t>
            </a:r>
            <a:r>
              <a:rPr lang="en-GB">
                <a:solidFill>
                  <a:schemeClr val="dk2"/>
                </a:solidFill>
                <a:latin typeface="Montserrat Light"/>
                <a:ea typeface="Montserrat Light"/>
                <a:cs typeface="Montserrat Light"/>
                <a:sym typeface="Montserrat Light"/>
              </a:rPr>
              <a:t>- the circle fosters a collaborative environment.</a:t>
            </a:r>
            <a:endParaRPr>
              <a:solidFill>
                <a:schemeClr val="dk2"/>
              </a:solidFill>
            </a:endParaRPr>
          </a:p>
          <a:p>
            <a:pPr indent="-171450" lvl="0" marL="285750" marR="0" rtl="0" algn="l">
              <a:spcBef>
                <a:spcPts val="0"/>
              </a:spcBef>
              <a:spcAft>
                <a:spcPts val="0"/>
              </a:spcAft>
              <a:buClr>
                <a:schemeClr val="dk1"/>
              </a:buClr>
              <a:buSzPts val="1800"/>
              <a:buFont typeface="Arial"/>
              <a:buNone/>
            </a:pPr>
            <a:r>
              <a:t/>
            </a:r>
            <a:endParaRPr>
              <a:solidFill>
                <a:schemeClr val="dk2"/>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Long-Term Commitment </a:t>
            </a:r>
            <a:r>
              <a:rPr lang="en-GB">
                <a:solidFill>
                  <a:schemeClr val="dk2"/>
                </a:solidFill>
                <a:latin typeface="Montserrat Light"/>
                <a:ea typeface="Montserrat Light"/>
                <a:cs typeface="Montserrat Light"/>
                <a:sym typeface="Montserrat Light"/>
              </a:rPr>
              <a:t>- motivation to a cause breeds loyalty.</a:t>
            </a:r>
            <a:endParaRPr>
              <a:solidFill>
                <a:schemeClr val="dk2"/>
              </a:solidFill>
            </a:endParaRPr>
          </a:p>
          <a:p>
            <a:pPr indent="-171450" lvl="0" marL="285750" marR="0" rtl="0" algn="l">
              <a:spcBef>
                <a:spcPts val="0"/>
              </a:spcBef>
              <a:spcAft>
                <a:spcPts val="0"/>
              </a:spcAft>
              <a:buClr>
                <a:schemeClr val="dk1"/>
              </a:buClr>
              <a:buSzPts val="1800"/>
              <a:buFont typeface="Arial"/>
              <a:buNone/>
            </a:pPr>
            <a:r>
              <a:t/>
            </a:r>
            <a:endParaRPr>
              <a:solidFill>
                <a:schemeClr val="dk2"/>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Innovation and Creativity </a:t>
            </a:r>
            <a:r>
              <a:rPr lang="en-GB">
                <a:solidFill>
                  <a:schemeClr val="dk2"/>
                </a:solidFill>
                <a:latin typeface="Montserrat Light"/>
                <a:ea typeface="Montserrat Light"/>
                <a:cs typeface="Montserrat Light"/>
                <a:sym typeface="Montserrat Light"/>
              </a:rPr>
              <a:t>- intrinsic motivation prompts creativity.</a:t>
            </a:r>
            <a:endParaRPr>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Customer and Stakeholder Connection </a:t>
            </a:r>
            <a:r>
              <a:rPr lang="en-GB">
                <a:solidFill>
                  <a:schemeClr val="dk2"/>
                </a:solidFill>
                <a:latin typeface="Montserrat Light"/>
                <a:ea typeface="Montserrat Light"/>
                <a:cs typeface="Montserrat Light"/>
                <a:sym typeface="Montserrat Light"/>
              </a:rPr>
              <a:t>- it isn't just employees that are motivated. Customers and other stakeholders can feel a shared purpose.</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8" name="Google Shape;68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9" name="Google Shape;689;p4"/>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Start with “Why</a:t>
            </a:r>
            <a:r>
              <a:rPr lang="en-GB" sz="3000">
                <a:solidFill>
                  <a:schemeClr val="accent3"/>
                </a:solidFill>
              </a:rPr>
              <a:t>?</a:t>
            </a:r>
            <a:r>
              <a:rPr lang="en-GB" sz="3000"/>
              <a:t>”</a:t>
            </a:r>
            <a:endParaRPr sz="3000">
              <a:solidFill>
                <a:schemeClr val="accent3"/>
              </a:solidFill>
            </a:endParaRPr>
          </a:p>
        </p:txBody>
      </p:sp>
      <p:graphicFrame>
        <p:nvGraphicFramePr>
          <p:cNvPr id="690" name="Google Shape;690;p4"/>
          <p:cNvGraphicFramePr/>
          <p:nvPr/>
        </p:nvGraphicFramePr>
        <p:xfrm>
          <a:off x="1384492" y="2859725"/>
          <a:ext cx="3000000" cy="3000000"/>
        </p:xfrm>
        <a:graphic>
          <a:graphicData uri="http://schemas.openxmlformats.org/drawingml/2006/table">
            <a:tbl>
              <a:tblPr>
                <a:noFill/>
                <a:tableStyleId>{F972199C-EC94-4B57-A489-1DAFA4C13175}</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Why does your organization exist?</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 What values and principles guide your work?</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0422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inspires people at your place of work? What makes them want to get up and come in to your company?</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1" name="Google Shape;691;p4"/>
          <p:cNvSpPr txBox="1"/>
          <p:nvPr/>
        </p:nvSpPr>
        <p:spPr>
          <a:xfrm>
            <a:off x="346587" y="1608828"/>
            <a:ext cx="10279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First of all define your purpose. Articulate the core purpose or belief that inspires and drives your organisation. Also, connect emotionally. Make an emotional connection with your audience by communicating the passion and inspiration behind your organisation's existence. Emphasize the impact you aim to make beyond just the products or services you offer.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7" name="Google Shape;69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8" name="Google Shape;698;p5"/>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Move to “How</a:t>
            </a:r>
            <a:r>
              <a:rPr lang="en-GB" sz="3000">
                <a:solidFill>
                  <a:schemeClr val="accent2"/>
                </a:solidFill>
              </a:rPr>
              <a:t>?</a:t>
            </a:r>
            <a:r>
              <a:rPr lang="en-GB" sz="3000"/>
              <a:t>” </a:t>
            </a:r>
            <a:endParaRPr sz="3000"/>
          </a:p>
        </p:txBody>
      </p:sp>
      <p:graphicFrame>
        <p:nvGraphicFramePr>
          <p:cNvPr id="699" name="Google Shape;699;p5"/>
          <p:cNvGraphicFramePr/>
          <p:nvPr/>
        </p:nvGraphicFramePr>
        <p:xfrm>
          <a:off x="1030363" y="3277363"/>
          <a:ext cx="3000000" cy="3000000"/>
        </p:xfrm>
        <a:graphic>
          <a:graphicData uri="http://schemas.openxmlformats.org/drawingml/2006/table">
            <a:tbl>
              <a:tblPr bandRow="1" firstCol="1" firstRow="1">
                <a:noFill/>
                <a:tableStyleId>{EAB87200-5D64-4586-875D-3A5116F10E4A}</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you really, really value at your company?</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Beyond what you make, how would you say what you do makes a contribution to the world?</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0" name="Google Shape;700;p5"/>
          <p:cNvSpPr txBox="1"/>
          <p:nvPr/>
        </p:nvSpPr>
        <p:spPr>
          <a:xfrm>
            <a:off x="374876" y="1607900"/>
            <a:ext cx="106167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Identify core values by defining the principles and values that guide your actions and decision-making. These are the fundamental beliefs that shape your company’s culture.</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Explain what you do. Communicate your key strategies, philosophies, or approaches that differentiate your company. How do you bring your core values to life in your day-to-day operations?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6" name="Google Shape;706;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7" name="Google Shape;707;p6"/>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Now think about “What</a:t>
            </a:r>
            <a:r>
              <a:rPr lang="en-GB" sz="3000">
                <a:solidFill>
                  <a:schemeClr val="lt1"/>
                </a:solidFill>
              </a:rPr>
              <a:t>?</a:t>
            </a:r>
            <a:r>
              <a:rPr lang="en-GB" sz="3000"/>
              <a:t>”</a:t>
            </a:r>
            <a:endParaRPr sz="3000">
              <a:solidFill>
                <a:schemeClr val="accent1"/>
              </a:solidFill>
            </a:endParaRPr>
          </a:p>
        </p:txBody>
      </p:sp>
      <p:graphicFrame>
        <p:nvGraphicFramePr>
          <p:cNvPr id="708" name="Google Shape;708;p6"/>
          <p:cNvGraphicFramePr/>
          <p:nvPr/>
        </p:nvGraphicFramePr>
        <p:xfrm>
          <a:off x="1091297" y="3049586"/>
          <a:ext cx="3000000" cy="3000000"/>
        </p:xfrm>
        <a:graphic>
          <a:graphicData uri="http://schemas.openxmlformats.org/drawingml/2006/table">
            <a:tbl>
              <a:tblPr bandRow="1" firstCol="1" firstRow="1">
                <a:noFill/>
                <a:tableStyleId>{EAB87200-5D64-4586-875D-3A5116F10E4A}</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you make or do at your company? What is the physical output of your efforts?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And what differentiates your products from others on the market?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9" name="Google Shape;709;p6"/>
          <p:cNvSpPr txBox="1"/>
          <p:nvPr/>
        </p:nvSpPr>
        <p:spPr>
          <a:xfrm>
            <a:off x="389416" y="1571151"/>
            <a:ext cx="10278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Clearly outline the specific products, services, or solutions your company provides. This is the tangible outcome of your work. While discussing the "What," highlight unique features or aspects of your offerings that set you apart from others in the market..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5" name="Google Shape;715;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6" name="Google Shape;716;p7"/>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Bring everything together</a:t>
            </a:r>
            <a:r>
              <a:rPr lang="en-GB" sz="3000">
                <a:solidFill>
                  <a:schemeClr val="accent1"/>
                </a:solidFill>
              </a:rPr>
              <a:t>.</a:t>
            </a:r>
            <a:endParaRPr sz="3000"/>
          </a:p>
        </p:txBody>
      </p:sp>
      <p:graphicFrame>
        <p:nvGraphicFramePr>
          <p:cNvPr id="717" name="Google Shape;717;p7"/>
          <p:cNvGraphicFramePr/>
          <p:nvPr/>
        </p:nvGraphicFramePr>
        <p:xfrm>
          <a:off x="1345934" y="2573388"/>
          <a:ext cx="3000000" cy="3000000"/>
        </p:xfrm>
        <a:graphic>
          <a:graphicData uri="http://schemas.openxmlformats.org/drawingml/2006/table">
            <a:tbl>
              <a:tblPr bandRow="1" firstCol="1" firstRow="1">
                <a:noFill/>
                <a:tableStyleId>{EAB87200-5D64-4586-875D-3A5116F10E4A}</a:tableStyleId>
              </a:tblPr>
              <a:tblGrid>
                <a:gridCol w="4734775"/>
                <a:gridCol w="453677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you believe in at your company? (This is the “Why?”)</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 provide what you do?  (This is the “How?”)</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360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And how does it benefit people? (This is the “What?”)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8" name="Google Shape;718;p7"/>
          <p:cNvSpPr txBox="1"/>
          <p:nvPr/>
        </p:nvSpPr>
        <p:spPr>
          <a:xfrm>
            <a:off x="418599" y="1547500"/>
            <a:ext cx="10833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Create a concise and compelling Golden Circle statement that incorporates your "Why," "How," and "What." This statement should capture the essence of your company and communicate it in a way that resonates with your audience.</a:t>
            </a:r>
            <a:endParaRPr sz="1300"/>
          </a:p>
        </p:txBody>
      </p:sp>
      <p:sp>
        <p:nvSpPr>
          <p:cNvPr id="719" name="Google Shape;719;p7"/>
          <p:cNvSpPr txBox="1"/>
          <p:nvPr/>
        </p:nvSpPr>
        <p:spPr>
          <a:xfrm>
            <a:off x="457200" y="5584310"/>
            <a:ext cx="9271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For example: "We believe in challenging the status quo (Why) by providing innovative and sustainable solutions (How) to empower our customers and create positive, lasting change in the world (What)."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5" name="Google Shape;725;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26" name="Google Shape;726;p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Finally…</a:t>
            </a:r>
            <a:endParaRPr sz="3000"/>
          </a:p>
        </p:txBody>
      </p:sp>
      <p:sp>
        <p:nvSpPr>
          <p:cNvPr id="727" name="Google Shape;727;p8"/>
          <p:cNvSpPr txBox="1"/>
          <p:nvPr/>
        </p:nvSpPr>
        <p:spPr>
          <a:xfrm>
            <a:off x="1362075" y="1528019"/>
            <a:ext cx="9332100" cy="37557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Ensure that your entire company understands and aligns with the Golden Circle. Leaders and employees should be able to articulate the "Why," "How," and "What" in a consistent manner.</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Integrate the Golden Circle into your external communications, including marketing materials, website content, and any public-facing messages.</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Evaluate decisions made at your company based on whether they align with your core purpose, values, and strategies.</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Communicate the "Why" to inspire and motivate your teams. Regularly remind employees of the broader purpose and impact of their work.</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Acknowledge and celebrate achievements and contributions that align with your company's purpose. This reinforces the connection between individual efforts and the overall mission.</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Be prepared to revisit and refine your purpose, values, and strategies. Adapt the Golden Circle to reflect changes in the market, industry, or internal dynamics.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g1f0d8a8018a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Editable framework</a:t>
            </a:r>
            <a:r>
              <a:rPr lang="en-GB" sz="3000">
                <a:solidFill>
                  <a:schemeClr val="lt1"/>
                </a:solidFill>
              </a:rPr>
              <a:t>.</a:t>
            </a:r>
            <a:endParaRPr sz="3000">
              <a:solidFill>
                <a:schemeClr val="lt1"/>
              </a:solidFill>
            </a:endParaRPr>
          </a:p>
        </p:txBody>
      </p:sp>
      <p:sp>
        <p:nvSpPr>
          <p:cNvPr id="733" name="Google Shape;733;g1f0d8a8018a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34" name="Google Shape;734;g1f0d8a8018a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35" name="Google Shape;735;g1f0d8a8018a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36" name="Google Shape;736;g1f0d8a8018a_0_0"/>
          <p:cNvGrpSpPr/>
          <p:nvPr/>
        </p:nvGrpSpPr>
        <p:grpSpPr>
          <a:xfrm>
            <a:off x="0" y="1100016"/>
            <a:ext cx="1397787" cy="57996"/>
            <a:chOff x="0" y="1077191"/>
            <a:chExt cx="1397787" cy="57996"/>
          </a:xfrm>
        </p:grpSpPr>
        <p:sp>
          <p:nvSpPr>
            <p:cNvPr id="737" name="Google Shape;737;g1f0d8a8018a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8" name="Google Shape;738;g1f0d8a8018a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39" name="Google Shape;739;g1f0d8a8018a_0_0"/>
          <p:cNvSpPr txBox="1"/>
          <p:nvPr>
            <p:ph type="title"/>
          </p:nvPr>
        </p:nvSpPr>
        <p:spPr>
          <a:xfrm>
            <a:off x="6795560" y="3034372"/>
            <a:ext cx="661500" cy="2238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400">
                <a:solidFill>
                  <a:srgbClr val="2B7AF9"/>
                </a:solidFill>
              </a:rPr>
              <a:t>Why?</a:t>
            </a:r>
            <a:endParaRPr sz="1400"/>
          </a:p>
        </p:txBody>
      </p:sp>
      <p:sp>
        <p:nvSpPr>
          <p:cNvPr id="740" name="Google Shape;740;g1f0d8a8018a_0_0"/>
          <p:cNvSpPr txBox="1"/>
          <p:nvPr/>
        </p:nvSpPr>
        <p:spPr>
          <a:xfrm>
            <a:off x="6795560" y="3254594"/>
            <a:ext cx="2546400" cy="377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What’s your purpose?</a:t>
            </a:r>
            <a:endParaRPr sz="1200">
              <a:latin typeface="Montserrat Medium"/>
              <a:ea typeface="Montserrat Medium"/>
              <a:cs typeface="Montserrat Medium"/>
              <a:sym typeface="Montserrat Medium"/>
            </a:endParaRPr>
          </a:p>
          <a:p>
            <a:pPr indent="0" lvl="0" marL="1270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Why do you do what you do?</a:t>
            </a:r>
            <a:endParaRPr sz="1200">
              <a:latin typeface="Montserrat Medium"/>
              <a:ea typeface="Montserrat Medium"/>
              <a:cs typeface="Montserrat Medium"/>
              <a:sym typeface="Montserrat Medium"/>
            </a:endParaRPr>
          </a:p>
        </p:txBody>
      </p:sp>
      <p:sp>
        <p:nvSpPr>
          <p:cNvPr id="741" name="Google Shape;741;g1f0d8a8018a_0_0"/>
          <p:cNvSpPr txBox="1"/>
          <p:nvPr/>
        </p:nvSpPr>
        <p:spPr>
          <a:xfrm>
            <a:off x="6871760" y="3804247"/>
            <a:ext cx="2542200" cy="1478700"/>
          </a:xfrm>
          <a:prstGeom prst="rect">
            <a:avLst/>
          </a:prstGeom>
          <a:noFill/>
          <a:ln>
            <a:noFill/>
          </a:ln>
        </p:spPr>
        <p:txBody>
          <a:bodyPr anchorCtr="0" anchor="t" bIns="0" lIns="0" spcFirstLastPara="1" rIns="0" wrap="square" tIns="8225">
            <a:spAutoFit/>
          </a:bodyPr>
          <a:lstStyle/>
          <a:p>
            <a:pPr indent="0" lvl="0" marL="12700" rtl="0" algn="l">
              <a:lnSpc>
                <a:spcPct val="118181"/>
              </a:lnSpc>
              <a:spcBef>
                <a:spcPts val="0"/>
              </a:spcBef>
              <a:spcAft>
                <a:spcPts val="0"/>
              </a:spcAft>
              <a:buNone/>
            </a:pPr>
            <a:r>
              <a:rPr b="1" lang="en-GB" sz="1400">
                <a:solidFill>
                  <a:srgbClr val="2B7AF9"/>
                </a:solidFill>
                <a:latin typeface="Montserrat"/>
                <a:ea typeface="Montserrat"/>
                <a:cs typeface="Montserrat"/>
                <a:sym typeface="Montserrat"/>
              </a:rPr>
              <a:t>How?</a:t>
            </a:r>
            <a:endParaRPr sz="1400">
              <a:latin typeface="Montserrat"/>
              <a:ea typeface="Montserrat"/>
              <a:cs typeface="Montserrat"/>
              <a:sym typeface="Montserrat"/>
            </a:endParaRPr>
          </a:p>
          <a:p>
            <a:pPr indent="0" lvl="0" marL="12700" marR="0" rtl="0" algn="l">
              <a:lnSpc>
                <a:spcPct val="120000"/>
              </a:lnSpc>
              <a:spcBef>
                <a:spcPts val="0"/>
              </a:spcBef>
              <a:spcAft>
                <a:spcPts val="0"/>
              </a:spcAft>
              <a:buNone/>
            </a:pPr>
            <a:r>
              <a:rPr lang="en-GB" sz="1200">
                <a:solidFill>
                  <a:srgbClr val="333333"/>
                </a:solidFill>
                <a:latin typeface="Montserrat Medium"/>
                <a:ea typeface="Montserrat Medium"/>
                <a:cs typeface="Montserrat Medium"/>
                <a:sym typeface="Montserrat Medium"/>
              </a:rPr>
              <a:t>How do you do what you do? What is your USP?</a:t>
            </a:r>
            <a:endParaRPr sz="1200">
              <a:latin typeface="Montserrat Medium"/>
              <a:ea typeface="Montserrat Medium"/>
              <a:cs typeface="Montserrat Medium"/>
              <a:sym typeface="Montserrat Medium"/>
            </a:endParaRPr>
          </a:p>
          <a:p>
            <a:pPr indent="0" lvl="0" marL="12700" rtl="0" algn="l">
              <a:lnSpc>
                <a:spcPct val="118181"/>
              </a:lnSpc>
              <a:spcBef>
                <a:spcPts val="900"/>
              </a:spcBef>
              <a:spcAft>
                <a:spcPts val="0"/>
              </a:spcAft>
              <a:buNone/>
            </a:pPr>
            <a:r>
              <a:rPr b="1" lang="en-GB" sz="1400">
                <a:solidFill>
                  <a:srgbClr val="2B7AF9"/>
                </a:solidFill>
                <a:latin typeface="Montserrat"/>
                <a:ea typeface="Montserrat"/>
                <a:cs typeface="Montserrat"/>
                <a:sym typeface="Montserrat"/>
              </a:rPr>
              <a:t>What?</a:t>
            </a:r>
            <a:endParaRPr sz="1400">
              <a:latin typeface="Montserrat"/>
              <a:ea typeface="Montserrat"/>
              <a:cs typeface="Montserrat"/>
              <a:sym typeface="Montserrat"/>
            </a:endParaRPr>
          </a:p>
          <a:p>
            <a:pPr indent="0" lvl="0" marL="12700" rtl="0" algn="l">
              <a:lnSpc>
                <a:spcPct val="117777"/>
              </a:lnSpc>
              <a:spcBef>
                <a:spcPts val="0"/>
              </a:spcBef>
              <a:spcAft>
                <a:spcPts val="0"/>
              </a:spcAft>
              <a:buNone/>
            </a:pPr>
            <a:r>
              <a:rPr lang="en-GB" sz="1200">
                <a:solidFill>
                  <a:srgbClr val="333333"/>
                </a:solidFill>
                <a:latin typeface="Montserrat Medium"/>
                <a:ea typeface="Montserrat Medium"/>
                <a:cs typeface="Montserrat Medium"/>
                <a:sym typeface="Montserrat Medium"/>
              </a:rPr>
              <a:t>What do you do?</a:t>
            </a:r>
            <a:endParaRPr sz="1200">
              <a:latin typeface="Montserrat Medium"/>
              <a:ea typeface="Montserrat Medium"/>
              <a:cs typeface="Montserrat Medium"/>
              <a:sym typeface="Montserrat Medium"/>
            </a:endParaRPr>
          </a:p>
          <a:p>
            <a:pPr indent="0" lvl="0" marL="1270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What do you make and sell?</a:t>
            </a:r>
            <a:endParaRPr sz="1200">
              <a:latin typeface="Montserrat Medium"/>
              <a:ea typeface="Montserrat Medium"/>
              <a:cs typeface="Montserrat Medium"/>
              <a:sym typeface="Montserrat Medium"/>
            </a:endParaRPr>
          </a:p>
        </p:txBody>
      </p:sp>
      <p:pic>
        <p:nvPicPr>
          <p:cNvPr id="742" name="Google Shape;742;g1f0d8a8018a_0_0"/>
          <p:cNvPicPr preferRelativeResize="0"/>
          <p:nvPr/>
        </p:nvPicPr>
        <p:blipFill rotWithShape="1">
          <a:blip r:embed="rId3">
            <a:alphaModFix/>
          </a:blip>
          <a:srcRect b="0" l="0" r="0" t="0"/>
          <a:stretch/>
        </p:blipFill>
        <p:spPr>
          <a:xfrm>
            <a:off x="2529553" y="2006826"/>
            <a:ext cx="3889026" cy="3889000"/>
          </a:xfrm>
          <a:prstGeom prst="rect">
            <a:avLst/>
          </a:prstGeom>
          <a:noFill/>
          <a:ln>
            <a:noFill/>
          </a:ln>
        </p:spPr>
      </p:pic>
      <p:sp>
        <p:nvSpPr>
          <p:cNvPr id="743" name="Google Shape;743;g1f0d8a8018a_0_0"/>
          <p:cNvSpPr txBox="1"/>
          <p:nvPr/>
        </p:nvSpPr>
        <p:spPr>
          <a:xfrm>
            <a:off x="4133005" y="3785582"/>
            <a:ext cx="759900" cy="3315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2100">
                <a:solidFill>
                  <a:srgbClr val="2B7AF9"/>
                </a:solidFill>
                <a:latin typeface="Montserrat"/>
                <a:ea typeface="Montserrat"/>
                <a:cs typeface="Montserrat"/>
                <a:sym typeface="Montserrat"/>
              </a:rPr>
              <a:t>Why</a:t>
            </a:r>
            <a:endParaRPr sz="2100">
              <a:latin typeface="Montserrat"/>
              <a:ea typeface="Montserrat"/>
              <a:cs typeface="Montserrat"/>
              <a:sym typeface="Montserrat"/>
            </a:endParaRPr>
          </a:p>
        </p:txBody>
      </p:sp>
      <p:sp>
        <p:nvSpPr>
          <p:cNvPr id="744" name="Google Shape;744;g1f0d8a8018a_0_0"/>
          <p:cNvSpPr txBox="1"/>
          <p:nvPr/>
        </p:nvSpPr>
        <p:spPr>
          <a:xfrm>
            <a:off x="4142462" y="4808150"/>
            <a:ext cx="741000" cy="3315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2100">
                <a:solidFill>
                  <a:srgbClr val="2B7AF9"/>
                </a:solidFill>
                <a:latin typeface="Montserrat"/>
                <a:ea typeface="Montserrat"/>
                <a:cs typeface="Montserrat"/>
                <a:sym typeface="Montserrat"/>
              </a:rPr>
              <a:t>How</a:t>
            </a:r>
            <a:endParaRPr sz="2100">
              <a:latin typeface="Montserrat"/>
              <a:ea typeface="Montserrat"/>
              <a:cs typeface="Montserrat"/>
              <a:sym typeface="Montserrat"/>
            </a:endParaRPr>
          </a:p>
        </p:txBody>
      </p:sp>
      <p:sp>
        <p:nvSpPr>
          <p:cNvPr id="745" name="Google Shape;745;g1f0d8a8018a_0_0"/>
          <p:cNvSpPr txBox="1"/>
          <p:nvPr/>
        </p:nvSpPr>
        <p:spPr>
          <a:xfrm>
            <a:off x="4133002" y="5436097"/>
            <a:ext cx="904200" cy="3315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2100">
                <a:solidFill>
                  <a:srgbClr val="2B7AF9"/>
                </a:solidFill>
                <a:latin typeface="Montserrat"/>
                <a:ea typeface="Montserrat"/>
                <a:cs typeface="Montserrat"/>
                <a:sym typeface="Montserrat"/>
              </a:rPr>
              <a:t>What</a:t>
            </a:r>
            <a:endParaRPr sz="21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