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BWCCIzzDQKzMT2IaTxNvGsvn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SemiBold-regular.fntdata"/><Relationship Id="rId12" Type="http://schemas.openxmlformats.org/officeDocument/2006/relationships/slide" Target="slides/slide8.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1f0d681a13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g1f0d681a13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1f0d681a13d_0_6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 name="Google Shape;729;g1f0d681a13d_0_6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3" name="Shape 243"/>
        <p:cNvGrpSpPr/>
        <p:nvPr/>
      </p:nvGrpSpPr>
      <p:grpSpPr>
        <a:xfrm>
          <a:off x="0" y="0"/>
          <a:ext cx="0" cy="0"/>
          <a:chOff x="0" y="0"/>
          <a:chExt cx="0" cy="0"/>
        </a:xfrm>
      </p:grpSpPr>
      <p:pic>
        <p:nvPicPr>
          <p:cNvPr descr="A yellow circle on a black background&#10;&#10;Description automatically generated" id="244" name="Google Shape;244;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5" name="Google Shape;245;p18"/>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8" name="Google Shape;248;p18"/>
          <p:cNvGrpSpPr/>
          <p:nvPr/>
        </p:nvGrpSpPr>
        <p:grpSpPr>
          <a:xfrm>
            <a:off x="0" y="1318491"/>
            <a:ext cx="1397812" cy="58002"/>
            <a:chOff x="0" y="1077191"/>
            <a:chExt cx="1397812" cy="58002"/>
          </a:xfrm>
        </p:grpSpPr>
        <p:sp>
          <p:nvSpPr>
            <p:cNvPr id="249" name="Google Shape;249;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1" name="Google Shape;251;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252" name="Google Shape;252;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53" name="Google Shape;253;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4" name="Google Shape;254;p18"/>
          <p:cNvGrpSpPr/>
          <p:nvPr/>
        </p:nvGrpSpPr>
        <p:grpSpPr>
          <a:xfrm>
            <a:off x="11436251" y="129884"/>
            <a:ext cx="661669" cy="1214119"/>
            <a:chOff x="11436251" y="129884"/>
            <a:chExt cx="661669" cy="1214119"/>
          </a:xfrm>
        </p:grpSpPr>
        <p:sp>
          <p:nvSpPr>
            <p:cNvPr id="255" name="Google Shape;255;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3" name="Google Shape;283;p18"/>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4" name="Shape 284"/>
        <p:cNvGrpSpPr/>
        <p:nvPr/>
      </p:nvGrpSpPr>
      <p:grpSpPr>
        <a:xfrm>
          <a:off x="0" y="0"/>
          <a:ext cx="0" cy="0"/>
          <a:chOff x="0" y="0"/>
          <a:chExt cx="0" cy="0"/>
        </a:xfrm>
      </p:grpSpPr>
      <p:pic>
        <p:nvPicPr>
          <p:cNvPr descr="A yellow circle on a black background&#10;&#10;Description automatically generated" id="285" name="Google Shape;285;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6" name="Google Shape;286;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9" name="Google Shape;289;p19"/>
          <p:cNvGrpSpPr/>
          <p:nvPr/>
        </p:nvGrpSpPr>
        <p:grpSpPr>
          <a:xfrm>
            <a:off x="0" y="1318491"/>
            <a:ext cx="1397812" cy="58002"/>
            <a:chOff x="0" y="1077191"/>
            <a:chExt cx="1397812" cy="58002"/>
          </a:xfrm>
        </p:grpSpPr>
        <p:sp>
          <p:nvSpPr>
            <p:cNvPr id="290" name="Google Shape;290;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2" name="Google Shape;292;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293" name="Google Shape;293;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19"/>
          <p:cNvGrpSpPr/>
          <p:nvPr/>
        </p:nvGrpSpPr>
        <p:grpSpPr>
          <a:xfrm>
            <a:off x="11626751" y="129884"/>
            <a:ext cx="661669" cy="1214119"/>
            <a:chOff x="11436251" y="129884"/>
            <a:chExt cx="661669" cy="1214119"/>
          </a:xfrm>
        </p:grpSpPr>
        <p:sp>
          <p:nvSpPr>
            <p:cNvPr id="298" name="Google Shape;29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0" y="1318491"/>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0"/>
          <p:cNvGrpSpPr/>
          <p:nvPr/>
        </p:nvGrpSpPr>
        <p:grpSpPr>
          <a:xfrm>
            <a:off x="11436251" y="129884"/>
            <a:ext cx="661669" cy="1214119"/>
            <a:chOff x="11436251" y="129884"/>
            <a:chExt cx="661669" cy="1214119"/>
          </a:xfrm>
        </p:grpSpPr>
        <p:sp>
          <p:nvSpPr>
            <p:cNvPr id="338" name="Google Shape;33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1"/>
          <p:cNvGrpSpPr/>
          <p:nvPr/>
        </p:nvGrpSpPr>
        <p:grpSpPr>
          <a:xfrm>
            <a:off x="0" y="1318491"/>
            <a:ext cx="1397812" cy="58002"/>
            <a:chOff x="0" y="1077191"/>
            <a:chExt cx="1397812" cy="58002"/>
          </a:xfrm>
        </p:grpSpPr>
        <p:sp>
          <p:nvSpPr>
            <p:cNvPr id="374" name="Google Shape;37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1"/>
          <p:cNvGrpSpPr/>
          <p:nvPr/>
        </p:nvGrpSpPr>
        <p:grpSpPr>
          <a:xfrm>
            <a:off x="11436251" y="129884"/>
            <a:ext cx="661669" cy="1214119"/>
            <a:chOff x="11436251" y="129884"/>
            <a:chExt cx="661669" cy="1214119"/>
          </a:xfrm>
        </p:grpSpPr>
        <p:sp>
          <p:nvSpPr>
            <p:cNvPr id="380" name="Google Shape;380;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2"/>
          <p:cNvGrpSpPr/>
          <p:nvPr/>
        </p:nvGrpSpPr>
        <p:grpSpPr>
          <a:xfrm>
            <a:off x="0" y="1318491"/>
            <a:ext cx="1397812" cy="58002"/>
            <a:chOff x="0" y="1077191"/>
            <a:chExt cx="1397812" cy="58002"/>
          </a:xfrm>
        </p:grpSpPr>
        <p:sp>
          <p:nvSpPr>
            <p:cNvPr id="417" name="Google Shape;417;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2"/>
          <p:cNvGrpSpPr/>
          <p:nvPr/>
        </p:nvGrpSpPr>
        <p:grpSpPr>
          <a:xfrm>
            <a:off x="11614051" y="129884"/>
            <a:ext cx="661669" cy="1214119"/>
            <a:chOff x="11436251" y="129884"/>
            <a:chExt cx="661669" cy="1214119"/>
          </a:xfrm>
        </p:grpSpPr>
        <p:sp>
          <p:nvSpPr>
            <p:cNvPr id="422" name="Google Shape;422;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3"/>
          <p:cNvGrpSpPr/>
          <p:nvPr/>
        </p:nvGrpSpPr>
        <p:grpSpPr>
          <a:xfrm>
            <a:off x="0" y="1318491"/>
            <a:ext cx="1397812" cy="58002"/>
            <a:chOff x="0" y="1077191"/>
            <a:chExt cx="1397812" cy="58002"/>
          </a:xfrm>
        </p:grpSpPr>
        <p:sp>
          <p:nvSpPr>
            <p:cNvPr id="458" name="Google Shape;45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3"/>
          <p:cNvGrpSpPr/>
          <p:nvPr/>
        </p:nvGrpSpPr>
        <p:grpSpPr>
          <a:xfrm>
            <a:off x="11436251" y="129884"/>
            <a:ext cx="661669" cy="1214119"/>
            <a:chOff x="11436251" y="129884"/>
            <a:chExt cx="661669" cy="1214119"/>
          </a:xfrm>
        </p:grpSpPr>
        <p:sp>
          <p:nvSpPr>
            <p:cNvPr id="463" name="Google Shape;46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4"/>
          <p:cNvGrpSpPr/>
          <p:nvPr/>
        </p:nvGrpSpPr>
        <p:grpSpPr>
          <a:xfrm>
            <a:off x="0" y="1318491"/>
            <a:ext cx="1397812" cy="58002"/>
            <a:chOff x="0" y="1077191"/>
            <a:chExt cx="1397812" cy="58002"/>
          </a:xfrm>
        </p:grpSpPr>
        <p:sp>
          <p:nvSpPr>
            <p:cNvPr id="499" name="Google Shape;49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4"/>
          <p:cNvGrpSpPr/>
          <p:nvPr/>
        </p:nvGrpSpPr>
        <p:grpSpPr>
          <a:xfrm>
            <a:off x="11436251" y="129884"/>
            <a:ext cx="661669" cy="1214119"/>
            <a:chOff x="11436251" y="129884"/>
            <a:chExt cx="661669" cy="1214119"/>
          </a:xfrm>
        </p:grpSpPr>
        <p:sp>
          <p:nvSpPr>
            <p:cNvPr id="504" name="Google Shape;50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5"/>
          <p:cNvGrpSpPr/>
          <p:nvPr/>
        </p:nvGrpSpPr>
        <p:grpSpPr>
          <a:xfrm>
            <a:off x="0" y="1318491"/>
            <a:ext cx="1397812" cy="58002"/>
            <a:chOff x="0" y="1077191"/>
            <a:chExt cx="1397812" cy="58002"/>
          </a:xfrm>
        </p:grpSpPr>
        <p:sp>
          <p:nvSpPr>
            <p:cNvPr id="540" name="Google Shape;54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5"/>
          <p:cNvGrpSpPr/>
          <p:nvPr/>
        </p:nvGrpSpPr>
        <p:grpSpPr>
          <a:xfrm>
            <a:off x="11436251" y="129884"/>
            <a:ext cx="661669" cy="1214119"/>
            <a:chOff x="11436251" y="129884"/>
            <a:chExt cx="661669" cy="1214119"/>
          </a:xfrm>
        </p:grpSpPr>
        <p:sp>
          <p:nvSpPr>
            <p:cNvPr id="545" name="Google Shape;54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6"/>
          <p:cNvGrpSpPr/>
          <p:nvPr/>
        </p:nvGrpSpPr>
        <p:grpSpPr>
          <a:xfrm>
            <a:off x="0" y="1318491"/>
            <a:ext cx="1397812" cy="58002"/>
            <a:chOff x="0" y="1077191"/>
            <a:chExt cx="1397812" cy="58002"/>
          </a:xfrm>
        </p:grpSpPr>
        <p:sp>
          <p:nvSpPr>
            <p:cNvPr id="582" name="Google Shape;582;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6"/>
          <p:cNvGrpSpPr/>
          <p:nvPr/>
        </p:nvGrpSpPr>
        <p:grpSpPr>
          <a:xfrm>
            <a:off x="11614051" y="129884"/>
            <a:ext cx="661669" cy="1214119"/>
            <a:chOff x="11436251" y="129884"/>
            <a:chExt cx="661669" cy="1214119"/>
          </a:xfrm>
        </p:grpSpPr>
        <p:sp>
          <p:nvSpPr>
            <p:cNvPr id="587" name="Google Shape;587;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9" name="Shape 59"/>
        <p:cNvGrpSpPr/>
        <p:nvPr/>
      </p:nvGrpSpPr>
      <p:grpSpPr>
        <a:xfrm>
          <a:off x="0" y="0"/>
          <a:ext cx="0" cy="0"/>
          <a:chOff x="0" y="0"/>
          <a:chExt cx="0" cy="0"/>
        </a:xfrm>
      </p:grpSpPr>
      <p:pic>
        <p:nvPicPr>
          <p:cNvPr descr="A logo with blue and yellow colors&#10;&#10;Description automatically generated" id="60" name="Google Shape;60;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61" name="Google Shape;61;p11"/>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2" name="Google Shape;62;p11"/>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3" name="Google Shape;63;p11"/>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4" name="Google Shape;64;p11"/>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5" name="Google Shape;65;p11"/>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6" name="Google Shape;66;p11"/>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67" name="Shape 67"/>
        <p:cNvGrpSpPr/>
        <p:nvPr/>
      </p:nvGrpSpPr>
      <p:grpSpPr>
        <a:xfrm>
          <a:off x="0" y="0"/>
          <a:ext cx="0" cy="0"/>
          <a:chOff x="0" y="0"/>
          <a:chExt cx="0" cy="0"/>
        </a:xfrm>
      </p:grpSpPr>
      <p:pic>
        <p:nvPicPr>
          <p:cNvPr descr="A logo with blue and yellow colors&#10;&#10;Description automatically generated" id="68" name="Google Shape;68;p12"/>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69" name="Google Shape;69;p12"/>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2"/>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71" name="Google Shape;71;p12"/>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73" name="Google Shape;73;p12"/>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4" name="Shape 74"/>
        <p:cNvGrpSpPr/>
        <p:nvPr/>
      </p:nvGrpSpPr>
      <p:grpSpPr>
        <a:xfrm>
          <a:off x="0" y="0"/>
          <a:ext cx="0" cy="0"/>
          <a:chOff x="0" y="0"/>
          <a:chExt cx="0" cy="0"/>
        </a:xfrm>
      </p:grpSpPr>
      <p:sp>
        <p:nvSpPr>
          <p:cNvPr id="75" name="Google Shape;75;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6" name="Google Shape;76;p13"/>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7" name="Google Shape;77;p13"/>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8" name="Google Shape;78;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0" name="Google Shape;80;p13"/>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81" name="Google Shape;81;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2" name="Shape 82"/>
        <p:cNvGrpSpPr/>
        <p:nvPr/>
      </p:nvGrpSpPr>
      <p:grpSpPr>
        <a:xfrm>
          <a:off x="0" y="0"/>
          <a:ext cx="0" cy="0"/>
          <a:chOff x="0" y="0"/>
          <a:chExt cx="0" cy="0"/>
        </a:xfrm>
      </p:grpSpPr>
      <p:pic>
        <p:nvPicPr>
          <p:cNvPr descr="A yellow circle on a black background&#10;&#10;Description automatically generated" id="83" name="Google Shape;83;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4" name="Google Shape;84;p1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7" name="Google Shape;87;p1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8" name="Google Shape;88;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4"/>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91" name="Google Shape;91;p14"/>
          <p:cNvGrpSpPr/>
          <p:nvPr/>
        </p:nvGrpSpPr>
        <p:grpSpPr>
          <a:xfrm>
            <a:off x="11436251" y="129884"/>
            <a:ext cx="661669" cy="1214119"/>
            <a:chOff x="11436251" y="129884"/>
            <a:chExt cx="661669" cy="1214119"/>
          </a:xfrm>
        </p:grpSpPr>
        <p:sp>
          <p:nvSpPr>
            <p:cNvPr id="92" name="Google Shape;92;p1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0" name="Google Shape;120;p14"/>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21" name="Shape 121"/>
        <p:cNvGrpSpPr/>
        <p:nvPr/>
      </p:nvGrpSpPr>
      <p:grpSpPr>
        <a:xfrm>
          <a:off x="0" y="0"/>
          <a:ext cx="0" cy="0"/>
          <a:chOff x="0" y="0"/>
          <a:chExt cx="0" cy="0"/>
        </a:xfrm>
      </p:grpSpPr>
      <p:pic>
        <p:nvPicPr>
          <p:cNvPr descr="A yellow circle on a black background&#10;&#10;Description automatically generated" id="122" name="Google Shape;122;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3" name="Google Shape;123;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6" name="Google Shape;126;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8" name="Google Shape;128;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9" name="Google Shape;129;p15"/>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30" name="Google Shape;130;p15"/>
          <p:cNvGrpSpPr/>
          <p:nvPr/>
        </p:nvGrpSpPr>
        <p:grpSpPr>
          <a:xfrm>
            <a:off x="11436251" y="129884"/>
            <a:ext cx="661669" cy="1214119"/>
            <a:chOff x="11436251" y="129884"/>
            <a:chExt cx="661669" cy="1214119"/>
          </a:xfrm>
        </p:grpSpPr>
        <p:sp>
          <p:nvSpPr>
            <p:cNvPr id="131" name="Google Shape;131;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9" name="Google Shape;159;p15"/>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60" name="Shape 160"/>
        <p:cNvGrpSpPr/>
        <p:nvPr/>
      </p:nvGrpSpPr>
      <p:grpSpPr>
        <a:xfrm>
          <a:off x="0" y="0"/>
          <a:ext cx="0" cy="0"/>
          <a:chOff x="0" y="0"/>
          <a:chExt cx="0" cy="0"/>
        </a:xfrm>
      </p:grpSpPr>
      <p:pic>
        <p:nvPicPr>
          <p:cNvPr descr="A yellow circle on a black background&#10;&#10;Description automatically generated" id="161" name="Google Shape;161;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2" name="Google Shape;162;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65" name="Google Shape;165;p16"/>
          <p:cNvGrpSpPr/>
          <p:nvPr/>
        </p:nvGrpSpPr>
        <p:grpSpPr>
          <a:xfrm>
            <a:off x="0" y="1318491"/>
            <a:ext cx="1397812" cy="58002"/>
            <a:chOff x="0" y="1077191"/>
            <a:chExt cx="1397812" cy="58002"/>
          </a:xfrm>
        </p:grpSpPr>
        <p:sp>
          <p:nvSpPr>
            <p:cNvPr id="166" name="Google Shape;166;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8" name="Google Shape;168;p1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169" name="Google Shape;169;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70" name="Google Shape;170;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71" name="Google Shape;171;p16"/>
          <p:cNvGrpSpPr/>
          <p:nvPr/>
        </p:nvGrpSpPr>
        <p:grpSpPr>
          <a:xfrm>
            <a:off x="11436251" y="129884"/>
            <a:ext cx="661669" cy="1214119"/>
            <a:chOff x="11436251" y="129884"/>
            <a:chExt cx="661669" cy="1214119"/>
          </a:xfrm>
        </p:grpSpPr>
        <p:sp>
          <p:nvSpPr>
            <p:cNvPr id="172" name="Google Shape;172;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00" name="Google Shape;200;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01" name="Google Shape;201;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2" name="Shape 202"/>
        <p:cNvGrpSpPr/>
        <p:nvPr/>
      </p:nvGrpSpPr>
      <p:grpSpPr>
        <a:xfrm>
          <a:off x="0" y="0"/>
          <a:ext cx="0" cy="0"/>
          <a:chOff x="0" y="0"/>
          <a:chExt cx="0" cy="0"/>
        </a:xfrm>
      </p:grpSpPr>
      <p:pic>
        <p:nvPicPr>
          <p:cNvPr descr="A yellow circle on a black background&#10;&#10;Description automatically generated" id="203" name="Google Shape;203;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4" name="Google Shape;204;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7" name="Google Shape;207;p17"/>
          <p:cNvGrpSpPr/>
          <p:nvPr/>
        </p:nvGrpSpPr>
        <p:grpSpPr>
          <a:xfrm>
            <a:off x="0" y="1318491"/>
            <a:ext cx="1397812" cy="58002"/>
            <a:chOff x="0" y="1077191"/>
            <a:chExt cx="1397812" cy="58002"/>
          </a:xfrm>
        </p:grpSpPr>
        <p:sp>
          <p:nvSpPr>
            <p:cNvPr id="208" name="Google Shape;208;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0" name="Google Shape;210;p1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211" name="Google Shape;211;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12" name="Google Shape;212;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13" name="Google Shape;213;p17"/>
          <p:cNvGrpSpPr/>
          <p:nvPr/>
        </p:nvGrpSpPr>
        <p:grpSpPr>
          <a:xfrm>
            <a:off x="11436251" y="129884"/>
            <a:ext cx="661669" cy="1214119"/>
            <a:chOff x="11436251" y="129884"/>
            <a:chExt cx="661669" cy="1214119"/>
          </a:xfrm>
        </p:grpSpPr>
        <p:sp>
          <p:nvSpPr>
            <p:cNvPr id="214" name="Google Shape;214;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2" name="Google Shape;242;p17"/>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8455026"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Keep It Simple</a:t>
            </a:r>
            <a:endParaRPr/>
          </a:p>
        </p:txBody>
      </p:sp>
      <p:pic>
        <p:nvPicPr>
          <p:cNvPr id="663" name="Google Shape;663;p1"/>
          <p:cNvPicPr preferRelativeResize="0"/>
          <p:nvPr/>
        </p:nvPicPr>
        <p:blipFill rotWithShape="1">
          <a:blip r:embed="rId3">
            <a:alphaModFix/>
          </a:blip>
          <a:srcRect b="0" l="0" r="0" t="0"/>
          <a:stretch/>
        </p:blipFill>
        <p:spPr>
          <a:xfrm>
            <a:off x="6453425" y="2685648"/>
            <a:ext cx="1829125" cy="1067200"/>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683775" y="3676650"/>
            <a:ext cx="1387371" cy="80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tool to drive efficiency</a:t>
            </a:r>
            <a:r>
              <a:rPr lang="en-GB">
                <a:solidFill>
                  <a:schemeClr val="accent1"/>
                </a:solidFill>
              </a:rPr>
              <a:t>.</a:t>
            </a:r>
            <a:endParaRPr/>
          </a:p>
        </p:txBody>
      </p:sp>
      <p:sp>
        <p:nvSpPr>
          <p:cNvPr id="672" name="Google Shape;672;p2"/>
          <p:cNvSpPr txBox="1"/>
          <p:nvPr/>
        </p:nvSpPr>
        <p:spPr>
          <a:xfrm>
            <a:off x="446002" y="1976845"/>
            <a:ext cx="52476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374151"/>
                </a:solidFill>
                <a:latin typeface="Montserrat Light"/>
                <a:ea typeface="Montserrat Light"/>
                <a:cs typeface="Montserrat Light"/>
                <a:sym typeface="Montserrat Light"/>
              </a:rPr>
              <a:t>"Keep It Simple, Stupid" (KISS) is a principle that suggests simplicity should be a key goal in design and decision-making. It originated in the field of engineering and design but has since been widely adopted in various areas, including business. </a:t>
            </a:r>
            <a:endParaRPr/>
          </a:p>
          <a:p>
            <a:pPr indent="0" lvl="0" marL="0" marR="0" rtl="0" algn="l">
              <a:spcBef>
                <a:spcPts val="0"/>
              </a:spcBef>
              <a:spcAft>
                <a:spcPts val="0"/>
              </a:spcAft>
              <a:buNone/>
            </a:pPr>
            <a:r>
              <a:t/>
            </a:r>
            <a:endParaRPr>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The idea behind KISS is to avoid unnecessary complexity and make things as straightforward and uncomplicated as possible.</a:t>
            </a:r>
            <a:endParaRPr>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366713" y="1328740"/>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carry out projects on time and on cost</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5953125" y="2166974"/>
            <a:ext cx="5719701" cy="33371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333514" y="472411"/>
            <a:ext cx="7724635"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Small, clear, important tasks</a:t>
            </a:r>
            <a:r>
              <a:rPr lang="en-GB">
                <a:solidFill>
                  <a:schemeClr val="accent1"/>
                </a:solidFill>
              </a:rPr>
              <a:t>.</a:t>
            </a:r>
            <a:endParaRPr>
              <a:solidFill>
                <a:schemeClr val="accent1"/>
              </a:solidFill>
            </a:endParaRPr>
          </a:p>
        </p:txBody>
      </p:sp>
      <p:sp>
        <p:nvSpPr>
          <p:cNvPr id="682" name="Google Shape;682;p3"/>
          <p:cNvSpPr txBox="1"/>
          <p:nvPr/>
        </p:nvSpPr>
        <p:spPr>
          <a:xfrm>
            <a:off x="590550" y="1687125"/>
            <a:ext cx="44076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Define Clear Objectives:</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Clearly define the project's objectives and goals. Ensure that all team members have a shared understanding of what needs to be achieved. This clarity helps in maintaining focus throughout the project.</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Break It Down:</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Divide the project into smaller, manageable tasks or phases. This makes it easier to tackle each component individually, reducing the overall complexity.</a:t>
            </a:r>
            <a:endParaRPr/>
          </a:p>
        </p:txBody>
      </p:sp>
      <p:sp>
        <p:nvSpPr>
          <p:cNvPr id="683" name="Google Shape;683;p3"/>
          <p:cNvSpPr txBox="1"/>
          <p:nvPr/>
        </p:nvSpPr>
        <p:spPr>
          <a:xfrm>
            <a:off x="6089798" y="1687125"/>
            <a:ext cx="4839000" cy="375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Prioritise Tasks:</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Identify and prioritize tasks based on their importance and dependencies. Address critical tasks first to ensure that essential components are completed before moving on to less critical ones.</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1">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1">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1">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Limit Features and Scope:</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Be selective about the features and scope of the project. Avoid adding unnecessary elements that may complicate the project without adding significant value. Focus on delivering what is essential to meet the project's goals.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333514" y="472411"/>
            <a:ext cx="7515085"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Quick, clear, limited meetings</a:t>
            </a:r>
            <a:r>
              <a:rPr lang="en-GB">
                <a:solidFill>
                  <a:schemeClr val="lt1"/>
                </a:solidFill>
              </a:rPr>
              <a:t>.</a:t>
            </a:r>
            <a:endParaRPr>
              <a:solidFill>
                <a:schemeClr val="lt1"/>
              </a:solidFill>
            </a:endParaRPr>
          </a:p>
        </p:txBody>
      </p:sp>
      <p:sp>
        <p:nvSpPr>
          <p:cNvPr id="691" name="Google Shape;691;p4"/>
          <p:cNvSpPr txBox="1"/>
          <p:nvPr/>
        </p:nvSpPr>
        <p:spPr>
          <a:xfrm>
            <a:off x="647700" y="1720840"/>
            <a:ext cx="51561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Clear Communication:</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Foster open and clear communication within the team. Ensure that everyone understands their roles and responsibilities. Effective communication helps prevent misunderstandings and keeps everyone on the same page.</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Use Agile Methodologies:</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Agile methodologies, such as Scrum, emphasize iterative and incremental development. This approach allows for flexibility and adjustments during the project, making it easier to adapt to changing requirements.</a:t>
            </a:r>
            <a:endParaRPr/>
          </a:p>
        </p:txBody>
      </p:sp>
      <p:sp>
        <p:nvSpPr>
          <p:cNvPr id="692" name="Google Shape;692;p4"/>
          <p:cNvSpPr txBox="1"/>
          <p:nvPr/>
        </p:nvSpPr>
        <p:spPr>
          <a:xfrm>
            <a:off x="5934075" y="1720840"/>
            <a:ext cx="60960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Limit Meetings:</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Minimize the number and duration of meetings. While communication is crucial, too many meetings can be counterproductive and consume valuable time. Keep meetings focused on essential updates and problem-solving.</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1">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Regularly Review and Refine:</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Periodically review the project's progress and reassess priorities. This ongoing evaluation allows for adjustments as needed, ensuring that the project stays aligned with its objectives.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333514" y="472411"/>
            <a:ext cx="8600935"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Work together, not over the top</a:t>
            </a:r>
            <a:r>
              <a:rPr lang="en-GB">
                <a:solidFill>
                  <a:schemeClr val="lt1"/>
                </a:solidFill>
              </a:rPr>
              <a:t>.</a:t>
            </a:r>
            <a:endParaRPr>
              <a:solidFill>
                <a:schemeClr val="lt1"/>
              </a:solidFill>
            </a:endParaRPr>
          </a:p>
        </p:txBody>
      </p:sp>
      <p:sp>
        <p:nvSpPr>
          <p:cNvPr id="700" name="Google Shape;700;p5"/>
          <p:cNvSpPr txBox="1"/>
          <p:nvPr/>
        </p:nvSpPr>
        <p:spPr>
          <a:xfrm>
            <a:off x="657225" y="1473190"/>
            <a:ext cx="49434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Collaboration and Team Involvement:</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Encourage collaboration and involvement from all team members. Leverage the collective expertise and insights of the team to simplify processes and identify more straightforward solutions.</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Avoid Over-Engineering:</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Resist the temptation to over-engineer solutions. Sometimes, a simpler approach is more effective and easier to maintain in the long run. Focus on meeting requirements without unnecessary complexity.</a:t>
            </a:r>
            <a:endParaRPr/>
          </a:p>
        </p:txBody>
      </p:sp>
      <p:sp>
        <p:nvSpPr>
          <p:cNvPr id="701" name="Google Shape;701;p5"/>
          <p:cNvSpPr txBox="1"/>
          <p:nvPr/>
        </p:nvSpPr>
        <p:spPr>
          <a:xfrm>
            <a:off x="6026010" y="1470005"/>
            <a:ext cx="6096000" cy="31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Document Clearly:</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Keep documentation clear, concise, and easily accessible. Well-documented processes, requirements, and decisions help prevent confusion and provide a reference point for team members.</a:t>
            </a:r>
            <a:endParaRPr/>
          </a:p>
          <a:p>
            <a:pPr indent="0" lvl="0" marL="0" marR="0" rtl="0" algn="l">
              <a:spcBef>
                <a:spcPts val="0"/>
              </a:spcBef>
              <a:spcAft>
                <a:spcPts val="0"/>
              </a:spcAft>
              <a:buNone/>
            </a:pPr>
            <a:r>
              <a:t/>
            </a:r>
            <a:endParaRPr b="1">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1">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1">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Manage Change Effectively:</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Embrace change but manage it effectively. Be mindful of how changes may impact the project's simplicity and adjust plans accordingly. Communicate changes clearly to all stakeholders.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7" name="Google Shape;707;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8" name="Google Shape;708;p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Test and learn</a:t>
            </a:r>
            <a:r>
              <a:rPr lang="en-GB">
                <a:solidFill>
                  <a:schemeClr val="accent1"/>
                </a:solidFill>
              </a:rPr>
              <a:t>.</a:t>
            </a:r>
            <a:endParaRPr>
              <a:solidFill>
                <a:schemeClr val="accent1"/>
              </a:solidFill>
            </a:endParaRPr>
          </a:p>
        </p:txBody>
      </p:sp>
      <p:sp>
        <p:nvSpPr>
          <p:cNvPr id="709" name="Google Shape;709;p6"/>
          <p:cNvSpPr txBox="1"/>
          <p:nvPr/>
        </p:nvSpPr>
        <p:spPr>
          <a:xfrm>
            <a:off x="391175" y="1581365"/>
            <a:ext cx="78771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Test Early and Often:</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Incorporate testing early in the development process. Regular testing helps identify and address issues before they become major problems, reducing the risk of complications later in the project.</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Learn from Experience:</a:t>
            </a:r>
            <a:endParaRPr>
              <a:solidFill>
                <a:schemeClr val="lt1"/>
              </a:solidFill>
              <a:latin typeface="Montserrat SemiBold"/>
              <a:ea typeface="Montserrat SemiBold"/>
              <a:cs typeface="Montserrat SemiBold"/>
              <a:sym typeface="Montserrat SemiBold"/>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After completing a project, conduct a retrospective to learn from the experience. Identify what worked well and what could be improved. Use these insights to enhance future projects and maintain a continuous improvement mindset.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g1f0d681a13d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Editable framework</a:t>
            </a:r>
            <a:r>
              <a:rPr lang="en-GB">
                <a:solidFill>
                  <a:schemeClr val="lt1"/>
                </a:solidFill>
              </a:rPr>
              <a:t>.</a:t>
            </a:r>
            <a:endParaRPr>
              <a:solidFill>
                <a:schemeClr val="lt1"/>
              </a:solidFill>
            </a:endParaRPr>
          </a:p>
        </p:txBody>
      </p:sp>
      <p:sp>
        <p:nvSpPr>
          <p:cNvPr id="715" name="Google Shape;715;g1f0d681a13d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6" name="Google Shape;716;g1f0d681a13d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17" name="Google Shape;717;g1f0d681a13d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18" name="Google Shape;718;g1f0d681a13d_0_0"/>
          <p:cNvGrpSpPr/>
          <p:nvPr/>
        </p:nvGrpSpPr>
        <p:grpSpPr>
          <a:xfrm>
            <a:off x="0" y="1100016"/>
            <a:ext cx="1397787" cy="57996"/>
            <a:chOff x="0" y="1077191"/>
            <a:chExt cx="1397787" cy="57996"/>
          </a:xfrm>
        </p:grpSpPr>
        <p:sp>
          <p:nvSpPr>
            <p:cNvPr id="719" name="Google Shape;719;g1f0d681a13d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0" name="Google Shape;720;g1f0d681a13d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21" name="Google Shape;721;g1f0d681a13d_0_0"/>
          <p:cNvSpPr/>
          <p:nvPr/>
        </p:nvSpPr>
        <p:spPr>
          <a:xfrm>
            <a:off x="4006652" y="2205856"/>
            <a:ext cx="923448" cy="935761"/>
          </a:xfrm>
          <a:custGeom>
            <a:rect b="b" l="l" r="r" t="t"/>
            <a:pathLst>
              <a:path extrusionOk="0" h="1231264" w="1231264">
                <a:moveTo>
                  <a:pt x="1058519" y="0"/>
                </a:moveTo>
                <a:lnTo>
                  <a:pt x="172351" y="0"/>
                </a:lnTo>
                <a:lnTo>
                  <a:pt x="126534" y="6156"/>
                </a:lnTo>
                <a:lnTo>
                  <a:pt x="85362" y="23531"/>
                </a:lnTo>
                <a:lnTo>
                  <a:pt x="50480" y="50482"/>
                </a:lnTo>
                <a:lnTo>
                  <a:pt x="23531" y="85366"/>
                </a:lnTo>
                <a:lnTo>
                  <a:pt x="6156" y="126541"/>
                </a:lnTo>
                <a:lnTo>
                  <a:pt x="0" y="172364"/>
                </a:lnTo>
                <a:lnTo>
                  <a:pt x="0" y="1058519"/>
                </a:lnTo>
                <a:lnTo>
                  <a:pt x="6156" y="1104342"/>
                </a:lnTo>
                <a:lnTo>
                  <a:pt x="23531" y="1145517"/>
                </a:lnTo>
                <a:lnTo>
                  <a:pt x="50480" y="1180401"/>
                </a:lnTo>
                <a:lnTo>
                  <a:pt x="85362" y="1207352"/>
                </a:lnTo>
                <a:lnTo>
                  <a:pt x="126534" y="1224727"/>
                </a:lnTo>
                <a:lnTo>
                  <a:pt x="172351" y="1230884"/>
                </a:lnTo>
                <a:lnTo>
                  <a:pt x="1058519" y="1230884"/>
                </a:lnTo>
                <a:lnTo>
                  <a:pt x="1104342" y="1224727"/>
                </a:lnTo>
                <a:lnTo>
                  <a:pt x="1145517" y="1207352"/>
                </a:lnTo>
                <a:lnTo>
                  <a:pt x="1180401" y="1180401"/>
                </a:lnTo>
                <a:lnTo>
                  <a:pt x="1207352" y="1145517"/>
                </a:lnTo>
                <a:lnTo>
                  <a:pt x="1224727" y="1104342"/>
                </a:lnTo>
                <a:lnTo>
                  <a:pt x="1230884" y="1058519"/>
                </a:lnTo>
                <a:lnTo>
                  <a:pt x="1230884" y="172364"/>
                </a:lnTo>
                <a:lnTo>
                  <a:pt x="1224727" y="126541"/>
                </a:lnTo>
                <a:lnTo>
                  <a:pt x="1207352" y="85366"/>
                </a:lnTo>
                <a:lnTo>
                  <a:pt x="1180401" y="50482"/>
                </a:lnTo>
                <a:lnTo>
                  <a:pt x="1145517" y="23531"/>
                </a:lnTo>
                <a:lnTo>
                  <a:pt x="1104342" y="6156"/>
                </a:lnTo>
                <a:lnTo>
                  <a:pt x="1058519"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2" name="Google Shape;722;g1f0d681a13d_0_0"/>
          <p:cNvSpPr/>
          <p:nvPr/>
        </p:nvSpPr>
        <p:spPr>
          <a:xfrm>
            <a:off x="5053690" y="2205856"/>
            <a:ext cx="923448" cy="935761"/>
          </a:xfrm>
          <a:custGeom>
            <a:rect b="b" l="l" r="r" t="t"/>
            <a:pathLst>
              <a:path extrusionOk="0" h="1231264" w="1231264">
                <a:moveTo>
                  <a:pt x="1058519" y="0"/>
                </a:moveTo>
                <a:lnTo>
                  <a:pt x="172351" y="0"/>
                </a:lnTo>
                <a:lnTo>
                  <a:pt x="126534" y="6156"/>
                </a:lnTo>
                <a:lnTo>
                  <a:pt x="85362" y="23531"/>
                </a:lnTo>
                <a:lnTo>
                  <a:pt x="50480" y="50482"/>
                </a:lnTo>
                <a:lnTo>
                  <a:pt x="23531" y="85366"/>
                </a:lnTo>
                <a:lnTo>
                  <a:pt x="6156" y="126541"/>
                </a:lnTo>
                <a:lnTo>
                  <a:pt x="0" y="172364"/>
                </a:lnTo>
                <a:lnTo>
                  <a:pt x="0" y="1058519"/>
                </a:lnTo>
                <a:lnTo>
                  <a:pt x="6156" y="1104342"/>
                </a:lnTo>
                <a:lnTo>
                  <a:pt x="23531" y="1145517"/>
                </a:lnTo>
                <a:lnTo>
                  <a:pt x="50480" y="1180401"/>
                </a:lnTo>
                <a:lnTo>
                  <a:pt x="85362" y="1207352"/>
                </a:lnTo>
                <a:lnTo>
                  <a:pt x="126534" y="1224727"/>
                </a:lnTo>
                <a:lnTo>
                  <a:pt x="172351" y="1230884"/>
                </a:lnTo>
                <a:lnTo>
                  <a:pt x="1058519" y="1230884"/>
                </a:lnTo>
                <a:lnTo>
                  <a:pt x="1104342" y="1224727"/>
                </a:lnTo>
                <a:lnTo>
                  <a:pt x="1145517" y="1207352"/>
                </a:lnTo>
                <a:lnTo>
                  <a:pt x="1180401" y="1180401"/>
                </a:lnTo>
                <a:lnTo>
                  <a:pt x="1207352" y="1145517"/>
                </a:lnTo>
                <a:lnTo>
                  <a:pt x="1224727" y="1104342"/>
                </a:lnTo>
                <a:lnTo>
                  <a:pt x="1230884" y="1058519"/>
                </a:lnTo>
                <a:lnTo>
                  <a:pt x="1230884" y="172364"/>
                </a:lnTo>
                <a:lnTo>
                  <a:pt x="1224727" y="126541"/>
                </a:lnTo>
                <a:lnTo>
                  <a:pt x="1207352" y="85366"/>
                </a:lnTo>
                <a:lnTo>
                  <a:pt x="1180401" y="50482"/>
                </a:lnTo>
                <a:lnTo>
                  <a:pt x="1145517" y="23531"/>
                </a:lnTo>
                <a:lnTo>
                  <a:pt x="1104342" y="6156"/>
                </a:lnTo>
                <a:lnTo>
                  <a:pt x="1058519"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3" name="Google Shape;723;g1f0d681a13d_0_0"/>
          <p:cNvSpPr/>
          <p:nvPr/>
        </p:nvSpPr>
        <p:spPr>
          <a:xfrm>
            <a:off x="6100725" y="2205856"/>
            <a:ext cx="923449" cy="935761"/>
          </a:xfrm>
          <a:custGeom>
            <a:rect b="b" l="l" r="r" t="t"/>
            <a:pathLst>
              <a:path extrusionOk="0" h="1231264" w="1231265">
                <a:moveTo>
                  <a:pt x="1058519" y="0"/>
                </a:moveTo>
                <a:lnTo>
                  <a:pt x="172351" y="0"/>
                </a:lnTo>
                <a:lnTo>
                  <a:pt x="126534" y="6156"/>
                </a:lnTo>
                <a:lnTo>
                  <a:pt x="85362" y="23531"/>
                </a:lnTo>
                <a:lnTo>
                  <a:pt x="50480" y="50482"/>
                </a:lnTo>
                <a:lnTo>
                  <a:pt x="23531" y="85366"/>
                </a:lnTo>
                <a:lnTo>
                  <a:pt x="6156" y="126541"/>
                </a:lnTo>
                <a:lnTo>
                  <a:pt x="0" y="172364"/>
                </a:lnTo>
                <a:lnTo>
                  <a:pt x="0" y="1058519"/>
                </a:lnTo>
                <a:lnTo>
                  <a:pt x="6156" y="1104342"/>
                </a:lnTo>
                <a:lnTo>
                  <a:pt x="23531" y="1145517"/>
                </a:lnTo>
                <a:lnTo>
                  <a:pt x="50480" y="1180401"/>
                </a:lnTo>
                <a:lnTo>
                  <a:pt x="85362" y="1207352"/>
                </a:lnTo>
                <a:lnTo>
                  <a:pt x="126534" y="1224727"/>
                </a:lnTo>
                <a:lnTo>
                  <a:pt x="172351" y="1230884"/>
                </a:lnTo>
                <a:lnTo>
                  <a:pt x="1058519" y="1230884"/>
                </a:lnTo>
                <a:lnTo>
                  <a:pt x="1104342" y="1224727"/>
                </a:lnTo>
                <a:lnTo>
                  <a:pt x="1145517" y="1207352"/>
                </a:lnTo>
                <a:lnTo>
                  <a:pt x="1180401" y="1180401"/>
                </a:lnTo>
                <a:lnTo>
                  <a:pt x="1207352" y="1145517"/>
                </a:lnTo>
                <a:lnTo>
                  <a:pt x="1224727" y="1104342"/>
                </a:lnTo>
                <a:lnTo>
                  <a:pt x="1230884" y="1058519"/>
                </a:lnTo>
                <a:lnTo>
                  <a:pt x="1230884" y="172364"/>
                </a:lnTo>
                <a:lnTo>
                  <a:pt x="1224727" y="126541"/>
                </a:lnTo>
                <a:lnTo>
                  <a:pt x="1207352" y="85366"/>
                </a:lnTo>
                <a:lnTo>
                  <a:pt x="1180401" y="50482"/>
                </a:lnTo>
                <a:lnTo>
                  <a:pt x="1145517" y="23531"/>
                </a:lnTo>
                <a:lnTo>
                  <a:pt x="1104342" y="6156"/>
                </a:lnTo>
                <a:lnTo>
                  <a:pt x="1058519"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4" name="Google Shape;724;g1f0d681a13d_0_0"/>
          <p:cNvSpPr/>
          <p:nvPr/>
        </p:nvSpPr>
        <p:spPr>
          <a:xfrm>
            <a:off x="7147762" y="2205856"/>
            <a:ext cx="923449" cy="935761"/>
          </a:xfrm>
          <a:custGeom>
            <a:rect b="b" l="l" r="r" t="t"/>
            <a:pathLst>
              <a:path extrusionOk="0" h="1231264" w="1231265">
                <a:moveTo>
                  <a:pt x="1058519" y="0"/>
                </a:moveTo>
                <a:lnTo>
                  <a:pt x="172351" y="0"/>
                </a:lnTo>
                <a:lnTo>
                  <a:pt x="126534" y="6156"/>
                </a:lnTo>
                <a:lnTo>
                  <a:pt x="85362" y="23531"/>
                </a:lnTo>
                <a:lnTo>
                  <a:pt x="50480" y="50482"/>
                </a:lnTo>
                <a:lnTo>
                  <a:pt x="23531" y="85366"/>
                </a:lnTo>
                <a:lnTo>
                  <a:pt x="6156" y="126541"/>
                </a:lnTo>
                <a:lnTo>
                  <a:pt x="0" y="172364"/>
                </a:lnTo>
                <a:lnTo>
                  <a:pt x="0" y="1058519"/>
                </a:lnTo>
                <a:lnTo>
                  <a:pt x="6156" y="1104342"/>
                </a:lnTo>
                <a:lnTo>
                  <a:pt x="23531" y="1145517"/>
                </a:lnTo>
                <a:lnTo>
                  <a:pt x="50480" y="1180401"/>
                </a:lnTo>
                <a:lnTo>
                  <a:pt x="85362" y="1207352"/>
                </a:lnTo>
                <a:lnTo>
                  <a:pt x="126534" y="1224727"/>
                </a:lnTo>
                <a:lnTo>
                  <a:pt x="172351" y="1230884"/>
                </a:lnTo>
                <a:lnTo>
                  <a:pt x="1058519" y="1230884"/>
                </a:lnTo>
                <a:lnTo>
                  <a:pt x="1104342" y="1224727"/>
                </a:lnTo>
                <a:lnTo>
                  <a:pt x="1145517" y="1207352"/>
                </a:lnTo>
                <a:lnTo>
                  <a:pt x="1180401" y="1180401"/>
                </a:lnTo>
                <a:lnTo>
                  <a:pt x="1207352" y="1145517"/>
                </a:lnTo>
                <a:lnTo>
                  <a:pt x="1224727" y="1104342"/>
                </a:lnTo>
                <a:lnTo>
                  <a:pt x="1230883" y="1058519"/>
                </a:lnTo>
                <a:lnTo>
                  <a:pt x="1230883" y="172364"/>
                </a:lnTo>
                <a:lnTo>
                  <a:pt x="1224727" y="126541"/>
                </a:lnTo>
                <a:lnTo>
                  <a:pt x="1207352" y="85366"/>
                </a:lnTo>
                <a:lnTo>
                  <a:pt x="1180401" y="50482"/>
                </a:lnTo>
                <a:lnTo>
                  <a:pt x="1145517" y="23531"/>
                </a:lnTo>
                <a:lnTo>
                  <a:pt x="1104342" y="6156"/>
                </a:lnTo>
                <a:lnTo>
                  <a:pt x="1058519"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5" name="Google Shape;725;g1f0d681a13d_0_0"/>
          <p:cNvSpPr txBox="1"/>
          <p:nvPr>
            <p:ph type="title"/>
          </p:nvPr>
        </p:nvSpPr>
        <p:spPr>
          <a:xfrm>
            <a:off x="4107226" y="2263050"/>
            <a:ext cx="4535700" cy="777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0" lang="en-GB" sz="5000">
                <a:solidFill>
                  <a:srgbClr val="FFFFFF"/>
                </a:solidFill>
                <a:latin typeface="Montserrat Medium"/>
                <a:ea typeface="Montserrat Medium"/>
                <a:cs typeface="Montserrat Medium"/>
                <a:sym typeface="Montserrat Medium"/>
              </a:rPr>
              <a:t>K.   I.   	S.   S.</a:t>
            </a:r>
            <a:endParaRPr sz="5000">
              <a:latin typeface="Montserrat Medium"/>
              <a:ea typeface="Montserrat Medium"/>
              <a:cs typeface="Montserrat Medium"/>
              <a:sym typeface="Montserrat Medium"/>
            </a:endParaRPr>
          </a:p>
        </p:txBody>
      </p:sp>
      <p:sp>
        <p:nvSpPr>
          <p:cNvPr id="726" name="Google Shape;726;g1f0d681a13d_0_0"/>
          <p:cNvSpPr txBox="1"/>
          <p:nvPr/>
        </p:nvSpPr>
        <p:spPr>
          <a:xfrm>
            <a:off x="3446675" y="3326036"/>
            <a:ext cx="6069000" cy="777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5000">
                <a:solidFill>
                  <a:srgbClr val="2B7AF9"/>
                </a:solidFill>
                <a:latin typeface="Montserrat Medium"/>
                <a:ea typeface="Montserrat Medium"/>
                <a:cs typeface="Montserrat Medium"/>
                <a:sym typeface="Montserrat Medium"/>
              </a:rPr>
              <a:t>K</a:t>
            </a:r>
            <a:r>
              <a:rPr lang="en-GB" sz="3400">
                <a:solidFill>
                  <a:srgbClr val="4D4D4D"/>
                </a:solidFill>
                <a:latin typeface="Montserrat Medium"/>
                <a:ea typeface="Montserrat Medium"/>
                <a:cs typeface="Montserrat Medium"/>
                <a:sym typeface="Montserrat Medium"/>
              </a:rPr>
              <a:t>eep </a:t>
            </a:r>
            <a:r>
              <a:rPr lang="en-GB" sz="5000">
                <a:solidFill>
                  <a:srgbClr val="2B7AF9"/>
                </a:solidFill>
                <a:latin typeface="Montserrat Medium"/>
                <a:ea typeface="Montserrat Medium"/>
                <a:cs typeface="Montserrat Medium"/>
                <a:sym typeface="Montserrat Medium"/>
              </a:rPr>
              <a:t>I</a:t>
            </a:r>
            <a:r>
              <a:rPr lang="en-GB" sz="3400">
                <a:solidFill>
                  <a:srgbClr val="4D4D4D"/>
                </a:solidFill>
                <a:latin typeface="Montserrat Medium"/>
                <a:ea typeface="Montserrat Medium"/>
                <a:cs typeface="Montserrat Medium"/>
                <a:sym typeface="Montserrat Medium"/>
              </a:rPr>
              <a:t>t </a:t>
            </a:r>
            <a:r>
              <a:rPr lang="en-GB" sz="5000">
                <a:solidFill>
                  <a:srgbClr val="2B7AF9"/>
                </a:solidFill>
                <a:latin typeface="Montserrat Medium"/>
                <a:ea typeface="Montserrat Medium"/>
                <a:cs typeface="Montserrat Medium"/>
                <a:sym typeface="Montserrat Medium"/>
              </a:rPr>
              <a:t>S</a:t>
            </a:r>
            <a:r>
              <a:rPr lang="en-GB" sz="3400">
                <a:solidFill>
                  <a:srgbClr val="4D4D4D"/>
                </a:solidFill>
                <a:latin typeface="Montserrat Medium"/>
                <a:ea typeface="Montserrat Medium"/>
                <a:cs typeface="Montserrat Medium"/>
                <a:sym typeface="Montserrat Medium"/>
              </a:rPr>
              <a:t>imple </a:t>
            </a:r>
            <a:r>
              <a:rPr lang="en-GB" sz="5000">
                <a:solidFill>
                  <a:srgbClr val="2B7AF9"/>
                </a:solidFill>
                <a:latin typeface="Montserrat Medium"/>
                <a:ea typeface="Montserrat Medium"/>
                <a:cs typeface="Montserrat Medium"/>
                <a:sym typeface="Montserrat Medium"/>
              </a:rPr>
              <a:t>S</a:t>
            </a:r>
            <a:r>
              <a:rPr lang="en-GB" sz="3400">
                <a:solidFill>
                  <a:srgbClr val="4D4D4D"/>
                </a:solidFill>
                <a:latin typeface="Montserrat Medium"/>
                <a:ea typeface="Montserrat Medium"/>
                <a:cs typeface="Montserrat Medium"/>
                <a:sym typeface="Montserrat Medium"/>
              </a:rPr>
              <a:t>tupid</a:t>
            </a:r>
            <a:endParaRPr sz="3400">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g1f0d681a13d_0_678"/>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32" name="Google Shape;732;g1f0d681a13d_0_678">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3" name="Google Shape;733;g1f0d681a13d_0_678">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4" name="Google Shape;734;g1f0d681a13d_0_678">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5" name="Google Shape;735;g1f0d681a13d_0_678">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6" name="Google Shape;736;g1f0d681a13d_0_678">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