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4cubRDkCebXncO++v5f+FifHZ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E840D0-D561-43E5-B1AC-4FE630509BEE}">
  <a:tblStyle styleId="{25E840D0-D561-43E5-B1AC-4FE630509BE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1f0d7b92b5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1f0d7b92b5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f0d7b92b5e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g1f0d7b92b5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50" name="Google Shape;250;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2" name="Google Shape;25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3" name="Google Shape;253;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7"/>
          <p:cNvGrpSpPr/>
          <p:nvPr/>
        </p:nvGrpSpPr>
        <p:grpSpPr>
          <a:xfrm>
            <a:off x="11436251" y="129884"/>
            <a:ext cx="661669" cy="1214119"/>
            <a:chOff x="11436251" y="129884"/>
            <a:chExt cx="661669" cy="1214119"/>
          </a:xfrm>
        </p:grpSpPr>
        <p:sp>
          <p:nvSpPr>
            <p:cNvPr id="255" name="Google Shape;25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8"/>
          <p:cNvGrpSpPr/>
          <p:nvPr/>
        </p:nvGrpSpPr>
        <p:grpSpPr>
          <a:xfrm>
            <a:off x="0" y="1318491"/>
            <a:ext cx="1397812" cy="58002"/>
            <a:chOff x="0" y="1077191"/>
            <a:chExt cx="1397812" cy="58002"/>
          </a:xfrm>
        </p:grpSpPr>
        <p:sp>
          <p:nvSpPr>
            <p:cNvPr id="290" name="Google Shape;29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8"/>
          <p:cNvGrpSpPr/>
          <p:nvPr/>
        </p:nvGrpSpPr>
        <p:grpSpPr>
          <a:xfrm>
            <a:off x="11626751" y="129884"/>
            <a:ext cx="661669" cy="1214119"/>
            <a:chOff x="11436251" y="129884"/>
            <a:chExt cx="661669" cy="1214119"/>
          </a:xfrm>
        </p:grpSpPr>
        <p:sp>
          <p:nvSpPr>
            <p:cNvPr id="298" name="Google Shape;29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19"/>
          <p:cNvGrpSpPr/>
          <p:nvPr/>
        </p:nvGrpSpPr>
        <p:grpSpPr>
          <a:xfrm>
            <a:off x="0" y="1318491"/>
            <a:ext cx="1397812" cy="58002"/>
            <a:chOff x="0" y="1077191"/>
            <a:chExt cx="1397812" cy="58002"/>
          </a:xfrm>
        </p:grpSpPr>
        <p:sp>
          <p:nvSpPr>
            <p:cNvPr id="332" name="Google Shape;33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19"/>
          <p:cNvGrpSpPr/>
          <p:nvPr/>
        </p:nvGrpSpPr>
        <p:grpSpPr>
          <a:xfrm>
            <a:off x="11436251" y="129884"/>
            <a:ext cx="661669" cy="1214119"/>
            <a:chOff x="11436251" y="129884"/>
            <a:chExt cx="661669" cy="1214119"/>
          </a:xfrm>
        </p:grpSpPr>
        <p:sp>
          <p:nvSpPr>
            <p:cNvPr id="338" name="Google Shape;33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0"/>
          <p:cNvGrpSpPr/>
          <p:nvPr/>
        </p:nvGrpSpPr>
        <p:grpSpPr>
          <a:xfrm>
            <a:off x="0" y="1318491"/>
            <a:ext cx="1397812" cy="58002"/>
            <a:chOff x="0" y="1077191"/>
            <a:chExt cx="1397812" cy="58002"/>
          </a:xfrm>
        </p:grpSpPr>
        <p:sp>
          <p:nvSpPr>
            <p:cNvPr id="375" name="Google Shape;375;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0"/>
          <p:cNvGrpSpPr/>
          <p:nvPr/>
        </p:nvGrpSpPr>
        <p:grpSpPr>
          <a:xfrm>
            <a:off x="11614051" y="129884"/>
            <a:ext cx="661669" cy="1214119"/>
            <a:chOff x="11436251" y="129884"/>
            <a:chExt cx="661669" cy="1214119"/>
          </a:xfrm>
        </p:grpSpPr>
        <p:sp>
          <p:nvSpPr>
            <p:cNvPr id="380" name="Google Shape;38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1"/>
          <p:cNvGrpSpPr/>
          <p:nvPr/>
        </p:nvGrpSpPr>
        <p:grpSpPr>
          <a:xfrm>
            <a:off x="0" y="1318491"/>
            <a:ext cx="1397812" cy="58002"/>
            <a:chOff x="0" y="1077191"/>
            <a:chExt cx="1397812" cy="58002"/>
          </a:xfrm>
        </p:grpSpPr>
        <p:sp>
          <p:nvSpPr>
            <p:cNvPr id="416" name="Google Shape;416;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1"/>
          <p:cNvGrpSpPr/>
          <p:nvPr/>
        </p:nvGrpSpPr>
        <p:grpSpPr>
          <a:xfrm>
            <a:off x="11436251" y="129884"/>
            <a:ext cx="661669" cy="1214119"/>
            <a:chOff x="11436251" y="129884"/>
            <a:chExt cx="661669" cy="1214119"/>
          </a:xfrm>
        </p:grpSpPr>
        <p:sp>
          <p:nvSpPr>
            <p:cNvPr id="421" name="Google Shape;421;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2"/>
          <p:cNvGrpSpPr/>
          <p:nvPr/>
        </p:nvGrpSpPr>
        <p:grpSpPr>
          <a:xfrm>
            <a:off x="0" y="1318491"/>
            <a:ext cx="1397812" cy="58002"/>
            <a:chOff x="0" y="1077191"/>
            <a:chExt cx="1397812" cy="58002"/>
          </a:xfrm>
        </p:grpSpPr>
        <p:sp>
          <p:nvSpPr>
            <p:cNvPr id="457" name="Google Shape;45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2"/>
          <p:cNvGrpSpPr/>
          <p:nvPr/>
        </p:nvGrpSpPr>
        <p:grpSpPr>
          <a:xfrm>
            <a:off x="11436251" y="129884"/>
            <a:ext cx="661669" cy="1214119"/>
            <a:chOff x="11436251" y="129884"/>
            <a:chExt cx="661669" cy="1214119"/>
          </a:xfrm>
        </p:grpSpPr>
        <p:sp>
          <p:nvSpPr>
            <p:cNvPr id="462" name="Google Shape;46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3"/>
          <p:cNvGrpSpPr/>
          <p:nvPr/>
        </p:nvGrpSpPr>
        <p:grpSpPr>
          <a:xfrm>
            <a:off x="0" y="1318491"/>
            <a:ext cx="1397812" cy="58002"/>
            <a:chOff x="0" y="1077191"/>
            <a:chExt cx="1397812" cy="58002"/>
          </a:xfrm>
        </p:grpSpPr>
        <p:sp>
          <p:nvSpPr>
            <p:cNvPr id="498" name="Google Shape;49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3"/>
          <p:cNvGrpSpPr/>
          <p:nvPr/>
        </p:nvGrpSpPr>
        <p:grpSpPr>
          <a:xfrm>
            <a:off x="11436251" y="129884"/>
            <a:ext cx="661669" cy="1214119"/>
            <a:chOff x="11436251" y="129884"/>
            <a:chExt cx="661669" cy="1214119"/>
          </a:xfrm>
        </p:grpSpPr>
        <p:sp>
          <p:nvSpPr>
            <p:cNvPr id="503" name="Google Shape;50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4"/>
          <p:cNvGrpSpPr/>
          <p:nvPr/>
        </p:nvGrpSpPr>
        <p:grpSpPr>
          <a:xfrm>
            <a:off x="0" y="1318491"/>
            <a:ext cx="1397812" cy="58002"/>
            <a:chOff x="0" y="1077191"/>
            <a:chExt cx="1397812" cy="58002"/>
          </a:xfrm>
        </p:grpSpPr>
        <p:sp>
          <p:nvSpPr>
            <p:cNvPr id="540" name="Google Shape;54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4"/>
          <p:cNvGrpSpPr/>
          <p:nvPr/>
        </p:nvGrpSpPr>
        <p:grpSpPr>
          <a:xfrm>
            <a:off x="11614051" y="129884"/>
            <a:ext cx="661669" cy="1214119"/>
            <a:chOff x="11436251" y="129884"/>
            <a:chExt cx="661669" cy="1214119"/>
          </a:xfrm>
        </p:grpSpPr>
        <p:sp>
          <p:nvSpPr>
            <p:cNvPr id="545" name="Google Shape;54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0"/>
          <p:cNvGrpSpPr/>
          <p:nvPr/>
        </p:nvGrpSpPr>
        <p:grpSpPr>
          <a:xfrm>
            <a:off x="11436251" y="129884"/>
            <a:ext cx="661669" cy="1214119"/>
            <a:chOff x="11436251" y="129884"/>
            <a:chExt cx="661669" cy="1214119"/>
          </a:xfrm>
        </p:grpSpPr>
        <p:sp>
          <p:nvSpPr>
            <p:cNvPr id="71" name="Google Shape;71;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1"/>
          <p:cNvGrpSpPr/>
          <p:nvPr/>
        </p:nvGrpSpPr>
        <p:grpSpPr>
          <a:xfrm>
            <a:off x="0" y="1318491"/>
            <a:ext cx="1397812" cy="58002"/>
            <a:chOff x="0" y="1077191"/>
            <a:chExt cx="1397812" cy="58002"/>
          </a:xfrm>
        </p:grpSpPr>
        <p:sp>
          <p:nvSpPr>
            <p:cNvPr id="107" name="Google Shape;107;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1"/>
          <p:cNvGrpSpPr/>
          <p:nvPr/>
        </p:nvGrpSpPr>
        <p:grpSpPr>
          <a:xfrm>
            <a:off x="11436251" y="129884"/>
            <a:ext cx="661669" cy="1214119"/>
            <a:chOff x="11436251" y="129884"/>
            <a:chExt cx="661669" cy="1214119"/>
          </a:xfrm>
        </p:grpSpPr>
        <p:sp>
          <p:nvSpPr>
            <p:cNvPr id="113" name="Google Shape;113;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2"/>
          <p:cNvGrpSpPr/>
          <p:nvPr/>
        </p:nvGrpSpPr>
        <p:grpSpPr>
          <a:xfrm>
            <a:off x="0" y="1318491"/>
            <a:ext cx="1397812" cy="58002"/>
            <a:chOff x="0" y="1077191"/>
            <a:chExt cx="1397812" cy="58002"/>
          </a:xfrm>
        </p:grpSpPr>
        <p:sp>
          <p:nvSpPr>
            <p:cNvPr id="148" name="Google Shape;148;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2"/>
          <p:cNvGrpSpPr/>
          <p:nvPr/>
        </p:nvGrpSpPr>
        <p:grpSpPr>
          <a:xfrm>
            <a:off x="11436251" y="129884"/>
            <a:ext cx="661669" cy="1214119"/>
            <a:chOff x="11436251" y="129884"/>
            <a:chExt cx="661669" cy="1214119"/>
          </a:xfrm>
        </p:grpSpPr>
        <p:sp>
          <p:nvSpPr>
            <p:cNvPr id="154" name="Google Shape;154;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3" name="Shape 183"/>
        <p:cNvGrpSpPr/>
        <p:nvPr/>
      </p:nvGrpSpPr>
      <p:grpSpPr>
        <a:xfrm>
          <a:off x="0" y="0"/>
          <a:ext cx="0" cy="0"/>
          <a:chOff x="0" y="0"/>
          <a:chExt cx="0" cy="0"/>
        </a:xfrm>
      </p:grpSpPr>
      <p:pic>
        <p:nvPicPr>
          <p:cNvPr descr="A logo with blue and yellow colors&#10;&#10;Description automatically generated" id="184" name="Google Shape;184;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5" name="Google Shape;185;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6" name="Google Shape;186;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7" name="Google Shape;187;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8" name="Google Shape;188;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9" name="Google Shape;189;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90" name="Google Shape;190;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91" name="Shape 191"/>
        <p:cNvGrpSpPr/>
        <p:nvPr/>
      </p:nvGrpSpPr>
      <p:grpSpPr>
        <a:xfrm>
          <a:off x="0" y="0"/>
          <a:ext cx="0" cy="0"/>
          <a:chOff x="0" y="0"/>
          <a:chExt cx="0" cy="0"/>
        </a:xfrm>
      </p:grpSpPr>
      <p:pic>
        <p:nvPicPr>
          <p:cNvPr descr="A logo with blue and yellow colors&#10;&#10;Description automatically generated" id="192" name="Google Shape;192;p14"/>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3" name="Google Shape;193;p14"/>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14"/>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5" name="Google Shape;195;p14"/>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97" name="Google Shape;197;p14"/>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8" name="Shape 198"/>
        <p:cNvGrpSpPr/>
        <p:nvPr/>
      </p:nvGrpSpPr>
      <p:grpSpPr>
        <a:xfrm>
          <a:off x="0" y="0"/>
          <a:ext cx="0" cy="0"/>
          <a:chOff x="0" y="0"/>
          <a:chExt cx="0" cy="0"/>
        </a:xfrm>
      </p:grpSpPr>
      <p:sp>
        <p:nvSpPr>
          <p:cNvPr id="199" name="Google Shape;19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00" name="Google Shape;200;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01" name="Google Shape;201;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2" name="Google Shape;202;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5" name="Google Shape;205;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6" name="Shape 206"/>
        <p:cNvGrpSpPr/>
        <p:nvPr/>
      </p:nvGrpSpPr>
      <p:grpSpPr>
        <a:xfrm>
          <a:off x="0" y="0"/>
          <a:ext cx="0" cy="0"/>
          <a:chOff x="0" y="0"/>
          <a:chExt cx="0" cy="0"/>
        </a:xfrm>
      </p:grpSpPr>
      <p:pic>
        <p:nvPicPr>
          <p:cNvPr descr="A yellow circle on a black background&#10;&#10;Description automatically generated" id="207" name="Google Shape;20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8" name="Google Shape;208;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1" name="Google Shape;211;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2" name="Google Shape;212;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5" name="Google Shape;215;p16"/>
          <p:cNvGrpSpPr/>
          <p:nvPr/>
        </p:nvGrpSpPr>
        <p:grpSpPr>
          <a:xfrm>
            <a:off x="11436251" y="129884"/>
            <a:ext cx="661669" cy="1214119"/>
            <a:chOff x="11436251" y="129884"/>
            <a:chExt cx="661669" cy="1214119"/>
          </a:xfrm>
        </p:grpSpPr>
        <p:sp>
          <p:nvSpPr>
            <p:cNvPr id="216" name="Google Shape;216;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9" y="835248"/>
            <a:ext cx="8778876"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Left &amp; Right Brain Thinking</a:t>
            </a:r>
            <a:endParaRPr/>
          </a:p>
        </p:txBody>
      </p:sp>
      <p:pic>
        <p:nvPicPr>
          <p:cNvPr id="621" name="Google Shape;621;p1"/>
          <p:cNvPicPr preferRelativeResize="0"/>
          <p:nvPr/>
        </p:nvPicPr>
        <p:blipFill rotWithShape="1">
          <a:blip r:embed="rId3">
            <a:alphaModFix/>
          </a:blip>
          <a:srcRect b="0" l="0" r="0" t="0"/>
          <a:stretch/>
        </p:blipFill>
        <p:spPr>
          <a:xfrm>
            <a:off x="6509752" y="2688227"/>
            <a:ext cx="1650099" cy="985250"/>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3705501" y="3750600"/>
            <a:ext cx="1355707"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for understanding behaviours</a:t>
            </a:r>
            <a:r>
              <a:rPr lang="en-GB" sz="3000">
                <a:solidFill>
                  <a:schemeClr val="accent1"/>
                </a:solidFill>
              </a:rPr>
              <a:t>.</a:t>
            </a:r>
            <a:endParaRPr sz="3000"/>
          </a:p>
        </p:txBody>
      </p:sp>
      <p:sp>
        <p:nvSpPr>
          <p:cNvPr id="630" name="Google Shape;630;p2"/>
          <p:cNvSpPr txBox="1"/>
          <p:nvPr/>
        </p:nvSpPr>
        <p:spPr>
          <a:xfrm>
            <a:off x="442913" y="1843091"/>
            <a:ext cx="49293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Left and right brain thinking refers to the idea that different cognitive functions are associated with the two hemispheres of the brain. Left brain thinking is often associated with analytical and logical processes, while right brain thinking is linked to creativity and holistic thinking.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Integrating left and right brain thinking in the development of a business strategy allows for a comprehensive and well-rounded approach. By leveraging analytical and creative thinking, businesses can create strategies that are not only grounded in data and logic but also innovative, customer-centric, and adaptable to change.</a:t>
            </a:r>
            <a:endParaRPr>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develop a customer centric and adaptable business strategy</a:t>
            </a:r>
            <a:endParaRPr b="1" sz="1600">
              <a:solidFill>
                <a:schemeClr val="lt1"/>
              </a:solidFill>
              <a:latin typeface="Montserrat SemiBold"/>
              <a:ea typeface="Montserrat SemiBold"/>
              <a:cs typeface="Montserrat SemiBold"/>
              <a:sym typeface="Montserrat SemiBold"/>
            </a:endParaRPr>
          </a:p>
        </p:txBody>
      </p:sp>
      <p:pic>
        <p:nvPicPr>
          <p:cNvPr id="632" name="Google Shape;632;p2"/>
          <p:cNvPicPr preferRelativeResize="0"/>
          <p:nvPr/>
        </p:nvPicPr>
        <p:blipFill rotWithShape="1">
          <a:blip r:embed="rId3">
            <a:alphaModFix/>
          </a:blip>
          <a:srcRect b="0" l="0" r="0" t="0"/>
          <a:stretch/>
        </p:blipFill>
        <p:spPr>
          <a:xfrm>
            <a:off x="5734508" y="2224091"/>
            <a:ext cx="5785980" cy="3454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9" name="Google Shape;639;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Leverage left brain thinking</a:t>
            </a:r>
            <a:r>
              <a:rPr lang="en-GB" sz="3000">
                <a:solidFill>
                  <a:schemeClr val="accent3"/>
                </a:solidFill>
              </a:rPr>
              <a:t>.</a:t>
            </a:r>
            <a:endParaRPr sz="3000">
              <a:solidFill>
                <a:schemeClr val="accent3"/>
              </a:solidFill>
            </a:endParaRPr>
          </a:p>
        </p:txBody>
      </p:sp>
      <p:graphicFrame>
        <p:nvGraphicFramePr>
          <p:cNvPr id="640" name="Google Shape;640;p3"/>
          <p:cNvGraphicFramePr/>
          <p:nvPr/>
        </p:nvGraphicFramePr>
        <p:xfrm>
          <a:off x="762000" y="2362198"/>
          <a:ext cx="3000000" cy="3000000"/>
        </p:xfrm>
        <a:graphic>
          <a:graphicData uri="http://schemas.openxmlformats.org/drawingml/2006/table">
            <a:tbl>
              <a:tblPr>
                <a:noFill/>
                <a:tableStyleId>{25E840D0-D561-43E5-B1AC-4FE630509BEE}</a:tableStyleId>
              </a:tblPr>
              <a:tblGrid>
                <a:gridCol w="6753225"/>
                <a:gridCol w="37276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845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the market trends, customer behaviours, and competitive landscapes using quantitative data?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334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Do you have detailed plans, measurable goals, and clear timelines for implementation?</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953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potential risks and uncertainties associated with various aspects of the business strategy?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095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can you improve efficiency and implement process improvements to streamline operations and reduce costs?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41" name="Google Shape;641;p3"/>
          <p:cNvSpPr txBox="1"/>
          <p:nvPr/>
        </p:nvSpPr>
        <p:spPr>
          <a:xfrm>
            <a:off x="430075" y="1617875"/>
            <a:ext cx="10856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Complete the following questions to see how left brain thinking (rational and logical) can help your strategic plan.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7" name="Google Shape;64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8" name="Google Shape;648;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Leverage right brain thinking</a:t>
            </a:r>
            <a:r>
              <a:rPr lang="en-GB" sz="3000">
                <a:solidFill>
                  <a:schemeClr val="accent2"/>
                </a:solidFill>
              </a:rPr>
              <a:t>.</a:t>
            </a:r>
            <a:r>
              <a:rPr lang="en-GB" sz="3000"/>
              <a:t> </a:t>
            </a:r>
            <a:endParaRPr sz="3000"/>
          </a:p>
        </p:txBody>
      </p:sp>
      <p:graphicFrame>
        <p:nvGraphicFramePr>
          <p:cNvPr id="649" name="Google Shape;649;p4"/>
          <p:cNvGraphicFramePr/>
          <p:nvPr/>
        </p:nvGraphicFramePr>
        <p:xfrm>
          <a:off x="800100" y="2103789"/>
          <a:ext cx="3000000" cy="3000000"/>
        </p:xfrm>
        <a:graphic>
          <a:graphicData uri="http://schemas.openxmlformats.org/drawingml/2006/table">
            <a:tbl>
              <a:tblPr>
                <a:noFill/>
                <a:tableStyleId>{25E840D0-D561-43E5-B1AC-4FE630509BEE}</a:tableStyleId>
              </a:tblPr>
              <a:tblGrid>
                <a:gridCol w="6753225"/>
                <a:gridCol w="3727675"/>
              </a:tblGrid>
              <a:tr h="483750">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570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good are you at generating new ideas, products, and services that can set your business apart in the market?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142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good are you at ensuring that products and services meet the emotional and experiential needs of customers?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823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good are you at creating a brand that resonates with the target audience, encompassing visual elements, messaging, and the overall brand experience?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942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good are you at storytelling, helping to communicate the company's vision, mission, and values in a way that resonates with stakeholders and customers?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942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flexible are you at adapting to evolving market conditions, technological advancements, and customer preferences?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942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understanding are you of the interconnectedness of various elements within the business environment and how they impact your overall strategy?</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50" name="Google Shape;650;p4"/>
          <p:cNvSpPr txBox="1"/>
          <p:nvPr/>
        </p:nvSpPr>
        <p:spPr>
          <a:xfrm>
            <a:off x="388750" y="1511375"/>
            <a:ext cx="10944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Complete the following questions to see how right brain thinking (emotional and intuitive) can help your strategic plan.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6" name="Google Shape;65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7" name="Google Shape;657;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Integrating left and right brain thinking</a:t>
            </a:r>
            <a:r>
              <a:rPr lang="en-GB" sz="3000">
                <a:solidFill>
                  <a:schemeClr val="accent1"/>
                </a:solidFill>
              </a:rPr>
              <a:t>.</a:t>
            </a:r>
            <a:endParaRPr sz="3000">
              <a:solidFill>
                <a:schemeClr val="accent1"/>
              </a:solidFill>
            </a:endParaRPr>
          </a:p>
        </p:txBody>
      </p:sp>
      <p:sp>
        <p:nvSpPr>
          <p:cNvPr id="658" name="Google Shape;658;p5"/>
          <p:cNvSpPr txBox="1"/>
          <p:nvPr/>
        </p:nvSpPr>
        <p:spPr>
          <a:xfrm>
            <a:off x="904875" y="1791550"/>
            <a:ext cx="96843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Balanced decision making</a:t>
            </a:r>
            <a:endParaRPr>
              <a:solidFill>
                <a:schemeClr val="lt1"/>
              </a:solidFill>
              <a:latin typeface="Montserrat SemiBold"/>
              <a:ea typeface="Montserrat SemiBold"/>
              <a:cs typeface="Montserrat SemiBold"/>
              <a:sym typeface="Montserrat SemiBold"/>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Integrate both left and right brain thinking for balanced decision-making. Combine analytical rigor with creative insights to make well-informed decisions that consider both quantitative and qualitative factors.</a:t>
            </a:r>
            <a:endParaRPr/>
          </a:p>
          <a:p>
            <a:pPr indent="-171450" lvl="0" marL="285750" marR="0" rtl="0" algn="l">
              <a:spcBef>
                <a:spcPts val="0"/>
              </a:spcBef>
              <a:spcAft>
                <a:spcPts val="0"/>
              </a:spcAft>
              <a:buClr>
                <a:schemeClr val="dk1"/>
              </a:buClr>
              <a:buSzPts val="1800"/>
              <a:buFont typeface="Arial"/>
              <a:buNone/>
            </a:pPr>
            <a:r>
              <a:t/>
            </a:r>
            <a:endParaRPr>
              <a:solidFill>
                <a:schemeClr val="dk1"/>
              </a:solidFill>
              <a:latin typeface="Montserrat Light"/>
              <a:ea typeface="Montserrat Light"/>
              <a:cs typeface="Montserrat Light"/>
              <a:sym typeface="Montserrat Light"/>
            </a:endParaRPr>
          </a:p>
          <a:p>
            <a:pPr indent="-171450" lvl="0" marL="285750" marR="0" rtl="0" algn="l">
              <a:spcBef>
                <a:spcPts val="0"/>
              </a:spcBef>
              <a:spcAft>
                <a:spcPts val="0"/>
              </a:spcAft>
              <a:buClr>
                <a:schemeClr val="dk1"/>
              </a:buClr>
              <a:buSzPts val="1800"/>
              <a:buFont typeface="Arial"/>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Innovation in Execution</a:t>
            </a:r>
            <a:endParaRPr>
              <a:solidFill>
                <a:schemeClr val="lt1"/>
              </a:solidFill>
              <a:latin typeface="Montserrat SemiBold"/>
              <a:ea typeface="Montserrat SemiBold"/>
              <a:cs typeface="Montserrat SemiBold"/>
              <a:sym typeface="Montserrat SemiBold"/>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Apply creativity not only in ideation but also in the execution of strategies. Innovative implementation, marketing, and customer engagement can set a business apart from competitors.</a:t>
            </a:r>
            <a:endParaRPr/>
          </a:p>
          <a:p>
            <a:pPr indent="-171450" lvl="0" marL="285750" marR="0" rtl="0" algn="l">
              <a:spcBef>
                <a:spcPts val="0"/>
              </a:spcBef>
              <a:spcAft>
                <a:spcPts val="0"/>
              </a:spcAft>
              <a:buClr>
                <a:schemeClr val="dk1"/>
              </a:buClr>
              <a:buSzPts val="1800"/>
              <a:buFont typeface="Arial"/>
              <a:buNone/>
            </a:pPr>
            <a:r>
              <a:t/>
            </a:r>
            <a:endParaRPr>
              <a:solidFill>
                <a:schemeClr val="dk1"/>
              </a:solidFill>
              <a:latin typeface="Montserrat Light"/>
              <a:ea typeface="Montserrat Light"/>
              <a:cs typeface="Montserrat Light"/>
              <a:sym typeface="Montserrat Light"/>
            </a:endParaRPr>
          </a:p>
          <a:p>
            <a:pPr indent="-171450" lvl="0" marL="285750" marR="0" rtl="0" algn="l">
              <a:spcBef>
                <a:spcPts val="0"/>
              </a:spcBef>
              <a:spcAft>
                <a:spcPts val="0"/>
              </a:spcAft>
              <a:buClr>
                <a:schemeClr val="dk1"/>
              </a:buClr>
              <a:buSzPts val="1800"/>
              <a:buFont typeface="Arial"/>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Continuous Learning</a:t>
            </a:r>
            <a:endParaRPr>
              <a:solidFill>
                <a:schemeClr val="lt1"/>
              </a:solidFill>
              <a:latin typeface="Montserrat SemiBold"/>
              <a:ea typeface="Montserrat SemiBold"/>
              <a:cs typeface="Montserrat SemiBold"/>
              <a:sym typeface="Montserrat SemiBold"/>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Foster a culture of continuous learning. Both left and right brain thinking contributes to a dynamic learning environment, where the company is responsive to market feedback and constantly seeks opportunities for improvement and innovation.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1f0d7b92b5e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64" name="Google Shape;664;g1f0d7b92b5e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5" name="Google Shape;665;g1f0d7b92b5e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66" name="Google Shape;666;g1f0d7b92b5e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67" name="Google Shape;667;g1f0d7b92b5e_0_0"/>
          <p:cNvGrpSpPr/>
          <p:nvPr/>
        </p:nvGrpSpPr>
        <p:grpSpPr>
          <a:xfrm>
            <a:off x="0" y="1100016"/>
            <a:ext cx="1397787" cy="57996"/>
            <a:chOff x="0" y="1077191"/>
            <a:chExt cx="1397787" cy="57996"/>
          </a:xfrm>
        </p:grpSpPr>
        <p:sp>
          <p:nvSpPr>
            <p:cNvPr id="668" name="Google Shape;668;g1f0d7b92b5e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9" name="Google Shape;669;g1f0d7b92b5e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70" name="Google Shape;670;g1f0d7b92b5e_0_0"/>
          <p:cNvSpPr/>
          <p:nvPr/>
        </p:nvSpPr>
        <p:spPr>
          <a:xfrm>
            <a:off x="6228078" y="2136034"/>
            <a:ext cx="4252798" cy="293195"/>
          </a:xfrm>
          <a:custGeom>
            <a:rect b="b" l="l" r="r" t="t"/>
            <a:pathLst>
              <a:path extrusionOk="0" h="463550" w="4339590">
                <a:moveTo>
                  <a:pt x="4107561" y="0"/>
                </a:moveTo>
                <a:lnTo>
                  <a:pt x="231470" y="0"/>
                </a:lnTo>
                <a:lnTo>
                  <a:pt x="184820" y="4703"/>
                </a:lnTo>
                <a:lnTo>
                  <a:pt x="141371" y="18191"/>
                </a:lnTo>
                <a:lnTo>
                  <a:pt x="102052" y="39535"/>
                </a:lnTo>
                <a:lnTo>
                  <a:pt x="67795" y="67802"/>
                </a:lnTo>
                <a:lnTo>
                  <a:pt x="39531" y="102061"/>
                </a:lnTo>
                <a:lnTo>
                  <a:pt x="18189" y="141381"/>
                </a:lnTo>
                <a:lnTo>
                  <a:pt x="4702" y="184832"/>
                </a:lnTo>
                <a:lnTo>
                  <a:pt x="0" y="231482"/>
                </a:lnTo>
                <a:lnTo>
                  <a:pt x="4702" y="278136"/>
                </a:lnTo>
                <a:lnTo>
                  <a:pt x="18189" y="321589"/>
                </a:lnTo>
                <a:lnTo>
                  <a:pt x="39531" y="360910"/>
                </a:lnTo>
                <a:lnTo>
                  <a:pt x="67795" y="395168"/>
                </a:lnTo>
                <a:lnTo>
                  <a:pt x="102052" y="423433"/>
                </a:lnTo>
                <a:lnTo>
                  <a:pt x="141371" y="444775"/>
                </a:lnTo>
                <a:lnTo>
                  <a:pt x="184820" y="458263"/>
                </a:lnTo>
                <a:lnTo>
                  <a:pt x="231470" y="462965"/>
                </a:lnTo>
                <a:lnTo>
                  <a:pt x="4107561" y="462965"/>
                </a:lnTo>
                <a:lnTo>
                  <a:pt x="4154211" y="458263"/>
                </a:lnTo>
                <a:lnTo>
                  <a:pt x="4197661" y="444775"/>
                </a:lnTo>
                <a:lnTo>
                  <a:pt x="4236982" y="423433"/>
                </a:lnTo>
                <a:lnTo>
                  <a:pt x="4271241" y="395168"/>
                </a:lnTo>
                <a:lnTo>
                  <a:pt x="4299508" y="360910"/>
                </a:lnTo>
                <a:lnTo>
                  <a:pt x="4320851" y="321589"/>
                </a:lnTo>
                <a:lnTo>
                  <a:pt x="4334340" y="278136"/>
                </a:lnTo>
                <a:lnTo>
                  <a:pt x="4339043" y="231482"/>
                </a:lnTo>
                <a:lnTo>
                  <a:pt x="4334340" y="184832"/>
                </a:lnTo>
                <a:lnTo>
                  <a:pt x="4320851" y="141381"/>
                </a:lnTo>
                <a:lnTo>
                  <a:pt x="4299508" y="102061"/>
                </a:lnTo>
                <a:lnTo>
                  <a:pt x="4271241" y="67802"/>
                </a:lnTo>
                <a:lnTo>
                  <a:pt x="4236982" y="39535"/>
                </a:lnTo>
                <a:lnTo>
                  <a:pt x="4197661" y="18191"/>
                </a:lnTo>
                <a:lnTo>
                  <a:pt x="4154211" y="4703"/>
                </a:lnTo>
                <a:lnTo>
                  <a:pt x="4107561"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71" name="Google Shape;671;g1f0d7b92b5e_0_0"/>
          <p:cNvSpPr/>
          <p:nvPr/>
        </p:nvSpPr>
        <p:spPr>
          <a:xfrm>
            <a:off x="1728790" y="2136034"/>
            <a:ext cx="4252798" cy="293195"/>
          </a:xfrm>
          <a:custGeom>
            <a:rect b="b" l="l" r="r" t="t"/>
            <a:pathLst>
              <a:path extrusionOk="0" h="463550" w="4339590">
                <a:moveTo>
                  <a:pt x="4107573" y="0"/>
                </a:moveTo>
                <a:lnTo>
                  <a:pt x="231482" y="0"/>
                </a:lnTo>
                <a:lnTo>
                  <a:pt x="184832" y="4703"/>
                </a:lnTo>
                <a:lnTo>
                  <a:pt x="141381" y="18191"/>
                </a:lnTo>
                <a:lnTo>
                  <a:pt x="102061" y="39535"/>
                </a:lnTo>
                <a:lnTo>
                  <a:pt x="67802" y="67802"/>
                </a:lnTo>
                <a:lnTo>
                  <a:pt x="39535" y="102061"/>
                </a:lnTo>
                <a:lnTo>
                  <a:pt x="18191" y="141381"/>
                </a:lnTo>
                <a:lnTo>
                  <a:pt x="4703" y="184832"/>
                </a:lnTo>
                <a:lnTo>
                  <a:pt x="0" y="231482"/>
                </a:lnTo>
                <a:lnTo>
                  <a:pt x="4703" y="278136"/>
                </a:lnTo>
                <a:lnTo>
                  <a:pt x="18191" y="321589"/>
                </a:lnTo>
                <a:lnTo>
                  <a:pt x="39535" y="360910"/>
                </a:lnTo>
                <a:lnTo>
                  <a:pt x="67802" y="395168"/>
                </a:lnTo>
                <a:lnTo>
                  <a:pt x="102061" y="423433"/>
                </a:lnTo>
                <a:lnTo>
                  <a:pt x="141381" y="444775"/>
                </a:lnTo>
                <a:lnTo>
                  <a:pt x="184832" y="458263"/>
                </a:lnTo>
                <a:lnTo>
                  <a:pt x="231482" y="462965"/>
                </a:lnTo>
                <a:lnTo>
                  <a:pt x="4107573" y="462965"/>
                </a:lnTo>
                <a:lnTo>
                  <a:pt x="4154223" y="458263"/>
                </a:lnTo>
                <a:lnTo>
                  <a:pt x="4197674" y="444775"/>
                </a:lnTo>
                <a:lnTo>
                  <a:pt x="4236995" y="423433"/>
                </a:lnTo>
                <a:lnTo>
                  <a:pt x="4271254" y="395168"/>
                </a:lnTo>
                <a:lnTo>
                  <a:pt x="4299521" y="360910"/>
                </a:lnTo>
                <a:lnTo>
                  <a:pt x="4320864" y="321589"/>
                </a:lnTo>
                <a:lnTo>
                  <a:pt x="4334353" y="278136"/>
                </a:lnTo>
                <a:lnTo>
                  <a:pt x="4339056" y="231482"/>
                </a:lnTo>
                <a:lnTo>
                  <a:pt x="4334353" y="184832"/>
                </a:lnTo>
                <a:lnTo>
                  <a:pt x="4320864" y="141381"/>
                </a:lnTo>
                <a:lnTo>
                  <a:pt x="4299521" y="102061"/>
                </a:lnTo>
                <a:lnTo>
                  <a:pt x="4271254" y="67802"/>
                </a:lnTo>
                <a:lnTo>
                  <a:pt x="4236995" y="39535"/>
                </a:lnTo>
                <a:lnTo>
                  <a:pt x="4197674" y="18191"/>
                </a:lnTo>
                <a:lnTo>
                  <a:pt x="4154223" y="4703"/>
                </a:lnTo>
                <a:lnTo>
                  <a:pt x="4107573"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672" name="Google Shape;672;g1f0d7b92b5e_0_0"/>
          <p:cNvPicPr preferRelativeResize="0"/>
          <p:nvPr/>
        </p:nvPicPr>
        <p:blipFill rotWithShape="1">
          <a:blip r:embed="rId3">
            <a:alphaModFix/>
          </a:blip>
          <a:srcRect b="0" l="0" r="0" t="0"/>
          <a:stretch/>
        </p:blipFill>
        <p:spPr>
          <a:xfrm>
            <a:off x="4596988" y="2519425"/>
            <a:ext cx="3057388" cy="3262451"/>
          </a:xfrm>
          <a:prstGeom prst="rect">
            <a:avLst/>
          </a:prstGeom>
          <a:noFill/>
          <a:ln>
            <a:noFill/>
          </a:ln>
        </p:spPr>
      </p:pic>
      <p:grpSp>
        <p:nvGrpSpPr>
          <p:cNvPr id="673" name="Google Shape;673;g1f0d7b92b5e_0_0"/>
          <p:cNvGrpSpPr/>
          <p:nvPr/>
        </p:nvGrpSpPr>
        <p:grpSpPr>
          <a:xfrm>
            <a:off x="6105550" y="2120276"/>
            <a:ext cx="0" cy="3729745"/>
            <a:chOff x="6220414" y="657969"/>
            <a:chExt cx="0" cy="5880096"/>
          </a:xfrm>
        </p:grpSpPr>
        <p:sp>
          <p:nvSpPr>
            <p:cNvPr id="674" name="Google Shape;674;g1f0d7b92b5e_0_0"/>
            <p:cNvSpPr/>
            <p:nvPr/>
          </p:nvSpPr>
          <p:spPr>
            <a:xfrm>
              <a:off x="6220414" y="657969"/>
              <a:ext cx="0" cy="12700"/>
            </a:xfrm>
            <a:custGeom>
              <a:rect b="b" l="l" r="r" t="t"/>
              <a:pathLst>
                <a:path extrusionOk="0" h="12700" w="120000">
                  <a:moveTo>
                    <a:pt x="0" y="0"/>
                  </a:moveTo>
                  <a:lnTo>
                    <a:pt x="0" y="1270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75" name="Google Shape;675;g1f0d7b92b5e_0_0"/>
            <p:cNvSpPr/>
            <p:nvPr/>
          </p:nvSpPr>
          <p:spPr>
            <a:xfrm>
              <a:off x="6220414" y="718533"/>
              <a:ext cx="0" cy="636"/>
            </a:xfrm>
            <a:custGeom>
              <a:rect b="b" l="l" r="r" t="t"/>
              <a:pathLst>
                <a:path extrusionOk="0" h="634" w="120000">
                  <a:moveTo>
                    <a:pt x="0" y="0"/>
                  </a:moveTo>
                  <a:lnTo>
                    <a:pt x="0" y="127"/>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76" name="Google Shape;676;g1f0d7b92b5e_0_0"/>
            <p:cNvSpPr/>
            <p:nvPr/>
          </p:nvSpPr>
          <p:spPr>
            <a:xfrm>
              <a:off x="6220414" y="718662"/>
              <a:ext cx="0" cy="5807075"/>
            </a:xfrm>
            <a:custGeom>
              <a:rect b="b" l="l" r="r" t="t"/>
              <a:pathLst>
                <a:path extrusionOk="0" h="5807075" w="120000">
                  <a:moveTo>
                    <a:pt x="0" y="0"/>
                  </a:moveTo>
                  <a:lnTo>
                    <a:pt x="0" y="5806706"/>
                  </a:lnTo>
                </a:path>
              </a:pathLst>
            </a:custGeom>
            <a:noFill/>
            <a:ln cap="flat" cmpd="sng" w="25400">
              <a:solidFill>
                <a:srgbClr val="023154"/>
              </a:solidFill>
              <a:prstDash val="dot"/>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77" name="Google Shape;677;g1f0d7b92b5e_0_0"/>
            <p:cNvSpPr/>
            <p:nvPr/>
          </p:nvSpPr>
          <p:spPr>
            <a:xfrm>
              <a:off x="6220414" y="6525365"/>
              <a:ext cx="0" cy="12700"/>
            </a:xfrm>
            <a:custGeom>
              <a:rect b="b" l="l" r="r" t="t"/>
              <a:pathLst>
                <a:path extrusionOk="0" h="12700" w="120000">
                  <a:moveTo>
                    <a:pt x="0" y="0"/>
                  </a:moveTo>
                  <a:lnTo>
                    <a:pt x="0" y="1270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678" name="Google Shape;678;g1f0d7b92b5e_0_0"/>
          <p:cNvGrpSpPr/>
          <p:nvPr/>
        </p:nvGrpSpPr>
        <p:grpSpPr>
          <a:xfrm>
            <a:off x="1728843" y="4226840"/>
            <a:ext cx="8753407" cy="0"/>
            <a:chOff x="1756209" y="3979053"/>
            <a:chExt cx="8928404" cy="0"/>
          </a:xfrm>
        </p:grpSpPr>
        <p:sp>
          <p:nvSpPr>
            <p:cNvPr id="679" name="Google Shape;679;g1f0d7b92b5e_0_0"/>
            <p:cNvSpPr/>
            <p:nvPr/>
          </p:nvSpPr>
          <p:spPr>
            <a:xfrm>
              <a:off x="10671913" y="3979053"/>
              <a:ext cx="12700" cy="0"/>
            </a:xfrm>
            <a:custGeom>
              <a:rect b="b" l="l" r="r" t="t"/>
              <a:pathLst>
                <a:path extrusionOk="0" h="120000" w="12700">
                  <a:moveTo>
                    <a:pt x="12700" y="0"/>
                  </a:moveTo>
                  <a:lnTo>
                    <a:pt x="0" y="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0" name="Google Shape;680;g1f0d7b92b5e_0_0"/>
            <p:cNvSpPr/>
            <p:nvPr/>
          </p:nvSpPr>
          <p:spPr>
            <a:xfrm>
              <a:off x="10624130" y="3979053"/>
              <a:ext cx="636" cy="0"/>
            </a:xfrm>
            <a:custGeom>
              <a:rect b="b" l="l" r="r" t="t"/>
              <a:pathLst>
                <a:path extrusionOk="0" h="120000" w="634">
                  <a:moveTo>
                    <a:pt x="126" y="0"/>
                  </a:moveTo>
                  <a:lnTo>
                    <a:pt x="0" y="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1" name="Google Shape;681;g1f0d7b92b5e_0_0"/>
            <p:cNvSpPr/>
            <p:nvPr/>
          </p:nvSpPr>
          <p:spPr>
            <a:xfrm>
              <a:off x="1768905" y="3979053"/>
              <a:ext cx="8855710" cy="0"/>
            </a:xfrm>
            <a:custGeom>
              <a:rect b="b" l="l" r="r" t="t"/>
              <a:pathLst>
                <a:path extrusionOk="0" h="120000" w="8855710">
                  <a:moveTo>
                    <a:pt x="8855227" y="0"/>
                  </a:moveTo>
                  <a:lnTo>
                    <a:pt x="0" y="0"/>
                  </a:lnTo>
                </a:path>
              </a:pathLst>
            </a:custGeom>
            <a:noFill/>
            <a:ln cap="flat" cmpd="sng" w="25400">
              <a:solidFill>
                <a:srgbClr val="023154"/>
              </a:solidFill>
              <a:prstDash val="dot"/>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2" name="Google Shape;682;g1f0d7b92b5e_0_0"/>
            <p:cNvSpPr/>
            <p:nvPr/>
          </p:nvSpPr>
          <p:spPr>
            <a:xfrm>
              <a:off x="1756209" y="3979053"/>
              <a:ext cx="12700" cy="0"/>
            </a:xfrm>
            <a:custGeom>
              <a:rect b="b" l="l" r="r" t="t"/>
              <a:pathLst>
                <a:path extrusionOk="0" h="120000" w="12700">
                  <a:moveTo>
                    <a:pt x="12700" y="0"/>
                  </a:moveTo>
                  <a:lnTo>
                    <a:pt x="0" y="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683" name="Google Shape;683;g1f0d7b92b5e_0_0"/>
          <p:cNvSpPr txBox="1"/>
          <p:nvPr/>
        </p:nvSpPr>
        <p:spPr>
          <a:xfrm>
            <a:off x="7575664" y="2163761"/>
            <a:ext cx="1479000" cy="2238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Emotional</a:t>
            </a:r>
            <a:endParaRPr sz="1400">
              <a:latin typeface="Montserrat SemiBold"/>
              <a:ea typeface="Montserrat SemiBold"/>
              <a:cs typeface="Montserrat SemiBold"/>
              <a:sym typeface="Montserrat SemiBold"/>
            </a:endParaRPr>
          </a:p>
        </p:txBody>
      </p:sp>
      <p:sp>
        <p:nvSpPr>
          <p:cNvPr id="684" name="Google Shape;684;g1f0d7b92b5e_0_0"/>
          <p:cNvSpPr txBox="1"/>
          <p:nvPr/>
        </p:nvSpPr>
        <p:spPr>
          <a:xfrm rot="-5400000">
            <a:off x="724600" y="3098559"/>
            <a:ext cx="1526100" cy="433500"/>
          </a:xfrm>
          <a:prstGeom prst="rect">
            <a:avLst/>
          </a:prstGeom>
          <a:noFill/>
          <a:ln>
            <a:noFill/>
          </a:ln>
        </p:spPr>
        <p:txBody>
          <a:bodyPr anchorCtr="0" anchor="t" bIns="0" lIns="0" spcFirstLastPara="1" rIns="0" wrap="square" tIns="2450">
            <a:spAutoFit/>
          </a:bodyPr>
          <a:lstStyle/>
          <a:p>
            <a:pPr indent="0" lvl="0" marL="12700" rtl="0" algn="ctr">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Individual needs</a:t>
            </a:r>
            <a:endParaRPr sz="1400">
              <a:latin typeface="Montserrat SemiBold"/>
              <a:ea typeface="Montserrat SemiBold"/>
              <a:cs typeface="Montserrat SemiBold"/>
              <a:sym typeface="Montserrat SemiBold"/>
            </a:endParaRPr>
          </a:p>
        </p:txBody>
      </p:sp>
      <p:sp>
        <p:nvSpPr>
          <p:cNvPr id="685" name="Google Shape;685;g1f0d7b92b5e_0_0"/>
          <p:cNvSpPr txBox="1"/>
          <p:nvPr/>
        </p:nvSpPr>
        <p:spPr>
          <a:xfrm rot="-5400000">
            <a:off x="739600" y="4897425"/>
            <a:ext cx="1496100" cy="433500"/>
          </a:xfrm>
          <a:prstGeom prst="rect">
            <a:avLst/>
          </a:prstGeom>
          <a:noFill/>
          <a:ln>
            <a:noFill/>
          </a:ln>
        </p:spPr>
        <p:txBody>
          <a:bodyPr anchorCtr="0" anchor="t" bIns="0" lIns="0" spcFirstLastPara="1" rIns="0" wrap="square" tIns="2450">
            <a:spAutoFit/>
          </a:bodyPr>
          <a:lstStyle/>
          <a:p>
            <a:pPr indent="0" lvl="0" marL="12700" rtl="0" algn="ctr">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Company needs</a:t>
            </a:r>
            <a:endParaRPr sz="1400">
              <a:latin typeface="Montserrat SemiBold"/>
              <a:ea typeface="Montserrat SemiBold"/>
              <a:cs typeface="Montserrat SemiBold"/>
              <a:sym typeface="Montserrat SemiBold"/>
            </a:endParaRPr>
          </a:p>
        </p:txBody>
      </p:sp>
      <p:sp>
        <p:nvSpPr>
          <p:cNvPr id="686" name="Google Shape;686;g1f0d7b92b5e_0_0"/>
          <p:cNvSpPr txBox="1"/>
          <p:nvPr>
            <p:ph type="title"/>
          </p:nvPr>
        </p:nvSpPr>
        <p:spPr>
          <a:xfrm>
            <a:off x="3248245" y="2155705"/>
            <a:ext cx="1195200" cy="2238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lang="en-GB" sz="1400">
                <a:solidFill>
                  <a:srgbClr val="FFFFFF"/>
                </a:solidFill>
                <a:latin typeface="Montserrat SemiBold"/>
                <a:ea typeface="Montserrat SemiBold"/>
                <a:cs typeface="Montserrat SemiBold"/>
                <a:sym typeface="Montserrat SemiBold"/>
              </a:rPr>
              <a:t>Rational</a:t>
            </a:r>
            <a:endParaRPr sz="1400">
              <a:latin typeface="Montserrat SemiBold"/>
              <a:ea typeface="Montserrat SemiBold"/>
              <a:cs typeface="Montserrat SemiBold"/>
              <a:sym typeface="Montserrat SemiBold"/>
            </a:endParaRPr>
          </a:p>
        </p:txBody>
      </p:sp>
      <p:sp>
        <p:nvSpPr>
          <p:cNvPr id="687" name="Google Shape;687;g1f0d7b92b5e_0_0"/>
          <p:cNvSpPr txBox="1"/>
          <p:nvPr/>
        </p:nvSpPr>
        <p:spPr>
          <a:xfrm>
            <a:off x="8504677" y="2668188"/>
            <a:ext cx="2168400" cy="162300"/>
          </a:xfrm>
          <a:prstGeom prst="rect">
            <a:avLst/>
          </a:prstGeom>
          <a:noFill/>
          <a:ln>
            <a:noFill/>
          </a:ln>
        </p:spPr>
        <p:txBody>
          <a:bodyPr anchorCtr="0" anchor="t" bIns="0" lIns="0" spcFirstLastPara="1" rIns="0" wrap="square" tIns="8225">
            <a:spAutoFit/>
          </a:bodyPr>
          <a:lstStyle/>
          <a:p>
            <a:pPr indent="0" lvl="0" marL="12700" marR="165100" rtl="0" algn="l">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Make me look and feel good</a:t>
            </a:r>
            <a:endParaRPr sz="900">
              <a:latin typeface="Montserrat Medium"/>
              <a:ea typeface="Montserrat Medium"/>
              <a:cs typeface="Montserrat Medium"/>
              <a:sym typeface="Montserrat Medium"/>
            </a:endParaRPr>
          </a:p>
        </p:txBody>
      </p:sp>
      <p:sp>
        <p:nvSpPr>
          <p:cNvPr id="688" name="Google Shape;688;g1f0d7b92b5e_0_0"/>
          <p:cNvSpPr txBox="1"/>
          <p:nvPr/>
        </p:nvSpPr>
        <p:spPr>
          <a:xfrm>
            <a:off x="1969195" y="2668188"/>
            <a:ext cx="1971000" cy="3522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Help me do my job</a:t>
            </a:r>
            <a:endParaRPr sz="1000">
              <a:latin typeface="Montserrat SemiBold"/>
              <a:ea typeface="Montserrat SemiBold"/>
              <a:cs typeface="Montserrat SemiBold"/>
              <a:sym typeface="Montserrat SemiBold"/>
            </a:endParaRPr>
          </a:p>
          <a:p>
            <a:pPr indent="0" lvl="0" marL="165100" marR="190500" rtl="0" algn="l">
              <a:lnSpc>
                <a:spcPct val="130899"/>
              </a:lnSpc>
              <a:spcBef>
                <a:spcPts val="400"/>
              </a:spcBef>
              <a:spcAft>
                <a:spcPts val="0"/>
              </a:spcAft>
              <a:buNone/>
            </a:pPr>
            <a:r>
              <a:t/>
            </a:r>
            <a:endParaRPr sz="900">
              <a:latin typeface="Montserrat Medium"/>
              <a:ea typeface="Montserrat Medium"/>
              <a:cs typeface="Montserrat Medium"/>
              <a:sym typeface="Montserrat Medium"/>
            </a:endParaRPr>
          </a:p>
        </p:txBody>
      </p:sp>
      <p:sp>
        <p:nvSpPr>
          <p:cNvPr id="689" name="Google Shape;689;g1f0d7b92b5e_0_0"/>
          <p:cNvSpPr txBox="1"/>
          <p:nvPr/>
        </p:nvSpPr>
        <p:spPr>
          <a:xfrm>
            <a:off x="8504730" y="4438456"/>
            <a:ext cx="2128500" cy="3162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Build/protect our company reputation</a:t>
            </a:r>
            <a:endParaRPr sz="900">
              <a:latin typeface="Montserrat Medium"/>
              <a:ea typeface="Montserrat Medium"/>
              <a:cs typeface="Montserrat Medium"/>
              <a:sym typeface="Montserrat Medium"/>
            </a:endParaRPr>
          </a:p>
        </p:txBody>
      </p:sp>
      <p:sp>
        <p:nvSpPr>
          <p:cNvPr id="690" name="Google Shape;690;g1f0d7b92b5e_0_0"/>
          <p:cNvSpPr txBox="1"/>
          <p:nvPr/>
        </p:nvSpPr>
        <p:spPr>
          <a:xfrm>
            <a:off x="1969195" y="4438456"/>
            <a:ext cx="1777500" cy="316200"/>
          </a:xfrm>
          <a:prstGeom prst="rect">
            <a:avLst/>
          </a:prstGeom>
          <a:noFill/>
          <a:ln>
            <a:noFill/>
          </a:ln>
        </p:spPr>
        <p:txBody>
          <a:bodyPr anchorCtr="0" anchor="t" bIns="0" lIns="0" spcFirstLastPara="1" rIns="0" wrap="square" tIns="8225">
            <a:spAutoFit/>
          </a:bodyPr>
          <a:lstStyle/>
          <a:p>
            <a:pPr indent="0" lvl="0" marL="12700" marR="25400" rtl="0" algn="l">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Meet our functional needs</a:t>
            </a:r>
            <a:endParaRPr sz="9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1f0d7b92b5e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6" name="Google Shape;696;g1f0d7b92b5e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7" name="Google Shape;697;g1f0d7b92b5e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g1f0d7b92b5e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g1f0d7b92b5e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g1f0d7b92b5e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