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3xr/P6HHkLdXlLmMgqKqHBEp6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92D9A4-8FB2-4E23-BF3F-2E3E5F2CE46F}">
  <a:tblStyle styleId="{4792D9A4-8FB2-4E23-BF3F-2E3E5F2CE46F}"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B8C84FA-2131-48CC-9FE6-1CD680D5E749}"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6E7E9"/>
          </a:solidFill>
        </a:fill>
      </a:tcStyle>
    </a:lastRow>
    <a:seCell>
      <a:tcTxStyle/>
    </a:seCell>
    <a:swCell>
      <a:tcTxStyle/>
    </a:swCell>
    <a:firstRow>
      <a:tcTxStyle b="on" i="off"/>
      <a:tcStyle>
        <a:fill>
          <a:solidFill>
            <a:srgbClr val="E6E7E9"/>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ab2a08d32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ab2a08d3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5" name="Shape 275"/>
        <p:cNvGrpSpPr/>
        <p:nvPr/>
      </p:nvGrpSpPr>
      <p:grpSpPr>
        <a:xfrm>
          <a:off x="0" y="0"/>
          <a:ext cx="0" cy="0"/>
          <a:chOff x="0" y="0"/>
          <a:chExt cx="0" cy="0"/>
        </a:xfrm>
      </p:grpSpPr>
      <p:sp>
        <p:nvSpPr>
          <p:cNvPr id="276" name="Google Shape;276;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7" name="Google Shape;277;p21"/>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8" name="Google Shape;278;p21"/>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79" name="Google Shape;279;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1" name="Google Shape;281;p21"/>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2" name="Google Shape;282;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8" name="Google Shape;28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89" name="Google Shape;28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2"/>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2" name="Google Shape;292;p22"/>
          <p:cNvGrpSpPr/>
          <p:nvPr/>
        </p:nvGrpSpPr>
        <p:grpSpPr>
          <a:xfrm>
            <a:off x="11436251" y="129884"/>
            <a:ext cx="661669" cy="1214119"/>
            <a:chOff x="11436251" y="129884"/>
            <a:chExt cx="661669" cy="1214119"/>
          </a:xfrm>
        </p:grpSpPr>
        <p:sp>
          <p:nvSpPr>
            <p:cNvPr id="293" name="Google Shape;29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22"/>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27" name="Google Shape;32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9" name="Google Shape;329;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0" name="Google Shape;330;p2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1" name="Google Shape;331;p23"/>
          <p:cNvGrpSpPr/>
          <p:nvPr/>
        </p:nvGrpSpPr>
        <p:grpSpPr>
          <a:xfrm>
            <a:off x="11436251" y="129884"/>
            <a:ext cx="661669" cy="1214119"/>
            <a:chOff x="11436251" y="129884"/>
            <a:chExt cx="661669" cy="1214119"/>
          </a:xfrm>
        </p:grpSpPr>
        <p:sp>
          <p:nvSpPr>
            <p:cNvPr id="332" name="Google Shape;332;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0" name="Google Shape;360;p2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4"/>
          <p:cNvGrpSpPr/>
          <p:nvPr/>
        </p:nvGrpSpPr>
        <p:grpSpPr>
          <a:xfrm>
            <a:off x="0" y="1318491"/>
            <a:ext cx="1397812" cy="58002"/>
            <a:chOff x="0" y="1077191"/>
            <a:chExt cx="1397812" cy="58002"/>
          </a:xfrm>
        </p:grpSpPr>
        <p:sp>
          <p:nvSpPr>
            <p:cNvPr id="368" name="Google Shape;36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4"/>
          <p:cNvGrpSpPr/>
          <p:nvPr/>
        </p:nvGrpSpPr>
        <p:grpSpPr>
          <a:xfrm>
            <a:off x="11614051" y="129884"/>
            <a:ext cx="661669" cy="1214119"/>
            <a:chOff x="11436251" y="129884"/>
            <a:chExt cx="661669" cy="1214119"/>
          </a:xfrm>
        </p:grpSpPr>
        <p:sp>
          <p:nvSpPr>
            <p:cNvPr id="373" name="Google Shape;37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5"/>
          <p:cNvGrpSpPr/>
          <p:nvPr/>
        </p:nvGrpSpPr>
        <p:grpSpPr>
          <a:xfrm>
            <a:off x="0" y="1318491"/>
            <a:ext cx="1397812" cy="58002"/>
            <a:chOff x="0" y="1077191"/>
            <a:chExt cx="1397812" cy="58002"/>
          </a:xfrm>
        </p:grpSpPr>
        <p:sp>
          <p:nvSpPr>
            <p:cNvPr id="409" name="Google Shape;40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5"/>
          <p:cNvGrpSpPr/>
          <p:nvPr/>
        </p:nvGrpSpPr>
        <p:grpSpPr>
          <a:xfrm>
            <a:off x="11436251" y="129884"/>
            <a:ext cx="661669" cy="1214119"/>
            <a:chOff x="11436251" y="129884"/>
            <a:chExt cx="661669" cy="1214119"/>
          </a:xfrm>
        </p:grpSpPr>
        <p:sp>
          <p:nvSpPr>
            <p:cNvPr id="414" name="Google Shape;41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6"/>
          <p:cNvGrpSpPr/>
          <p:nvPr/>
        </p:nvGrpSpPr>
        <p:grpSpPr>
          <a:xfrm>
            <a:off x="0" y="1318491"/>
            <a:ext cx="1397812" cy="58002"/>
            <a:chOff x="0" y="1077191"/>
            <a:chExt cx="1397812" cy="58002"/>
          </a:xfrm>
        </p:grpSpPr>
        <p:sp>
          <p:nvSpPr>
            <p:cNvPr id="450" name="Google Shape;45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6"/>
          <p:cNvGrpSpPr/>
          <p:nvPr/>
        </p:nvGrpSpPr>
        <p:grpSpPr>
          <a:xfrm>
            <a:off x="11436251" y="129884"/>
            <a:ext cx="661669" cy="1214119"/>
            <a:chOff x="11436251" y="129884"/>
            <a:chExt cx="661669" cy="1214119"/>
          </a:xfrm>
        </p:grpSpPr>
        <p:sp>
          <p:nvSpPr>
            <p:cNvPr id="455" name="Google Shape;45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7"/>
          <p:cNvGrpSpPr/>
          <p:nvPr/>
        </p:nvGrpSpPr>
        <p:grpSpPr>
          <a:xfrm>
            <a:off x="0" y="1318491"/>
            <a:ext cx="1397812" cy="58002"/>
            <a:chOff x="0" y="1077191"/>
            <a:chExt cx="1397812" cy="58002"/>
          </a:xfrm>
        </p:grpSpPr>
        <p:sp>
          <p:nvSpPr>
            <p:cNvPr id="491" name="Google Shape;491;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7"/>
          <p:cNvGrpSpPr/>
          <p:nvPr/>
        </p:nvGrpSpPr>
        <p:grpSpPr>
          <a:xfrm>
            <a:off x="11436251" y="129884"/>
            <a:ext cx="661669" cy="1214119"/>
            <a:chOff x="11436251" y="129884"/>
            <a:chExt cx="661669" cy="1214119"/>
          </a:xfrm>
        </p:grpSpPr>
        <p:sp>
          <p:nvSpPr>
            <p:cNvPr id="496" name="Google Shape;496;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8"/>
          <p:cNvGrpSpPr/>
          <p:nvPr/>
        </p:nvGrpSpPr>
        <p:grpSpPr>
          <a:xfrm>
            <a:off x="0" y="1318491"/>
            <a:ext cx="1397812" cy="58002"/>
            <a:chOff x="0" y="1077191"/>
            <a:chExt cx="1397812" cy="58002"/>
          </a:xfrm>
        </p:grpSpPr>
        <p:sp>
          <p:nvSpPr>
            <p:cNvPr id="533" name="Google Shape;533;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8"/>
          <p:cNvGrpSpPr/>
          <p:nvPr/>
        </p:nvGrpSpPr>
        <p:grpSpPr>
          <a:xfrm>
            <a:off x="11614051" y="129884"/>
            <a:ext cx="661669" cy="1214119"/>
            <a:chOff x="11436251" y="129884"/>
            <a:chExt cx="661669" cy="1214119"/>
          </a:xfrm>
        </p:grpSpPr>
        <p:sp>
          <p:nvSpPr>
            <p:cNvPr id="538" name="Google Shape;538;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3"/>
          <p:cNvSpPr/>
          <p:nvPr/>
        </p:nvSpPr>
        <p:spPr>
          <a:xfrm>
            <a:off x="1226931" y="1458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0" y="1458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3"/>
          <p:cNvGrpSpPr/>
          <p:nvPr/>
        </p:nvGrpSpPr>
        <p:grpSpPr>
          <a:xfrm>
            <a:off x="11436251" y="129884"/>
            <a:ext cx="661669" cy="1214119"/>
            <a:chOff x="11436251" y="129884"/>
            <a:chExt cx="661669" cy="1214119"/>
          </a:xfrm>
        </p:grpSpPr>
        <p:sp>
          <p:nvSpPr>
            <p:cNvPr id="27" name="Google Shape;2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4"/>
          <p:cNvGrpSpPr/>
          <p:nvPr/>
        </p:nvGrpSpPr>
        <p:grpSpPr>
          <a:xfrm>
            <a:off x="0" y="1318491"/>
            <a:ext cx="1397812" cy="58002"/>
            <a:chOff x="0" y="1077191"/>
            <a:chExt cx="1397812" cy="58002"/>
          </a:xfrm>
        </p:grpSpPr>
        <p:sp>
          <p:nvSpPr>
            <p:cNvPr id="63" name="Google Shape;63;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4"/>
          <p:cNvGrpSpPr/>
          <p:nvPr/>
        </p:nvGrpSpPr>
        <p:grpSpPr>
          <a:xfrm>
            <a:off x="11436251" y="129884"/>
            <a:ext cx="661669" cy="1214119"/>
            <a:chOff x="11436251" y="129884"/>
            <a:chExt cx="661669" cy="1214119"/>
          </a:xfrm>
        </p:grpSpPr>
        <p:sp>
          <p:nvSpPr>
            <p:cNvPr id="68" name="Google Shape;68;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5"/>
          <p:cNvGrpSpPr/>
          <p:nvPr/>
        </p:nvGrpSpPr>
        <p:grpSpPr>
          <a:xfrm>
            <a:off x="0" y="1318491"/>
            <a:ext cx="1397812" cy="58002"/>
            <a:chOff x="0" y="1077191"/>
            <a:chExt cx="1397812" cy="58002"/>
          </a:xfrm>
        </p:grpSpPr>
        <p:sp>
          <p:nvSpPr>
            <p:cNvPr id="104" name="Google Shape;10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5"/>
          <p:cNvGrpSpPr/>
          <p:nvPr/>
        </p:nvGrpSpPr>
        <p:grpSpPr>
          <a:xfrm>
            <a:off x="11436251" y="129884"/>
            <a:ext cx="661669" cy="1214119"/>
            <a:chOff x="11436251" y="129884"/>
            <a:chExt cx="661669" cy="1214119"/>
          </a:xfrm>
        </p:grpSpPr>
        <p:sp>
          <p:nvSpPr>
            <p:cNvPr id="109" name="Google Shape;10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6"/>
          <p:cNvGrpSpPr/>
          <p:nvPr/>
        </p:nvGrpSpPr>
        <p:grpSpPr>
          <a:xfrm>
            <a:off x="0" y="1318491"/>
            <a:ext cx="1397812" cy="58002"/>
            <a:chOff x="0" y="1077191"/>
            <a:chExt cx="1397812" cy="58002"/>
          </a:xfrm>
        </p:grpSpPr>
        <p:sp>
          <p:nvSpPr>
            <p:cNvPr id="144" name="Google Shape;14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6"/>
          <p:cNvGrpSpPr/>
          <p:nvPr/>
        </p:nvGrpSpPr>
        <p:grpSpPr>
          <a:xfrm>
            <a:off x="11436251" y="129884"/>
            <a:ext cx="661669" cy="1214119"/>
            <a:chOff x="11436251" y="129884"/>
            <a:chExt cx="661669" cy="1214119"/>
          </a:xfrm>
        </p:grpSpPr>
        <p:sp>
          <p:nvSpPr>
            <p:cNvPr id="149" name="Google Shape;14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8" name="Shape 178"/>
        <p:cNvGrpSpPr/>
        <p:nvPr/>
      </p:nvGrpSpPr>
      <p:grpSpPr>
        <a:xfrm>
          <a:off x="0" y="0"/>
          <a:ext cx="0" cy="0"/>
          <a:chOff x="0" y="0"/>
          <a:chExt cx="0" cy="0"/>
        </a:xfrm>
      </p:grpSpPr>
      <p:pic>
        <p:nvPicPr>
          <p:cNvPr descr="A yellow circle on a black background&#10;&#10;Description automatically generated" id="179" name="Google Shape;17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0" name="Google Shape;18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3" name="Google Shape;183;p17"/>
          <p:cNvGrpSpPr/>
          <p:nvPr/>
        </p:nvGrpSpPr>
        <p:grpSpPr>
          <a:xfrm>
            <a:off x="0" y="1318491"/>
            <a:ext cx="1397812" cy="58002"/>
            <a:chOff x="0" y="1077191"/>
            <a:chExt cx="1397812" cy="58002"/>
          </a:xfrm>
        </p:grpSpPr>
        <p:sp>
          <p:nvSpPr>
            <p:cNvPr id="184" name="Google Shape;18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6" name="Google Shape;186;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7" name="Google Shape;187;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8" name="Google Shape;188;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9" name="Google Shape;189;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0" name="Google Shape;190;p17"/>
          <p:cNvGrpSpPr/>
          <p:nvPr/>
        </p:nvGrpSpPr>
        <p:grpSpPr>
          <a:xfrm>
            <a:off x="11626751" y="129884"/>
            <a:ext cx="661669" cy="1214119"/>
            <a:chOff x="11436251" y="129884"/>
            <a:chExt cx="661669" cy="1214119"/>
          </a:xfrm>
        </p:grpSpPr>
        <p:sp>
          <p:nvSpPr>
            <p:cNvPr id="191" name="Google Shape;191;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19" name="Shape 219"/>
        <p:cNvGrpSpPr/>
        <p:nvPr/>
      </p:nvGrpSpPr>
      <p:grpSpPr>
        <a:xfrm>
          <a:off x="0" y="0"/>
          <a:ext cx="0" cy="0"/>
          <a:chOff x="0" y="0"/>
          <a:chExt cx="0" cy="0"/>
        </a:xfrm>
      </p:grpSpPr>
      <p:pic>
        <p:nvPicPr>
          <p:cNvPr descr="A yellow circle on a black background&#10;&#10;Description automatically generated" id="220" name="Google Shape;22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1" name="Google Shape;22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4" name="Google Shape;224;p18"/>
          <p:cNvGrpSpPr/>
          <p:nvPr/>
        </p:nvGrpSpPr>
        <p:grpSpPr>
          <a:xfrm>
            <a:off x="0" y="1318491"/>
            <a:ext cx="1397812" cy="58002"/>
            <a:chOff x="0" y="1077191"/>
            <a:chExt cx="1397812" cy="58002"/>
          </a:xfrm>
        </p:grpSpPr>
        <p:sp>
          <p:nvSpPr>
            <p:cNvPr id="225" name="Google Shape;22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 name="Google Shape;227;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8" name="Google Shape;22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9" name="Google Shape;229;p18"/>
          <p:cNvGrpSpPr/>
          <p:nvPr/>
        </p:nvGrpSpPr>
        <p:grpSpPr>
          <a:xfrm>
            <a:off x="11436251" y="129884"/>
            <a:ext cx="661669" cy="1214119"/>
            <a:chOff x="11436251" y="129884"/>
            <a:chExt cx="661669" cy="1214119"/>
          </a:xfrm>
        </p:grpSpPr>
        <p:sp>
          <p:nvSpPr>
            <p:cNvPr id="230" name="Google Shape;23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8" name="Google Shape;258;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59" name="Google Shape;259;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0" name="Shape 260"/>
        <p:cNvGrpSpPr/>
        <p:nvPr/>
      </p:nvGrpSpPr>
      <p:grpSpPr>
        <a:xfrm>
          <a:off x="0" y="0"/>
          <a:ext cx="0" cy="0"/>
          <a:chOff x="0" y="0"/>
          <a:chExt cx="0" cy="0"/>
        </a:xfrm>
      </p:grpSpPr>
      <p:pic>
        <p:nvPicPr>
          <p:cNvPr descr="A logo with blue and yellow colors&#10;&#10;Description automatically generated" id="261" name="Google Shape;261;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2" name="Google Shape;262;p19"/>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3" name="Google Shape;263;p19"/>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4" name="Google Shape;264;p19"/>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5" name="Google Shape;265;p19"/>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6" name="Google Shape;266;p19"/>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7" name="Google Shape;267;p19"/>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8" name="Shape 268"/>
        <p:cNvGrpSpPr/>
        <p:nvPr/>
      </p:nvGrpSpPr>
      <p:grpSpPr>
        <a:xfrm>
          <a:off x="0" y="0"/>
          <a:ext cx="0" cy="0"/>
          <a:chOff x="0" y="0"/>
          <a:chExt cx="0" cy="0"/>
        </a:xfrm>
      </p:grpSpPr>
      <p:pic>
        <p:nvPicPr>
          <p:cNvPr descr="A logo with blue and yellow colors&#10;&#10;Description automatically generated" id="269" name="Google Shape;269;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70" name="Google Shape;270;p2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71" name="Google Shape;271;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2" name="Google Shape;272;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Competitive Intelligence</a:t>
            </a:r>
            <a:endParaRPr sz="1000"/>
          </a:p>
        </p:txBody>
      </p:sp>
      <p:pic>
        <p:nvPicPr>
          <p:cNvPr id="624" name="Google Shape;624;p1"/>
          <p:cNvPicPr preferRelativeResize="0"/>
          <p:nvPr/>
        </p:nvPicPr>
        <p:blipFill rotWithShape="1">
          <a:blip r:embed="rId3">
            <a:alphaModFix/>
          </a:blip>
          <a:srcRect b="0" l="0" r="0" t="0"/>
          <a:stretch/>
        </p:blipFill>
        <p:spPr>
          <a:xfrm>
            <a:off x="6445354" y="2666624"/>
            <a:ext cx="1724707" cy="1057749"/>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678625" y="3655524"/>
            <a:ext cx="1454174" cy="891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ab2a08d328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1" name="Google Shape;711;g2ab2a08d328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ab2a08d328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ab2a08d328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ab2a08d328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ab2a08d328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25" y="472400"/>
            <a:ext cx="107382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assessing the strengths and weaknesses</a:t>
            </a:r>
            <a:br>
              <a:rPr lang="en-GB"/>
            </a:br>
            <a:r>
              <a:rPr lang="en-GB"/>
              <a:t>of competitors</a:t>
            </a:r>
            <a:r>
              <a:rPr lang="en-GB">
                <a:solidFill>
                  <a:schemeClr val="accent1"/>
                </a:solidFill>
              </a:rPr>
              <a:t>.</a:t>
            </a:r>
            <a:br>
              <a:rPr lang="en-GB"/>
            </a:br>
            <a:endParaRPr/>
          </a:p>
        </p:txBody>
      </p:sp>
      <p:sp>
        <p:nvSpPr>
          <p:cNvPr id="631" name="Google Shape;631;p2"/>
          <p:cNvSpPr/>
          <p:nvPr/>
        </p:nvSpPr>
        <p:spPr>
          <a:xfrm>
            <a:off x="397850" y="1650300"/>
            <a:ext cx="105978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67" u="none" cap="none" strike="noStrike">
                <a:solidFill>
                  <a:schemeClr val="lt1"/>
                </a:solidFill>
                <a:latin typeface="Montserrat SemiBold"/>
                <a:ea typeface="Montserrat SemiBold"/>
                <a:cs typeface="Montserrat SemiBold"/>
                <a:sym typeface="Montserrat SemiBold"/>
              </a:rPr>
              <a:t>Use this model to develop a strategy for attacking or defending your position against other companies.</a:t>
            </a:r>
            <a:endParaRPr sz="1200">
              <a:solidFill>
                <a:schemeClr val="lt1"/>
              </a:solidFill>
              <a:latin typeface="Montserrat SemiBold"/>
              <a:ea typeface="Montserrat SemiBold"/>
              <a:cs typeface="Montserrat SemiBold"/>
              <a:sym typeface="Montserrat SemiBold"/>
            </a:endParaRPr>
          </a:p>
        </p:txBody>
      </p:sp>
      <p:sp>
        <p:nvSpPr>
          <p:cNvPr id="632" name="Google Shape;632;p2"/>
          <p:cNvSpPr txBox="1"/>
          <p:nvPr/>
        </p:nvSpPr>
        <p:spPr>
          <a:xfrm>
            <a:off x="397845" y="2506658"/>
            <a:ext cx="109452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aim is to collect as much intelligence on competitors as is legally possible.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Sources of intelligence include financial accounts, websites, press releases, market research surveys, distributors etc.</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following frames are by way of example. The intelligence that you collect should be for a purpose – e.g. to benchmark, to anticipate strategic responses, for acquisition etc.</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As with all models you should determine what the objectives are of the exercise. Is it a one-off exercise to determine the strengths and weaknesses of competitors or is it a model to continuously track the performance of competitors?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tool is flexible and you can collect data for as many or few companies as suits.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As a suggestion you should populate the templates with specific intelligence. Equally, you could devise a scoring system which judges competitors to be better or worse than your own company on the various criteria; the aim being to determine your relative strengths and weaknesses.</a:t>
            </a:r>
            <a:endParaRPr/>
          </a:p>
        </p:txBody>
      </p:sp>
      <p:sp>
        <p:nvSpPr>
          <p:cNvPr id="633" name="Google Shape;63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4" name="Google Shape;634;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0" name="Google Shape;64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41" name="Google Shape;641;p3"/>
          <p:cNvSpPr txBox="1"/>
          <p:nvPr>
            <p:ph type="title"/>
          </p:nvPr>
        </p:nvSpPr>
        <p:spPr>
          <a:xfrm>
            <a:off x="333534" y="472400"/>
            <a:ext cx="9590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Overview of competitive intelligence</a:t>
            </a:r>
            <a:r>
              <a:rPr lang="en-GB" sz="2800">
                <a:solidFill>
                  <a:schemeClr val="lt1"/>
                </a:solidFill>
              </a:rPr>
              <a:t>.</a:t>
            </a:r>
            <a:endParaRPr sz="2800">
              <a:solidFill>
                <a:schemeClr val="lt1"/>
              </a:solidFill>
            </a:endParaRPr>
          </a:p>
        </p:txBody>
      </p:sp>
      <p:pic>
        <p:nvPicPr>
          <p:cNvPr id="642" name="Google Shape;642;p3"/>
          <p:cNvPicPr preferRelativeResize="0"/>
          <p:nvPr/>
        </p:nvPicPr>
        <p:blipFill>
          <a:blip r:embed="rId3">
            <a:alphaModFix/>
          </a:blip>
          <a:stretch>
            <a:fillRect/>
          </a:stretch>
        </p:blipFill>
        <p:spPr>
          <a:xfrm>
            <a:off x="2127275" y="1087300"/>
            <a:ext cx="8141764" cy="5252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graphicFrame>
        <p:nvGraphicFramePr>
          <p:cNvPr id="647" name="Google Shape;647;p4"/>
          <p:cNvGraphicFramePr/>
          <p:nvPr/>
        </p:nvGraphicFramePr>
        <p:xfrm>
          <a:off x="1629825" y="2509057"/>
          <a:ext cx="3000000" cy="3000000"/>
        </p:xfrm>
        <a:graphic>
          <a:graphicData uri="http://schemas.openxmlformats.org/drawingml/2006/table">
            <a:tbl>
              <a:tblPr>
                <a:noFill/>
                <a:tableStyleId>{4792D9A4-8FB2-4E23-BF3F-2E3E5F2CE46F}</a:tableStyleId>
              </a:tblPr>
              <a:tblGrid>
                <a:gridCol w="4861750"/>
                <a:gridCol w="1218600"/>
                <a:gridCol w="1252450"/>
                <a:gridCol w="1387850"/>
              </a:tblGrid>
              <a:tr h="317500">
                <a:tc>
                  <a:txBody>
                    <a:bodyPr/>
                    <a:lstStyle/>
                    <a:p>
                      <a:pPr indent="0" lvl="0" marL="0" marR="0" rtl="0" algn="l">
                        <a:lnSpc>
                          <a:spcPct val="100000"/>
                        </a:lnSpc>
                        <a:spcBef>
                          <a:spcPts val="0"/>
                        </a:spcBef>
                        <a:spcAft>
                          <a:spcPts val="0"/>
                        </a:spcAft>
                        <a:buClr>
                          <a:schemeClr val="dk1"/>
                        </a:buClr>
                        <a:buSzPts val="1500"/>
                        <a:buFont typeface="Montserrat Light"/>
                        <a:buNone/>
                      </a:pPr>
                      <a:r>
                        <a:rPr lang="en-GB" u="none" cap="none" strike="noStrike">
                          <a:solidFill>
                            <a:schemeClr val="dk2"/>
                          </a:solidFill>
                          <a:latin typeface="Montserrat SemiBold"/>
                          <a:ea typeface="Montserrat SemiBold"/>
                          <a:cs typeface="Montserrat SemiBold"/>
                          <a:sym typeface="Montserrat SemiBold"/>
                        </a:rPr>
                        <a:t> Financial data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Company revenue (</a:t>
                      </a:r>
                      <a:r>
                        <a:rPr lang="en-GB">
                          <a:solidFill>
                            <a:schemeClr val="dk2"/>
                          </a:solidFill>
                          <a:latin typeface="Montserrat SemiBold"/>
                          <a:ea typeface="Montserrat SemiBold"/>
                          <a:cs typeface="Montserrat SemiBold"/>
                          <a:sym typeface="Montserrat SemiBold"/>
                        </a:rPr>
                        <a:t>y</a:t>
                      </a:r>
                      <a:r>
                        <a:rPr lang="en-GB" u="none" cap="none" strike="noStrike">
                          <a:solidFill>
                            <a:schemeClr val="dk2"/>
                          </a:solidFill>
                          <a:latin typeface="Montserrat SemiBold"/>
                          <a:ea typeface="Montserrat SemiBold"/>
                          <a:cs typeface="Montserrat SemiBold"/>
                          <a:sym typeface="Montserrat SemiBold"/>
                        </a:rPr>
                        <a:t>ear)</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Number of employees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Number of plants.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Exports (including geographical breakdown)</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Net profit</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Gross profit</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Current assets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Fixed assets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Return on assets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gross profit of revenue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Ratio of revenue to employees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c>
                  <a:txBody>
                    <a:bodyPr/>
                    <a:lstStyle/>
                    <a:p>
                      <a:pPr indent="0" lvl="0" marL="0" marR="0" rtl="0" algn="l">
                        <a:spcBef>
                          <a:spcPts val="0"/>
                        </a:spcBef>
                        <a:spcAft>
                          <a:spcPts val="0"/>
                        </a:spcAft>
                        <a:buNone/>
                      </a:pPr>
                      <a:r>
                        <a:rPr lang="en-GB" sz="1500" u="none" cap="none" strike="noStrike">
                          <a:latin typeface="Montserrat Light"/>
                          <a:ea typeface="Montserrat Light"/>
                          <a:cs typeface="Montserrat Light"/>
                          <a:sym typeface="Montserrat Light"/>
                        </a:rPr>
                        <a:t> </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solidFill>
                      <a:srgbClr val="F3F3F3"/>
                    </a:solidFill>
                  </a:tcPr>
                </a:tc>
              </a:tr>
            </a:tbl>
          </a:graphicData>
        </a:graphic>
      </p:graphicFrame>
      <p:sp>
        <p:nvSpPr>
          <p:cNvPr id="648" name="Google Shape;648;p4"/>
          <p:cNvSpPr txBox="1"/>
          <p:nvPr/>
        </p:nvSpPr>
        <p:spPr>
          <a:xfrm>
            <a:off x="442450" y="1667800"/>
            <a:ext cx="99972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as much financial data as possible on your company and competitors with which you wish to benchmark</a:t>
            </a:r>
            <a:endParaRPr sz="1200"/>
          </a:p>
        </p:txBody>
      </p:sp>
      <p:sp>
        <p:nvSpPr>
          <p:cNvPr id="649" name="Google Shape;649;p4"/>
          <p:cNvSpPr txBox="1"/>
          <p:nvPr>
            <p:ph type="title"/>
          </p:nvPr>
        </p:nvSpPr>
        <p:spPr>
          <a:xfrm>
            <a:off x="374876" y="75047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Financial data</a:t>
            </a:r>
            <a:r>
              <a:rPr lang="en-GB" sz="2800">
                <a:solidFill>
                  <a:schemeClr val="accent3"/>
                </a:solidFill>
              </a:rPr>
              <a:t>.</a:t>
            </a:r>
            <a:endParaRPr sz="2800">
              <a:solidFill>
                <a:schemeClr val="accent3"/>
              </a:solidFill>
            </a:endParaRPr>
          </a:p>
        </p:txBody>
      </p:sp>
      <p:sp>
        <p:nvSpPr>
          <p:cNvPr id="650" name="Google Shape;650;p4"/>
          <p:cNvSpPr txBox="1"/>
          <p:nvPr/>
        </p:nvSpPr>
        <p:spPr>
          <a:xfrm>
            <a:off x="380648" y="381138"/>
            <a:ext cx="970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651" name="Google Shape;651;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2" name="Google Shape;652;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aphicFrame>
        <p:nvGraphicFramePr>
          <p:cNvPr id="657" name="Google Shape;657;p5"/>
          <p:cNvGraphicFramePr/>
          <p:nvPr/>
        </p:nvGraphicFramePr>
        <p:xfrm>
          <a:off x="1871531" y="2774732"/>
          <a:ext cx="3000000" cy="3000000"/>
        </p:xfrm>
        <a:graphic>
          <a:graphicData uri="http://schemas.openxmlformats.org/drawingml/2006/table">
            <a:tbl>
              <a:tblPr>
                <a:noFill/>
                <a:tableStyleId>{4792D9A4-8FB2-4E23-BF3F-2E3E5F2CE46F}</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Customers</a:t>
                      </a:r>
                      <a:endParaRPr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13775">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Number of customers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Key customers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Share of wallet at customers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Net promoter score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bl>
          </a:graphicData>
        </a:graphic>
      </p:graphicFrame>
      <p:graphicFrame>
        <p:nvGraphicFramePr>
          <p:cNvPr id="658" name="Google Shape;658;p5"/>
          <p:cNvGraphicFramePr/>
          <p:nvPr/>
        </p:nvGraphicFramePr>
        <p:xfrm>
          <a:off x="1871531" y="4568930"/>
          <a:ext cx="3000000" cy="3000000"/>
        </p:xfrm>
        <a:graphic>
          <a:graphicData uri="http://schemas.openxmlformats.org/drawingml/2006/table">
            <a:tbl>
              <a:tblPr>
                <a:noFill/>
                <a:tableStyleId>{4792D9A4-8FB2-4E23-BF3F-2E3E5F2CE46F}</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Products and turnover</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Key products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Market share for major product lines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of revenue from spares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of revenue from service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bl>
          </a:graphicData>
        </a:graphic>
      </p:graphicFrame>
      <p:sp>
        <p:nvSpPr>
          <p:cNvPr id="659" name="Google Shape;659;p5"/>
          <p:cNvSpPr txBox="1"/>
          <p:nvPr/>
        </p:nvSpPr>
        <p:spPr>
          <a:xfrm>
            <a:off x="463525" y="1740975"/>
            <a:ext cx="10439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key data on your company and as much as is possible on competitors. Data on competitors may be limited in which case you may have to make educated guesses.</a:t>
            </a:r>
            <a:endParaRPr sz="1200"/>
          </a:p>
        </p:txBody>
      </p:sp>
      <p:sp>
        <p:nvSpPr>
          <p:cNvPr id="660" name="Google Shape;660;p5"/>
          <p:cNvSpPr txBox="1"/>
          <p:nvPr>
            <p:ph type="title"/>
          </p:nvPr>
        </p:nvSpPr>
        <p:spPr>
          <a:xfrm>
            <a:off x="374875" y="750470"/>
            <a:ext cx="7469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Customer and product data</a:t>
            </a:r>
            <a:r>
              <a:rPr lang="en-GB" sz="2800">
                <a:solidFill>
                  <a:schemeClr val="accent2"/>
                </a:solidFill>
              </a:rPr>
              <a:t>.</a:t>
            </a:r>
            <a:endParaRPr sz="2800">
              <a:solidFill>
                <a:schemeClr val="accent2"/>
              </a:solidFill>
            </a:endParaRPr>
          </a:p>
        </p:txBody>
      </p:sp>
      <p:sp>
        <p:nvSpPr>
          <p:cNvPr id="661" name="Google Shape;661;p5"/>
          <p:cNvSpPr txBox="1"/>
          <p:nvPr/>
        </p:nvSpPr>
        <p:spPr>
          <a:xfrm>
            <a:off x="380649" y="381138"/>
            <a:ext cx="970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2</a:t>
            </a:r>
            <a:endParaRPr>
              <a:solidFill>
                <a:schemeClr val="lt1"/>
              </a:solidFill>
            </a:endParaRPr>
          </a:p>
        </p:txBody>
      </p:sp>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aphicFrame>
        <p:nvGraphicFramePr>
          <p:cNvPr id="668" name="Google Shape;668;p6"/>
          <p:cNvGraphicFramePr/>
          <p:nvPr/>
        </p:nvGraphicFramePr>
        <p:xfrm>
          <a:off x="1871531" y="2624730"/>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Prices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Av net price for key products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Typical % discounts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Dates of price increases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ctr"/>
                </a:tc>
              </a:tr>
            </a:tbl>
          </a:graphicData>
        </a:graphic>
      </p:graphicFrame>
      <p:graphicFrame>
        <p:nvGraphicFramePr>
          <p:cNvPr id="669" name="Google Shape;669;p6"/>
          <p:cNvGraphicFramePr/>
          <p:nvPr/>
        </p:nvGraphicFramePr>
        <p:xfrm>
          <a:off x="1871531" y="4465701"/>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Channel</a:t>
                      </a:r>
                      <a:endParaRPr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Main channel to market</a:t>
                      </a:r>
                      <a:endParaRPr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Key distributors</a:t>
                      </a:r>
                      <a:endParaRPr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sp>
        <p:nvSpPr>
          <p:cNvPr id="670" name="Google Shape;670;p6"/>
          <p:cNvSpPr txBox="1"/>
          <p:nvPr/>
        </p:nvSpPr>
        <p:spPr>
          <a:xfrm>
            <a:off x="449374" y="1686750"/>
            <a:ext cx="9832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as much intelligence as you can on your and your competitors’ prices and their channel to market.</a:t>
            </a:r>
            <a:endParaRPr sz="1200"/>
          </a:p>
        </p:txBody>
      </p:sp>
      <p:sp>
        <p:nvSpPr>
          <p:cNvPr id="671" name="Google Shape;671;p6"/>
          <p:cNvSpPr txBox="1"/>
          <p:nvPr>
            <p:ph type="title"/>
          </p:nvPr>
        </p:nvSpPr>
        <p:spPr>
          <a:xfrm>
            <a:off x="298675" y="750475"/>
            <a:ext cx="57483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Price and channel data</a:t>
            </a:r>
            <a:r>
              <a:rPr lang="en-GB" sz="2800">
                <a:solidFill>
                  <a:schemeClr val="lt1"/>
                </a:solidFill>
              </a:rPr>
              <a:t>.</a:t>
            </a:r>
            <a:endParaRPr sz="2800">
              <a:solidFill>
                <a:schemeClr val="lt1"/>
              </a:solidFill>
            </a:endParaRPr>
          </a:p>
        </p:txBody>
      </p:sp>
      <p:sp>
        <p:nvSpPr>
          <p:cNvPr id="672" name="Google Shape;672;p6"/>
          <p:cNvSpPr txBox="1"/>
          <p:nvPr/>
        </p:nvSpPr>
        <p:spPr>
          <a:xfrm>
            <a:off x="298676" y="381138"/>
            <a:ext cx="970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3</a:t>
            </a:r>
            <a:endParaRPr>
              <a:solidFill>
                <a:schemeClr val="lt1"/>
              </a:solidFill>
            </a:endParaRPr>
          </a:p>
        </p:txBody>
      </p:sp>
      <p:sp>
        <p:nvSpPr>
          <p:cNvPr id="673" name="Google Shape;67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4" name="Google Shape;67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graphicFrame>
        <p:nvGraphicFramePr>
          <p:cNvPr id="679" name="Google Shape;679;p7"/>
          <p:cNvGraphicFramePr/>
          <p:nvPr/>
        </p:nvGraphicFramePr>
        <p:xfrm>
          <a:off x="1632375" y="2770418"/>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Deliveries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Typical order to delivery time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of deliveries on time and in full</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graphicFrame>
        <p:nvGraphicFramePr>
          <p:cNvPr id="680" name="Google Shape;680;p7"/>
          <p:cNvGraphicFramePr/>
          <p:nvPr/>
        </p:nvGraphicFramePr>
        <p:xfrm>
          <a:off x="1616071" y="4323356"/>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Promotions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Your company</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Competitor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B</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Promotional budget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Main promotional tool</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r h="266700">
                <a:tc>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Attendance of exhibitions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 </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sp>
        <p:nvSpPr>
          <p:cNvPr id="681" name="Google Shape;681;p7"/>
          <p:cNvSpPr txBox="1"/>
          <p:nvPr/>
        </p:nvSpPr>
        <p:spPr>
          <a:xfrm>
            <a:off x="442450" y="1676600"/>
            <a:ext cx="10387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as much data as possible on your deliveries, your promotions and those of your competitors. Data on competitors is usually limited and so you may have to make intelligent guesses.</a:t>
            </a:r>
            <a:endParaRPr sz="1200"/>
          </a:p>
        </p:txBody>
      </p:sp>
      <p:sp>
        <p:nvSpPr>
          <p:cNvPr id="682" name="Google Shape;682;p7"/>
          <p:cNvSpPr txBox="1"/>
          <p:nvPr>
            <p:ph type="title"/>
          </p:nvPr>
        </p:nvSpPr>
        <p:spPr>
          <a:xfrm>
            <a:off x="298676" y="750470"/>
            <a:ext cx="7186206"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Deliveries and promotional data</a:t>
            </a:r>
            <a:r>
              <a:rPr lang="en-GB" sz="2800">
                <a:solidFill>
                  <a:schemeClr val="accent1"/>
                </a:solidFill>
              </a:rPr>
              <a:t>.</a:t>
            </a:r>
            <a:endParaRPr sz="2800">
              <a:solidFill>
                <a:schemeClr val="accent1"/>
              </a:solidFill>
            </a:endParaRPr>
          </a:p>
        </p:txBody>
      </p:sp>
      <p:sp>
        <p:nvSpPr>
          <p:cNvPr id="683" name="Google Shape;683;p7"/>
          <p:cNvSpPr txBox="1"/>
          <p:nvPr/>
        </p:nvSpPr>
        <p:spPr>
          <a:xfrm>
            <a:off x="371221" y="381138"/>
            <a:ext cx="970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4</a:t>
            </a:r>
            <a:endParaRPr>
              <a:solidFill>
                <a:schemeClr val="lt1"/>
              </a:solidFill>
            </a:endParaRPr>
          </a:p>
        </p:txBody>
      </p:sp>
      <p:sp>
        <p:nvSpPr>
          <p:cNvPr id="684" name="Google Shape;68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5" name="Google Shape;685;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aphicFrame>
        <p:nvGraphicFramePr>
          <p:cNvPr id="690" name="Google Shape;690;p8"/>
          <p:cNvGraphicFramePr/>
          <p:nvPr/>
        </p:nvGraphicFramePr>
        <p:xfrm>
          <a:off x="1695813" y="2363084"/>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Selling methods</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Your company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A</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B</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Number of field salesforce</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The geographical coverage of the sales territory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Quality of the competitor’s sales force</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graphicFrame>
        <p:nvGraphicFramePr>
          <p:cNvPr id="691" name="Google Shape;691;p8"/>
          <p:cNvGraphicFramePr/>
          <p:nvPr/>
        </p:nvGraphicFramePr>
        <p:xfrm>
          <a:off x="1695813" y="3727044"/>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Production facilities/capacity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Your company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A</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B</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The production capacity of the competitor</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Current % of capacity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Break even level</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graphicFrame>
        <p:nvGraphicFramePr>
          <p:cNvPr id="692" name="Google Shape;692;p8"/>
          <p:cNvGraphicFramePr/>
          <p:nvPr/>
        </p:nvGraphicFramePr>
        <p:xfrm>
          <a:off x="1695813" y="5167204"/>
          <a:ext cx="3000000" cy="3000000"/>
        </p:xfrm>
        <a:graphic>
          <a:graphicData uri="http://schemas.openxmlformats.org/drawingml/2006/table">
            <a:tbl>
              <a:tblPr>
                <a:noFill/>
                <a:tableStyleId>{2B8C84FA-2131-48CC-9FE6-1CD680D5E749}</a:tableStyleId>
              </a:tblPr>
              <a:tblGrid>
                <a:gridCol w="4861750"/>
                <a:gridCol w="1218600"/>
                <a:gridCol w="1252450"/>
                <a:gridCol w="1387850"/>
              </a:tblGrid>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Company organisation and philosophy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Your company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A</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Competitor B</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Cultural strength</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T cap="flat" cmpd="sng" w="12700">
                      <a:solidFill>
                        <a:schemeClr val="dk2"/>
                      </a:solidFill>
                      <a:prstDash val="solid"/>
                      <a:round/>
                      <a:headEnd len="sm" w="sm" type="none"/>
                      <a:tailEnd len="sm" w="sm" type="none"/>
                    </a:lnT>
                  </a:tcP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Leadership strength</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r h="266700">
                <a:tc>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Patents (including expiry)</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lt1"/>
                    </a:solidFill>
                  </a:tcP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c>
                  <a:txBody>
                    <a:bodyPr/>
                    <a:lstStyle/>
                    <a:p>
                      <a:pPr indent="0" lvl="0" marL="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tc>
              </a:tr>
            </a:tbl>
          </a:graphicData>
        </a:graphic>
      </p:graphicFrame>
      <p:sp>
        <p:nvSpPr>
          <p:cNvPr id="693" name="Google Shape;693;p8"/>
          <p:cNvSpPr txBox="1"/>
          <p:nvPr/>
        </p:nvSpPr>
        <p:spPr>
          <a:xfrm>
            <a:off x="410850" y="1566050"/>
            <a:ext cx="10197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data on your and your competitors selling methods, production facilities, and company or organisation. Remember that your salesforce are your eyes and ears and may well have reasonable estimates that you can use.</a:t>
            </a:r>
            <a:endParaRPr sz="1200"/>
          </a:p>
        </p:txBody>
      </p:sp>
      <p:sp>
        <p:nvSpPr>
          <p:cNvPr id="694" name="Google Shape;694;p8"/>
          <p:cNvSpPr txBox="1"/>
          <p:nvPr>
            <p:ph type="title"/>
          </p:nvPr>
        </p:nvSpPr>
        <p:spPr>
          <a:xfrm>
            <a:off x="298675" y="750470"/>
            <a:ext cx="829857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Sales, production and organisation</a:t>
            </a:r>
            <a:r>
              <a:rPr lang="en-GB" sz="2800">
                <a:solidFill>
                  <a:schemeClr val="accent3"/>
                </a:solidFill>
              </a:rPr>
              <a:t>.</a:t>
            </a:r>
            <a:endParaRPr sz="2800">
              <a:solidFill>
                <a:schemeClr val="accent3"/>
              </a:solidFill>
            </a:endParaRPr>
          </a:p>
        </p:txBody>
      </p:sp>
      <p:sp>
        <p:nvSpPr>
          <p:cNvPr id="695" name="Google Shape;695;p8"/>
          <p:cNvSpPr txBox="1"/>
          <p:nvPr/>
        </p:nvSpPr>
        <p:spPr>
          <a:xfrm>
            <a:off x="298675" y="381138"/>
            <a:ext cx="970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5</a:t>
            </a:r>
            <a:endParaRPr>
              <a:solidFill>
                <a:schemeClr val="lt1"/>
              </a:solidFill>
            </a:endParaRPr>
          </a:p>
        </p:txBody>
      </p:sp>
      <p:sp>
        <p:nvSpPr>
          <p:cNvPr id="696" name="Google Shape;696;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7" name="Google Shape;697;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703" name="Google Shape;703;p9"/>
          <p:cNvSpPr txBox="1"/>
          <p:nvPr/>
        </p:nvSpPr>
        <p:spPr>
          <a:xfrm>
            <a:off x="1277225" y="1775875"/>
            <a:ext cx="8583000" cy="31707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Consider how you are going to keep the competitive intelligence up-to-date. Use your sales force and Google alerts to keep up to date with changes. Create a repository where customer intelligence can be filed and shared.</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Keep encouraging people who are your eyes and ears for intelligence. They need to know that what they are collecting and sharing is valued.</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Remember to join the dots between pieces of market intelligence. For example, adverts for a new product development manager could indicate that the competitor is bound on an innovation strategy.</a:t>
            </a:r>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p:txBody>
      </p:sp>
      <p:sp>
        <p:nvSpPr>
          <p:cNvPr id="704" name="Google Shape;704;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05" name="Google Shape;705;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