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Montserrat" panose="00000500000000000000" pitchFamily="2" charset="0"/>
      <p:regular r:id="rId12"/>
      <p:bold r:id="rId13"/>
      <p:italic r:id="rId14"/>
      <p:boldItalic r:id="rId15"/>
    </p:embeddedFont>
    <p:embeddedFont>
      <p:font typeface="Montserrat Light" panose="00000400000000000000" pitchFamily="2" charset="0"/>
      <p:regular r:id="rId16"/>
      <p:bold r:id="rId17"/>
      <p:italic r:id="rId18"/>
      <p:boldItalic r:id="rId19"/>
    </p:embeddedFont>
    <p:embeddedFont>
      <p:font typeface="Montserrat Medium" panose="00000600000000000000" pitchFamily="2" charset="0"/>
      <p:regular r:id="rId20"/>
      <p:bold r:id="rId21"/>
      <p:italic r:id="rId22"/>
      <p:boldItalic r:id="rId23"/>
    </p:embeddedFont>
    <p:embeddedFont>
      <p:font typeface="Montserrat SemiBold" panose="000007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HiANAKU00g+0dlBtTaAFO8X1l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5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2ab2ef5289b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g2ab2ef5289b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3">
  <p:cSld name="Title Slide 3">
    <p:bg>
      <p:bgPr>
        <a:solidFill>
          <a:schemeClr val="dk1"/>
        </a:solidFill>
        <a:effectLst/>
      </p:bgPr>
    </p:bg>
    <p:spTree>
      <p:nvGrpSpPr>
        <p:cNvPr id="1" name="Shape 12"/>
        <p:cNvGrpSpPr/>
        <p:nvPr/>
      </p:nvGrpSpPr>
      <p:grpSpPr>
        <a:xfrm>
          <a:off x="0" y="0"/>
          <a:ext cx="0" cy="0"/>
          <a:chOff x="0" y="0"/>
          <a:chExt cx="0" cy="0"/>
        </a:xfrm>
      </p:grpSpPr>
      <p:sp>
        <p:nvSpPr>
          <p:cNvPr id="13" name="Google Shape;13;p11"/>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u="none" strike="noStrike" cap="none">
                <a:solidFill>
                  <a:schemeClr val="lt1"/>
                </a:solidFill>
                <a:latin typeface="Montserrat"/>
                <a:ea typeface="Montserrat"/>
                <a:cs typeface="Montserrat"/>
                <a:sym typeface="Montserrat"/>
              </a:rPr>
              <a:t>B2B FRAMEWORKS</a:t>
            </a:r>
            <a:endParaRPr sz="2000" b="0" i="0" u="none" strike="noStrike" cap="none">
              <a:solidFill>
                <a:schemeClr val="lt1"/>
              </a:solidFill>
              <a:latin typeface="Montserrat"/>
              <a:ea typeface="Montserrat"/>
              <a:cs typeface="Montserrat"/>
              <a:sym typeface="Montserrat"/>
            </a:endParaRPr>
          </a:p>
        </p:txBody>
      </p:sp>
      <p:sp>
        <p:nvSpPr>
          <p:cNvPr id="14" name="Google Shape;14;p11"/>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 name="Google Shape;15;p11"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pic>
        <p:nvPicPr>
          <p:cNvPr id="16" name="Google Shape;16;p11"/>
          <p:cNvPicPr preferRelativeResize="0"/>
          <p:nvPr/>
        </p:nvPicPr>
        <p:blipFill rotWithShape="1">
          <a:blip r:embed="rId3">
            <a:alphaModFix/>
          </a:blip>
          <a:srcRect/>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ep 3">
  <p:cSld name="step 3">
    <p:bg>
      <p:bgPr>
        <a:solidFill>
          <a:schemeClr val="dk2"/>
        </a:solidFill>
        <a:effectLst/>
      </p:bgPr>
    </p:bg>
    <p:spTree>
      <p:nvGrpSpPr>
        <p:cNvPr id="1" name="Shape 241"/>
        <p:cNvGrpSpPr/>
        <p:nvPr/>
      </p:nvGrpSpPr>
      <p:grpSpPr>
        <a:xfrm>
          <a:off x="0" y="0"/>
          <a:ext cx="0" cy="0"/>
          <a:chOff x="0" y="0"/>
          <a:chExt cx="0" cy="0"/>
        </a:xfrm>
      </p:grpSpPr>
      <p:pic>
        <p:nvPicPr>
          <p:cNvPr id="242" name="Google Shape;242;p20"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43" name="Google Shape;243;p20"/>
          <p:cNvSpPr/>
          <p:nvPr/>
        </p:nvSpPr>
        <p:spPr>
          <a:xfrm flipH="1">
            <a:off x="85237"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20"/>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20"/>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246" name="Google Shape;246;p20"/>
          <p:cNvGrpSpPr/>
          <p:nvPr/>
        </p:nvGrpSpPr>
        <p:grpSpPr>
          <a:xfrm>
            <a:off x="0" y="962050"/>
            <a:ext cx="1397812" cy="58002"/>
            <a:chOff x="0" y="1077191"/>
            <a:chExt cx="1397812" cy="58002"/>
          </a:xfrm>
        </p:grpSpPr>
        <p:sp>
          <p:nvSpPr>
            <p:cNvPr id="247" name="Google Shape;247;p20"/>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20"/>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9" name="Google Shape;249;p20"/>
          <p:cNvSpPr txBox="1">
            <a:spLocks noGrp="1"/>
          </p:cNvSpPr>
          <p:nvPr>
            <p:ph type="title"/>
          </p:nvPr>
        </p:nvSpPr>
        <p:spPr>
          <a:xfrm>
            <a:off x="320708" y="79823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0" name="Google Shape;250;p20"/>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251" name="Google Shape;251;p20"/>
          <p:cNvGrpSpPr/>
          <p:nvPr/>
        </p:nvGrpSpPr>
        <p:grpSpPr>
          <a:xfrm>
            <a:off x="11436251" y="129884"/>
            <a:ext cx="661669" cy="1214119"/>
            <a:chOff x="11436251" y="129884"/>
            <a:chExt cx="661669" cy="1214119"/>
          </a:xfrm>
        </p:grpSpPr>
        <p:sp>
          <p:nvSpPr>
            <p:cNvPr id="252" name="Google Shape;252;p20"/>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20"/>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20"/>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20"/>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20"/>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20"/>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20"/>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20"/>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20"/>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20"/>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20"/>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20"/>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20"/>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20"/>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20"/>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20"/>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20"/>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20"/>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20"/>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20"/>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20"/>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20"/>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20"/>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20"/>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20"/>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20"/>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20"/>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20"/>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80" name="Google Shape;280;p20" descr="A yellow and black striped sign&#10;&#10;Description automatically generated"/>
          <p:cNvPicPr preferRelativeResize="0"/>
          <p:nvPr/>
        </p:nvPicPr>
        <p:blipFill rotWithShape="1">
          <a:blip r:embed="rId4">
            <a:alphaModFix/>
          </a:blip>
          <a:srcRect/>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ep 4">
  <p:cSld name="step 4">
    <p:bg>
      <p:bgPr>
        <a:solidFill>
          <a:schemeClr val="dk2"/>
        </a:solidFill>
        <a:effectLst/>
      </p:bgPr>
    </p:bg>
    <p:spTree>
      <p:nvGrpSpPr>
        <p:cNvPr id="1" name="Shape 281"/>
        <p:cNvGrpSpPr/>
        <p:nvPr/>
      </p:nvGrpSpPr>
      <p:grpSpPr>
        <a:xfrm>
          <a:off x="0" y="0"/>
          <a:ext cx="0" cy="0"/>
          <a:chOff x="0" y="0"/>
          <a:chExt cx="0" cy="0"/>
        </a:xfrm>
      </p:grpSpPr>
      <p:pic>
        <p:nvPicPr>
          <p:cNvPr id="282" name="Google Shape;282;p21"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83" name="Google Shape;283;p21"/>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21"/>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21"/>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286" name="Google Shape;286;p21"/>
          <p:cNvGrpSpPr/>
          <p:nvPr/>
        </p:nvGrpSpPr>
        <p:grpSpPr>
          <a:xfrm>
            <a:off x="109955" y="1005479"/>
            <a:ext cx="1397812" cy="58002"/>
            <a:chOff x="0" y="1077191"/>
            <a:chExt cx="1397812" cy="58002"/>
          </a:xfrm>
        </p:grpSpPr>
        <p:sp>
          <p:nvSpPr>
            <p:cNvPr id="287" name="Google Shape;287;p21"/>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21"/>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9" name="Google Shape;289;p21"/>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0" name="Google Shape;290;p21"/>
          <p:cNvPicPr preferRelativeResize="0"/>
          <p:nvPr/>
        </p:nvPicPr>
        <p:blipFill rotWithShape="1">
          <a:blip r:embed="rId3">
            <a:alphaModFix/>
          </a:blip>
          <a:srcRect/>
          <a:stretch/>
        </p:blipFill>
        <p:spPr>
          <a:xfrm>
            <a:off x="10089605" y="6341879"/>
            <a:ext cx="1807529" cy="426924"/>
          </a:xfrm>
          <a:prstGeom prst="rect">
            <a:avLst/>
          </a:prstGeom>
          <a:noFill/>
          <a:ln>
            <a:noFill/>
          </a:ln>
        </p:spPr>
      </p:pic>
      <p:pic>
        <p:nvPicPr>
          <p:cNvPr id="291" name="Google Shape;291;p21" descr="A blue circle with black border&#10;&#10;Description automatically generated"/>
          <p:cNvPicPr preferRelativeResize="0"/>
          <p:nvPr/>
        </p:nvPicPr>
        <p:blipFill rotWithShape="1">
          <a:blip r:embed="rId4">
            <a:alphaModFix/>
          </a:blip>
          <a:srcRect/>
          <a:stretch/>
        </p:blipFill>
        <p:spPr>
          <a:xfrm rot="-5400000">
            <a:off x="10780967" y="-553762"/>
            <a:ext cx="424803" cy="1542707"/>
          </a:xfrm>
          <a:prstGeom prst="rect">
            <a:avLst/>
          </a:prstGeom>
          <a:noFill/>
          <a:ln>
            <a:noFill/>
          </a:ln>
        </p:spPr>
      </p:pic>
      <p:sp>
        <p:nvSpPr>
          <p:cNvPr id="292" name="Google Shape;292;p21"/>
          <p:cNvSpPr/>
          <p:nvPr/>
        </p:nvSpPr>
        <p:spPr>
          <a:xfrm>
            <a:off x="11176000" y="126197"/>
            <a:ext cx="401507" cy="40150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3" name="Google Shape;293;p21"/>
          <p:cNvGrpSpPr/>
          <p:nvPr/>
        </p:nvGrpSpPr>
        <p:grpSpPr>
          <a:xfrm>
            <a:off x="11626751" y="129884"/>
            <a:ext cx="661669" cy="1214119"/>
            <a:chOff x="11436251" y="129884"/>
            <a:chExt cx="661669" cy="1214119"/>
          </a:xfrm>
        </p:grpSpPr>
        <p:sp>
          <p:nvSpPr>
            <p:cNvPr id="294" name="Google Shape;294;p21"/>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21"/>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21"/>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21"/>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21"/>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21"/>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21"/>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21"/>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21"/>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21"/>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21"/>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21"/>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21"/>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21"/>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21"/>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21"/>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21"/>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21"/>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21"/>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21"/>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21"/>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21"/>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 name="Google Shape;316;p21"/>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21"/>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21"/>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21"/>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21"/>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21"/>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ep 5">
  <p:cSld name="step 5">
    <p:bg>
      <p:bgPr>
        <a:solidFill>
          <a:schemeClr val="dk2"/>
        </a:solidFill>
        <a:effectLst/>
      </p:bgPr>
    </p:bg>
    <p:spTree>
      <p:nvGrpSpPr>
        <p:cNvPr id="1" name="Shape 322"/>
        <p:cNvGrpSpPr/>
        <p:nvPr/>
      </p:nvGrpSpPr>
      <p:grpSpPr>
        <a:xfrm>
          <a:off x="0" y="0"/>
          <a:ext cx="0" cy="0"/>
          <a:chOff x="0" y="0"/>
          <a:chExt cx="0" cy="0"/>
        </a:xfrm>
      </p:grpSpPr>
      <p:pic>
        <p:nvPicPr>
          <p:cNvPr id="323" name="Google Shape;323;p22"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324" name="Google Shape;324;p22"/>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22"/>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22"/>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327" name="Google Shape;327;p22"/>
          <p:cNvGrpSpPr/>
          <p:nvPr/>
        </p:nvGrpSpPr>
        <p:grpSpPr>
          <a:xfrm>
            <a:off x="133822" y="976478"/>
            <a:ext cx="1397812" cy="58002"/>
            <a:chOff x="0" y="1077191"/>
            <a:chExt cx="1397812" cy="58002"/>
          </a:xfrm>
        </p:grpSpPr>
        <p:sp>
          <p:nvSpPr>
            <p:cNvPr id="328" name="Google Shape;328;p22"/>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22"/>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30" name="Google Shape;330;p22"/>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31" name="Google Shape;331;p22"/>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332" name="Google Shape;332;p22"/>
          <p:cNvGrpSpPr/>
          <p:nvPr/>
        </p:nvGrpSpPr>
        <p:grpSpPr>
          <a:xfrm>
            <a:off x="11436251" y="129884"/>
            <a:ext cx="661669" cy="1214119"/>
            <a:chOff x="11436251" y="129884"/>
            <a:chExt cx="661669" cy="1214119"/>
          </a:xfrm>
        </p:grpSpPr>
        <p:sp>
          <p:nvSpPr>
            <p:cNvPr id="333" name="Google Shape;333;p22"/>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22"/>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22"/>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22"/>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22"/>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22"/>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22"/>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22"/>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22"/>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22"/>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22"/>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22"/>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22"/>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22"/>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22"/>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22"/>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22"/>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22"/>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22"/>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22"/>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2"/>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22"/>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22"/>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22"/>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22"/>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22"/>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22"/>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22"/>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61" name="Google Shape;361;p22"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pic>
        <p:nvPicPr>
          <p:cNvPr id="362" name="Google Shape;362;p22" descr="A blue circle with black border&#10;&#10;Description automatically generated"/>
          <p:cNvPicPr preferRelativeResize="0"/>
          <p:nvPr/>
        </p:nvPicPr>
        <p:blipFill rotWithShape="1">
          <a:blip r:embed="rId5">
            <a:alphaModFix/>
          </a:blip>
          <a:srcRect/>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ep 1 blue bkg">
  <p:cSld name="step 1 blue bkg">
    <p:bg>
      <p:bgPr>
        <a:solidFill>
          <a:schemeClr val="lt1"/>
        </a:solidFill>
        <a:effectLst/>
      </p:bgPr>
    </p:bg>
    <p:spTree>
      <p:nvGrpSpPr>
        <p:cNvPr id="1" name="Shape 363"/>
        <p:cNvGrpSpPr/>
        <p:nvPr/>
      </p:nvGrpSpPr>
      <p:grpSpPr>
        <a:xfrm>
          <a:off x="0" y="0"/>
          <a:ext cx="0" cy="0"/>
          <a:chOff x="0" y="0"/>
          <a:chExt cx="0" cy="0"/>
        </a:xfrm>
      </p:grpSpPr>
      <p:pic>
        <p:nvPicPr>
          <p:cNvPr id="364" name="Google Shape;364;p23"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365" name="Google Shape;365;p23"/>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23"/>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3"/>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368" name="Google Shape;368;p23"/>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369" name="Google Shape;369;p23"/>
          <p:cNvGrpSpPr/>
          <p:nvPr/>
        </p:nvGrpSpPr>
        <p:grpSpPr>
          <a:xfrm>
            <a:off x="0" y="1318491"/>
            <a:ext cx="1397812" cy="58002"/>
            <a:chOff x="0" y="1077191"/>
            <a:chExt cx="1397812" cy="58002"/>
          </a:xfrm>
        </p:grpSpPr>
        <p:sp>
          <p:nvSpPr>
            <p:cNvPr id="370" name="Google Shape;370;p23"/>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23"/>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72" name="Google Shape;372;p23"/>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1</a:t>
            </a:r>
            <a:endParaRPr/>
          </a:p>
        </p:txBody>
      </p:sp>
      <p:sp>
        <p:nvSpPr>
          <p:cNvPr id="373" name="Google Shape;373;p23"/>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374" name="Google Shape;374;p23"/>
          <p:cNvGrpSpPr/>
          <p:nvPr/>
        </p:nvGrpSpPr>
        <p:grpSpPr>
          <a:xfrm>
            <a:off x="11614051" y="129884"/>
            <a:ext cx="661669" cy="1214119"/>
            <a:chOff x="11436251" y="129884"/>
            <a:chExt cx="661669" cy="1214119"/>
          </a:xfrm>
        </p:grpSpPr>
        <p:sp>
          <p:nvSpPr>
            <p:cNvPr id="375" name="Google Shape;375;p23"/>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23"/>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23"/>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23"/>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23"/>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23"/>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23"/>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23"/>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23"/>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23"/>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23"/>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23"/>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23"/>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23"/>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23"/>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23"/>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23"/>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23"/>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23"/>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23"/>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23"/>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23"/>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23"/>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23"/>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23"/>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23"/>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23"/>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23"/>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03" name="Google Shape;403;p23" descr="A blue and black logo&#10;&#10;Description automatically generated"/>
          <p:cNvPicPr preferRelativeResize="0"/>
          <p:nvPr/>
        </p:nvPicPr>
        <p:blipFill rotWithShape="1">
          <a:blip r:embed="rId4">
            <a:alphaModFix/>
          </a:blip>
          <a:srcRect/>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ep 2 blue bkg">
  <p:cSld name="step 2 blue bkg">
    <p:bg>
      <p:bgPr>
        <a:solidFill>
          <a:schemeClr val="lt1"/>
        </a:solidFill>
        <a:effectLst/>
      </p:bgPr>
    </p:bg>
    <p:spTree>
      <p:nvGrpSpPr>
        <p:cNvPr id="1" name="Shape 404"/>
        <p:cNvGrpSpPr/>
        <p:nvPr/>
      </p:nvGrpSpPr>
      <p:grpSpPr>
        <a:xfrm>
          <a:off x="0" y="0"/>
          <a:ext cx="0" cy="0"/>
          <a:chOff x="0" y="0"/>
          <a:chExt cx="0" cy="0"/>
        </a:xfrm>
      </p:grpSpPr>
      <p:pic>
        <p:nvPicPr>
          <p:cNvPr id="405" name="Google Shape;405;p24"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06" name="Google Shape;406;p24"/>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24"/>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24"/>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09" name="Google Shape;409;p24"/>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10" name="Google Shape;410;p24"/>
          <p:cNvGrpSpPr/>
          <p:nvPr/>
        </p:nvGrpSpPr>
        <p:grpSpPr>
          <a:xfrm>
            <a:off x="0" y="1318491"/>
            <a:ext cx="1397812" cy="58002"/>
            <a:chOff x="0" y="1077191"/>
            <a:chExt cx="1397812" cy="58002"/>
          </a:xfrm>
        </p:grpSpPr>
        <p:sp>
          <p:nvSpPr>
            <p:cNvPr id="411" name="Google Shape;411;p24"/>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24"/>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13" name="Google Shape;413;p24"/>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2</a:t>
            </a:r>
            <a:endParaRPr/>
          </a:p>
        </p:txBody>
      </p:sp>
      <p:sp>
        <p:nvSpPr>
          <p:cNvPr id="414" name="Google Shape;414;p24"/>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415" name="Google Shape;415;p24"/>
          <p:cNvGrpSpPr/>
          <p:nvPr/>
        </p:nvGrpSpPr>
        <p:grpSpPr>
          <a:xfrm>
            <a:off x="11436251" y="129884"/>
            <a:ext cx="661669" cy="1214119"/>
            <a:chOff x="11436251" y="129884"/>
            <a:chExt cx="661669" cy="1214119"/>
          </a:xfrm>
        </p:grpSpPr>
        <p:sp>
          <p:nvSpPr>
            <p:cNvPr id="416" name="Google Shape;416;p24"/>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24"/>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24"/>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24"/>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24"/>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24"/>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24"/>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24"/>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24"/>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24"/>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24"/>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24"/>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24"/>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24"/>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24"/>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24"/>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24"/>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24"/>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24"/>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24"/>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24"/>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p24"/>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24"/>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24"/>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24"/>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24"/>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24"/>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24"/>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44" name="Google Shape;444;p24" descr="A blue and black striped background&#10;&#10;Description automatically generated"/>
          <p:cNvPicPr preferRelativeResize="0"/>
          <p:nvPr/>
        </p:nvPicPr>
        <p:blipFill rotWithShape="1">
          <a:blip r:embed="rId4">
            <a:alphaModFix/>
          </a:blip>
          <a:srcRect/>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ep 3 blue bkg">
  <p:cSld name="step 3 blue bkg">
    <p:bg>
      <p:bgPr>
        <a:solidFill>
          <a:schemeClr val="lt1"/>
        </a:solidFill>
        <a:effectLst/>
      </p:bgPr>
    </p:bg>
    <p:spTree>
      <p:nvGrpSpPr>
        <p:cNvPr id="1" name="Shape 445"/>
        <p:cNvGrpSpPr/>
        <p:nvPr/>
      </p:nvGrpSpPr>
      <p:grpSpPr>
        <a:xfrm>
          <a:off x="0" y="0"/>
          <a:ext cx="0" cy="0"/>
          <a:chOff x="0" y="0"/>
          <a:chExt cx="0" cy="0"/>
        </a:xfrm>
      </p:grpSpPr>
      <p:pic>
        <p:nvPicPr>
          <p:cNvPr id="446" name="Google Shape;446;p25"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47" name="Google Shape;447;p25"/>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p25"/>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9" name="Google Shape;449;p25"/>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50" name="Google Shape;450;p25"/>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51" name="Google Shape;451;p25"/>
          <p:cNvGrpSpPr/>
          <p:nvPr/>
        </p:nvGrpSpPr>
        <p:grpSpPr>
          <a:xfrm>
            <a:off x="0" y="1318491"/>
            <a:ext cx="1397812" cy="58002"/>
            <a:chOff x="0" y="1077191"/>
            <a:chExt cx="1397812" cy="58002"/>
          </a:xfrm>
        </p:grpSpPr>
        <p:sp>
          <p:nvSpPr>
            <p:cNvPr id="452" name="Google Shape;452;p25"/>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p25"/>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54" name="Google Shape;454;p25"/>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3</a:t>
            </a:r>
            <a:endParaRPr/>
          </a:p>
        </p:txBody>
      </p:sp>
      <p:sp>
        <p:nvSpPr>
          <p:cNvPr id="455" name="Google Shape;455;p25"/>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456" name="Google Shape;456;p25"/>
          <p:cNvGrpSpPr/>
          <p:nvPr/>
        </p:nvGrpSpPr>
        <p:grpSpPr>
          <a:xfrm>
            <a:off x="11436251" y="129884"/>
            <a:ext cx="661669" cy="1214119"/>
            <a:chOff x="11436251" y="129884"/>
            <a:chExt cx="661669" cy="1214119"/>
          </a:xfrm>
        </p:grpSpPr>
        <p:sp>
          <p:nvSpPr>
            <p:cNvPr id="457" name="Google Shape;457;p25"/>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25"/>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25"/>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25"/>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25"/>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25"/>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25"/>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25"/>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25"/>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25"/>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25"/>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25"/>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25"/>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25"/>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25"/>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 name="Google Shape;472;p25"/>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3" name="Google Shape;473;p25"/>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 name="Google Shape;474;p25"/>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p25"/>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 name="Google Shape;476;p25"/>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25"/>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 name="Google Shape;478;p25"/>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25"/>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25"/>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25"/>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p25"/>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3" name="Google Shape;483;p25"/>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25"/>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85" name="Google Shape;485;p25"/>
          <p:cNvSpPr/>
          <p:nvPr/>
        </p:nvSpPr>
        <p:spPr>
          <a:xfrm rot="10800000">
            <a:off x="11601449" y="-6278"/>
            <a:ext cx="590451" cy="590451"/>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ep 4 blue bkg">
  <p:cSld name="step 4 blue bkg">
    <p:bg>
      <p:bgPr>
        <a:solidFill>
          <a:schemeClr val="lt1"/>
        </a:solidFill>
        <a:effectLst/>
      </p:bgPr>
    </p:bg>
    <p:spTree>
      <p:nvGrpSpPr>
        <p:cNvPr id="1" name="Shape 486"/>
        <p:cNvGrpSpPr/>
        <p:nvPr/>
      </p:nvGrpSpPr>
      <p:grpSpPr>
        <a:xfrm>
          <a:off x="0" y="0"/>
          <a:ext cx="0" cy="0"/>
          <a:chOff x="0" y="0"/>
          <a:chExt cx="0" cy="0"/>
        </a:xfrm>
      </p:grpSpPr>
      <p:pic>
        <p:nvPicPr>
          <p:cNvPr id="487" name="Google Shape;487;p26"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88" name="Google Shape;488;p26"/>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p26"/>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0" name="Google Shape;490;p26"/>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91" name="Google Shape;491;p26"/>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92" name="Google Shape;492;p26"/>
          <p:cNvGrpSpPr/>
          <p:nvPr/>
        </p:nvGrpSpPr>
        <p:grpSpPr>
          <a:xfrm>
            <a:off x="0" y="1318491"/>
            <a:ext cx="1397812" cy="58002"/>
            <a:chOff x="0" y="1077191"/>
            <a:chExt cx="1397812" cy="58002"/>
          </a:xfrm>
        </p:grpSpPr>
        <p:sp>
          <p:nvSpPr>
            <p:cNvPr id="493" name="Google Shape;493;p26"/>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4" name="Google Shape;494;p26"/>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95" name="Google Shape;495;p26"/>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4</a:t>
            </a:r>
            <a:endParaRPr/>
          </a:p>
        </p:txBody>
      </p:sp>
      <p:sp>
        <p:nvSpPr>
          <p:cNvPr id="496" name="Google Shape;496;p26"/>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497" name="Google Shape;497;p26"/>
          <p:cNvGrpSpPr/>
          <p:nvPr/>
        </p:nvGrpSpPr>
        <p:grpSpPr>
          <a:xfrm>
            <a:off x="11436251" y="129884"/>
            <a:ext cx="661669" cy="1214119"/>
            <a:chOff x="11436251" y="129884"/>
            <a:chExt cx="661669" cy="1214119"/>
          </a:xfrm>
        </p:grpSpPr>
        <p:sp>
          <p:nvSpPr>
            <p:cNvPr id="498" name="Google Shape;498;p26"/>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p26"/>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0" name="Google Shape;500;p26"/>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1" name="Google Shape;501;p26"/>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26"/>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3" name="Google Shape;503;p26"/>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26"/>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26"/>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26"/>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p26"/>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8" name="Google Shape;508;p26"/>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9" name="Google Shape;509;p26"/>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26"/>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26"/>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26"/>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3" name="Google Shape;513;p26"/>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26"/>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p26"/>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6" name="Google Shape;516;p26"/>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7" name="Google Shape;517;p26"/>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p26"/>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26"/>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26"/>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1" name="Google Shape;521;p26"/>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26"/>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3" name="Google Shape;523;p26"/>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26"/>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5" name="Google Shape;525;p26"/>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26" name="Google Shape;526;p26"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sp>
        <p:nvSpPr>
          <p:cNvPr id="527" name="Google Shape;527;p26"/>
          <p:cNvSpPr/>
          <p:nvPr/>
        </p:nvSpPr>
        <p:spPr>
          <a:xfrm>
            <a:off x="11575781" y="807442"/>
            <a:ext cx="453047" cy="45304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ep 5 blue bkg">
  <p:cSld name="step 5 blue bkg">
    <p:bg>
      <p:bgPr>
        <a:solidFill>
          <a:schemeClr val="lt1"/>
        </a:solidFill>
        <a:effectLst/>
      </p:bgPr>
    </p:bg>
    <p:spTree>
      <p:nvGrpSpPr>
        <p:cNvPr id="1" name="Shape 528"/>
        <p:cNvGrpSpPr/>
        <p:nvPr/>
      </p:nvGrpSpPr>
      <p:grpSpPr>
        <a:xfrm>
          <a:off x="0" y="0"/>
          <a:ext cx="0" cy="0"/>
          <a:chOff x="0" y="0"/>
          <a:chExt cx="0" cy="0"/>
        </a:xfrm>
      </p:grpSpPr>
      <p:pic>
        <p:nvPicPr>
          <p:cNvPr id="529" name="Google Shape;529;p27"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530" name="Google Shape;530;p27"/>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27"/>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2" name="Google Shape;532;p27"/>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533" name="Google Shape;533;p27"/>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534" name="Google Shape;534;p27"/>
          <p:cNvGrpSpPr/>
          <p:nvPr/>
        </p:nvGrpSpPr>
        <p:grpSpPr>
          <a:xfrm>
            <a:off x="0" y="1318491"/>
            <a:ext cx="1397812" cy="58002"/>
            <a:chOff x="0" y="1077191"/>
            <a:chExt cx="1397812" cy="58002"/>
          </a:xfrm>
        </p:grpSpPr>
        <p:sp>
          <p:nvSpPr>
            <p:cNvPr id="535" name="Google Shape;535;p27"/>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p27"/>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37" name="Google Shape;537;p27"/>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5</a:t>
            </a:r>
            <a:endParaRPr/>
          </a:p>
        </p:txBody>
      </p:sp>
      <p:sp>
        <p:nvSpPr>
          <p:cNvPr id="538" name="Google Shape;538;p27"/>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539" name="Google Shape;539;p27"/>
          <p:cNvGrpSpPr/>
          <p:nvPr/>
        </p:nvGrpSpPr>
        <p:grpSpPr>
          <a:xfrm>
            <a:off x="11614051" y="129884"/>
            <a:ext cx="661669" cy="1214119"/>
            <a:chOff x="11436251" y="129884"/>
            <a:chExt cx="661669" cy="1214119"/>
          </a:xfrm>
        </p:grpSpPr>
        <p:sp>
          <p:nvSpPr>
            <p:cNvPr id="540" name="Google Shape;540;p27"/>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p27"/>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27"/>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27"/>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27"/>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5" name="Google Shape;545;p27"/>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6" name="Google Shape;546;p27"/>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7" name="Google Shape;547;p27"/>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27"/>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9" name="Google Shape;549;p27"/>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0" name="Google Shape;550;p27"/>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 name="Google Shape;551;p27"/>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2" name="Google Shape;552;p27"/>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3" name="Google Shape;553;p27"/>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27"/>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p27"/>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27"/>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7" name="Google Shape;557;p27"/>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27"/>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9" name="Google Shape;559;p27"/>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0" name="Google Shape;560;p27"/>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27"/>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27"/>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p27"/>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4" name="Google Shape;564;p27"/>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5" name="Google Shape;565;p27"/>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6" name="Google Shape;566;p27"/>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27"/>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68" name="Google Shape;568;p27" descr="A blue and black logo&#10;&#10;Description automatically generated"/>
          <p:cNvPicPr preferRelativeResize="0"/>
          <p:nvPr/>
        </p:nvPicPr>
        <p:blipFill rotWithShape="1">
          <a:blip r:embed="rId4">
            <a:alphaModFix/>
          </a:blip>
          <a:srcRect/>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blank">
  <p:cSld name="blue_blank">
    <p:bg>
      <p:bgPr>
        <a:solidFill>
          <a:schemeClr val="lt1"/>
        </a:solidFill>
        <a:effectLst/>
      </p:bgPr>
    </p:bg>
    <p:spTree>
      <p:nvGrpSpPr>
        <p:cNvPr id="1" name="Shape 569"/>
        <p:cNvGrpSpPr/>
        <p:nvPr/>
      </p:nvGrpSpPr>
      <p:grpSpPr>
        <a:xfrm>
          <a:off x="0" y="0"/>
          <a:ext cx="0" cy="0"/>
          <a:chOff x="0" y="0"/>
          <a:chExt cx="0" cy="0"/>
        </a:xfrm>
      </p:grpSpPr>
      <p:pic>
        <p:nvPicPr>
          <p:cNvPr id="570" name="Google Shape;570;p28"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571" name="Google Shape;571;p28"/>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28"/>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3" name="Google Shape;573;p28"/>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574" name="Google Shape;574;p28"/>
          <p:cNvPicPr preferRelativeResize="0"/>
          <p:nvPr/>
        </p:nvPicPr>
        <p:blipFill rotWithShape="1">
          <a:blip r:embed="rId3">
            <a:alphaModFix/>
          </a:blip>
          <a:srcRect/>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hite_blank">
  <p:cSld name="white_blank">
    <p:spTree>
      <p:nvGrpSpPr>
        <p:cNvPr id="1" name="Shape 575"/>
        <p:cNvGrpSpPr/>
        <p:nvPr/>
      </p:nvGrpSpPr>
      <p:grpSpPr>
        <a:xfrm>
          <a:off x="0" y="0"/>
          <a:ext cx="0" cy="0"/>
          <a:chOff x="0" y="0"/>
          <a:chExt cx="0" cy="0"/>
        </a:xfrm>
      </p:grpSpPr>
      <p:pic>
        <p:nvPicPr>
          <p:cNvPr id="576" name="Google Shape;576;p29"/>
          <p:cNvPicPr preferRelativeResize="0"/>
          <p:nvPr/>
        </p:nvPicPr>
        <p:blipFill rotWithShape="1">
          <a:blip r:embed="rId2">
            <a:alphaModFix/>
          </a:blip>
          <a:srcRect/>
          <a:stretch/>
        </p:blipFill>
        <p:spPr>
          <a:xfrm>
            <a:off x="10089605" y="6341879"/>
            <a:ext cx="1807529" cy="426924"/>
          </a:xfrm>
          <a:prstGeom prst="rect">
            <a:avLst/>
          </a:prstGeom>
          <a:noFill/>
          <a:ln>
            <a:noFill/>
          </a:ln>
        </p:spPr>
      </p:pic>
      <p:pic>
        <p:nvPicPr>
          <p:cNvPr id="577" name="Google Shape;577;p29" descr="A yellow circle on a black background&#10;&#10;Description automatically generated"/>
          <p:cNvPicPr preferRelativeResize="0"/>
          <p:nvPr/>
        </p:nvPicPr>
        <p:blipFill rotWithShape="1">
          <a:blip r:embed="rId3">
            <a:alphaModFix/>
          </a:blip>
          <a:srcRect/>
          <a:stretch/>
        </p:blipFill>
        <p:spPr>
          <a:xfrm>
            <a:off x="0" y="6350000"/>
            <a:ext cx="508000" cy="508000"/>
          </a:xfrm>
          <a:prstGeom prst="rect">
            <a:avLst/>
          </a:prstGeom>
          <a:noFill/>
          <a:ln>
            <a:noFill/>
          </a:ln>
        </p:spPr>
      </p:pic>
      <p:sp>
        <p:nvSpPr>
          <p:cNvPr id="578" name="Google Shape;578;p29"/>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9" name="Google Shape;579;p29"/>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0" name="Google Shape;580;p29"/>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White bkg 1">
  <p:cSld name="Text White bkg 1">
    <p:bg>
      <p:bgPr>
        <a:solidFill>
          <a:schemeClr val="dk2"/>
        </a:solidFill>
        <a:effectLst/>
      </p:bgPr>
    </p:bg>
    <p:spTree>
      <p:nvGrpSpPr>
        <p:cNvPr id="1" name="Shape 17"/>
        <p:cNvGrpSpPr/>
        <p:nvPr/>
      </p:nvGrpSpPr>
      <p:grpSpPr>
        <a:xfrm>
          <a:off x="0" y="0"/>
          <a:ext cx="0" cy="0"/>
          <a:chOff x="0" y="0"/>
          <a:chExt cx="0" cy="0"/>
        </a:xfrm>
      </p:grpSpPr>
      <p:pic>
        <p:nvPicPr>
          <p:cNvPr id="18" name="Google Shape;18;p12"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9" name="Google Shape;19;p12"/>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12"/>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2"/>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u="none" strike="noStrike" cap="none">
                <a:solidFill>
                  <a:schemeClr val="dk2"/>
                </a:solidFill>
                <a:latin typeface="Montserrat"/>
                <a:ea typeface="Montserrat"/>
                <a:cs typeface="Montserrat"/>
                <a:sym typeface="Montserrat"/>
              </a:defRPr>
            </a:lvl1pPr>
            <a:lvl2pPr marL="0" lvl="1" indent="0" algn="l">
              <a:spcBef>
                <a:spcPts val="0"/>
              </a:spcBef>
              <a:buNone/>
              <a:defRPr sz="1000" b="0" i="0" u="none" strike="noStrike" cap="none">
                <a:solidFill>
                  <a:schemeClr val="dk2"/>
                </a:solidFill>
                <a:latin typeface="Montserrat"/>
                <a:ea typeface="Montserrat"/>
                <a:cs typeface="Montserrat"/>
                <a:sym typeface="Montserrat"/>
              </a:defRPr>
            </a:lvl2pPr>
            <a:lvl3pPr marL="0" lvl="2" indent="0" algn="l">
              <a:spcBef>
                <a:spcPts val="0"/>
              </a:spcBef>
              <a:buNone/>
              <a:defRPr sz="1000" b="0" i="0" u="none" strike="noStrike" cap="none">
                <a:solidFill>
                  <a:schemeClr val="dk2"/>
                </a:solidFill>
                <a:latin typeface="Montserrat"/>
                <a:ea typeface="Montserrat"/>
                <a:cs typeface="Montserrat"/>
                <a:sym typeface="Montserrat"/>
              </a:defRPr>
            </a:lvl3pPr>
            <a:lvl4pPr marL="0" lvl="3" indent="0" algn="l">
              <a:spcBef>
                <a:spcPts val="0"/>
              </a:spcBef>
              <a:buNone/>
              <a:defRPr sz="1000" b="0" i="0" u="none" strike="noStrike" cap="none">
                <a:solidFill>
                  <a:schemeClr val="dk2"/>
                </a:solidFill>
                <a:latin typeface="Montserrat"/>
                <a:ea typeface="Montserrat"/>
                <a:cs typeface="Montserrat"/>
                <a:sym typeface="Montserrat"/>
              </a:defRPr>
            </a:lvl4pPr>
            <a:lvl5pPr marL="0" lvl="4" indent="0" algn="l">
              <a:spcBef>
                <a:spcPts val="0"/>
              </a:spcBef>
              <a:buNone/>
              <a:defRPr sz="1000" b="0" i="0" u="none" strike="noStrike" cap="none">
                <a:solidFill>
                  <a:schemeClr val="dk2"/>
                </a:solidFill>
                <a:latin typeface="Montserrat"/>
                <a:ea typeface="Montserrat"/>
                <a:cs typeface="Montserrat"/>
                <a:sym typeface="Montserrat"/>
              </a:defRPr>
            </a:lvl5pPr>
            <a:lvl6pPr marL="0" lvl="5" indent="0" algn="l">
              <a:spcBef>
                <a:spcPts val="0"/>
              </a:spcBef>
              <a:buNone/>
              <a:defRPr sz="1000" b="0" i="0" u="none" strike="noStrike" cap="none">
                <a:solidFill>
                  <a:schemeClr val="dk2"/>
                </a:solidFill>
                <a:latin typeface="Montserrat"/>
                <a:ea typeface="Montserrat"/>
                <a:cs typeface="Montserrat"/>
                <a:sym typeface="Montserrat"/>
              </a:defRPr>
            </a:lvl6pPr>
            <a:lvl7pPr marL="0" lvl="6" indent="0" algn="l">
              <a:spcBef>
                <a:spcPts val="0"/>
              </a:spcBef>
              <a:buNone/>
              <a:defRPr sz="1000" b="0" i="0" u="none" strike="noStrike" cap="none">
                <a:solidFill>
                  <a:schemeClr val="dk2"/>
                </a:solidFill>
                <a:latin typeface="Montserrat"/>
                <a:ea typeface="Montserrat"/>
                <a:cs typeface="Montserrat"/>
                <a:sym typeface="Montserrat"/>
              </a:defRPr>
            </a:lvl7pPr>
            <a:lvl8pPr marL="0" lvl="7" indent="0" algn="l">
              <a:spcBef>
                <a:spcPts val="0"/>
              </a:spcBef>
              <a:buNone/>
              <a:defRPr sz="1000" b="0" i="0" u="none" strike="noStrike" cap="none">
                <a:solidFill>
                  <a:schemeClr val="dk2"/>
                </a:solidFill>
                <a:latin typeface="Montserrat"/>
                <a:ea typeface="Montserrat"/>
                <a:cs typeface="Montserrat"/>
                <a:sym typeface="Montserrat"/>
              </a:defRPr>
            </a:lvl8pPr>
            <a:lvl9pPr marL="0" lvl="8" indent="0" algn="l">
              <a:spcBef>
                <a:spcPts val="0"/>
              </a:spcBef>
              <a:buNone/>
              <a:defRPr sz="10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
        <p:nvSpPr>
          <p:cNvPr id="22" name="Google Shape;22;p12"/>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12"/>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 name="Google Shape;24;p12"/>
          <p:cNvPicPr preferRelativeResize="0"/>
          <p:nvPr/>
        </p:nvPicPr>
        <p:blipFill rotWithShape="1">
          <a:blip r:embed="rId3">
            <a:alphaModFix/>
          </a:blip>
          <a:srcRect/>
          <a:stretch/>
        </p:blipFill>
        <p:spPr>
          <a:xfrm>
            <a:off x="10089605" y="6341879"/>
            <a:ext cx="1807529" cy="426924"/>
          </a:xfrm>
          <a:prstGeom prst="rect">
            <a:avLst/>
          </a:prstGeom>
          <a:noFill/>
          <a:ln>
            <a:noFill/>
          </a:ln>
        </p:spPr>
      </p:pic>
      <p:sp>
        <p:nvSpPr>
          <p:cNvPr id="25" name="Google Shape;25;p12"/>
          <p:cNvSpPr txBox="1">
            <a:spLocks noGrp="1"/>
          </p:cNvSpPr>
          <p:nvPr>
            <p:ph type="title"/>
          </p:nvPr>
        </p:nvSpPr>
        <p:spPr>
          <a:xfrm>
            <a:off x="333515" y="472411"/>
            <a:ext cx="5156200" cy="5467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26" name="Google Shape;26;p12"/>
          <p:cNvGrpSpPr/>
          <p:nvPr/>
        </p:nvGrpSpPr>
        <p:grpSpPr>
          <a:xfrm>
            <a:off x="11436251" y="129884"/>
            <a:ext cx="661669" cy="1214119"/>
            <a:chOff x="11436251" y="129884"/>
            <a:chExt cx="661669" cy="1214119"/>
          </a:xfrm>
        </p:grpSpPr>
        <p:sp>
          <p:nvSpPr>
            <p:cNvPr id="27" name="Google Shape;27;p12"/>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12"/>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12"/>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12"/>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12"/>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12"/>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12"/>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12"/>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12"/>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12"/>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12"/>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12"/>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12"/>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12"/>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12"/>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12"/>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12"/>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12"/>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12"/>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12"/>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12"/>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12"/>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12"/>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12"/>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12"/>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12"/>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12"/>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5" name="Google Shape;55;p12"/>
          <p:cNvSpPr/>
          <p:nvPr/>
        </p:nvSpPr>
        <p:spPr>
          <a:xfrm rot="7200000">
            <a:off x="11962234" y="79286"/>
            <a:ext cx="179933" cy="17993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12"/>
          <p:cNvSpPr/>
          <p:nvPr/>
        </p:nvSpPr>
        <p:spPr>
          <a:xfrm rot="7200000">
            <a:off x="11756296" y="285948"/>
            <a:ext cx="179933" cy="17993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1"/>
        <p:cNvGrpSpPr/>
        <p:nvPr/>
      </p:nvGrpSpPr>
      <p:grpSpPr>
        <a:xfrm>
          <a:off x="0" y="0"/>
          <a:ext cx="0" cy="0"/>
          <a:chOff x="0" y="0"/>
          <a:chExt cx="0" cy="0"/>
        </a:xfrm>
      </p:grpSpPr>
      <p:sp>
        <p:nvSpPr>
          <p:cNvPr id="582" name="Google Shape;582;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3" name="Google Shape;583;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C97"/>
              </a:buClr>
              <a:buSzPts val="2400"/>
              <a:buFont typeface="Arial"/>
              <a:buNone/>
              <a:defRPr sz="2400" b="0" i="0" u="none" strike="noStrike" cap="none">
                <a:solidFill>
                  <a:srgbClr val="888C97"/>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C97"/>
              </a:buClr>
              <a:buSzPts val="2000"/>
              <a:buFont typeface="Arial"/>
              <a:buNone/>
              <a:defRPr sz="2000" b="0" i="0" u="none" strike="noStrike" cap="none">
                <a:solidFill>
                  <a:srgbClr val="888C97"/>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C97"/>
              </a:buClr>
              <a:buSzPts val="1800"/>
              <a:buFont typeface="Arial"/>
              <a:buNone/>
              <a:defRPr sz="1800" b="0" i="0" u="none" strike="noStrike" cap="none">
                <a:solidFill>
                  <a:srgbClr val="888C97"/>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9pPr>
          </a:lstStyle>
          <a:p>
            <a:endParaRPr/>
          </a:p>
        </p:txBody>
      </p:sp>
      <p:pic>
        <p:nvPicPr>
          <p:cNvPr id="584" name="Google Shape;584;p30"/>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5"/>
        <p:cNvGrpSpPr/>
        <p:nvPr/>
      </p:nvGrpSpPr>
      <p:grpSpPr>
        <a:xfrm>
          <a:off x="0" y="0"/>
          <a:ext cx="0" cy="0"/>
          <a:chOff x="0" y="0"/>
          <a:chExt cx="0" cy="0"/>
        </a:xfrm>
      </p:grpSpPr>
      <p:sp>
        <p:nvSpPr>
          <p:cNvPr id="586" name="Google Shape;58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7" name="Google Shape;587;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8" name="Google Shape;588;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89" name="Google Shape;589;p31"/>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0"/>
        <p:cNvGrpSpPr/>
        <p:nvPr/>
      </p:nvGrpSpPr>
      <p:grpSpPr>
        <a:xfrm>
          <a:off x="0" y="0"/>
          <a:ext cx="0" cy="0"/>
          <a:chOff x="0" y="0"/>
          <a:chExt cx="0" cy="0"/>
        </a:xfrm>
      </p:grpSpPr>
      <p:sp>
        <p:nvSpPr>
          <p:cNvPr id="591" name="Google Shape;59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2" name="Google Shape;59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3" name="Google Shape;59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5" name="Google Shape;59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96" name="Google Shape;596;p32"/>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7"/>
        <p:cNvGrpSpPr/>
        <p:nvPr/>
      </p:nvGrpSpPr>
      <p:grpSpPr>
        <a:xfrm>
          <a:off x="0" y="0"/>
          <a:ext cx="0" cy="0"/>
          <a:chOff x="0" y="0"/>
          <a:chExt cx="0" cy="0"/>
        </a:xfrm>
      </p:grpSpPr>
      <p:sp>
        <p:nvSpPr>
          <p:cNvPr id="598" name="Google Shape;59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9" name="Google Shape;599;p33"/>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0"/>
        <p:cNvGrpSpPr/>
        <p:nvPr/>
      </p:nvGrpSpPr>
      <p:grpSpPr>
        <a:xfrm>
          <a:off x="0" y="0"/>
          <a:ext cx="0" cy="0"/>
          <a:chOff x="0" y="0"/>
          <a:chExt cx="0" cy="0"/>
        </a:xfrm>
      </p:grpSpPr>
      <p:sp>
        <p:nvSpPr>
          <p:cNvPr id="601" name="Google Shape;60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2" name="Google Shape;60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3" name="Google Shape;60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4"/>
        <p:cNvGrpSpPr/>
        <p:nvPr/>
      </p:nvGrpSpPr>
      <p:grpSpPr>
        <a:xfrm>
          <a:off x="0" y="0"/>
          <a:ext cx="0" cy="0"/>
          <a:chOff x="0" y="0"/>
          <a:chExt cx="0" cy="0"/>
        </a:xfrm>
      </p:grpSpPr>
      <p:sp>
        <p:nvSpPr>
          <p:cNvPr id="605" name="Google Shape;605;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6" name="Google Shape;606;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7" name="Google Shape;607;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08" name="Google Shape;60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9" name="Google Shape;60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0" name="Google Shape;61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11"/>
        <p:cNvGrpSpPr/>
        <p:nvPr/>
      </p:nvGrpSpPr>
      <p:grpSpPr>
        <a:xfrm>
          <a:off x="0" y="0"/>
          <a:ext cx="0" cy="0"/>
          <a:chOff x="0" y="0"/>
          <a:chExt cx="0" cy="0"/>
        </a:xfrm>
      </p:grpSpPr>
      <p:sp>
        <p:nvSpPr>
          <p:cNvPr id="612" name="Google Shape;612;p36"/>
          <p:cNvSpPr txBox="1"/>
          <p:nvPr/>
        </p:nvSpPr>
        <p:spPr>
          <a:xfrm>
            <a:off x="116419" y="6501341"/>
            <a:ext cx="360000" cy="180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fld id="{00000000-1234-1234-1234-123412341234}" type="slidenum">
              <a:rPr lang="en-GB" sz="1400" b="0" i="0">
                <a:solidFill>
                  <a:srgbClr val="005596"/>
                </a:solidFill>
                <a:latin typeface="Calibri"/>
                <a:ea typeface="Calibri"/>
                <a:cs typeface="Calibri"/>
                <a:sym typeface="Calibri"/>
              </a:rPr>
              <a:t>‹#›</a:t>
            </a:fld>
            <a:endParaRPr sz="1400" b="0" i="0">
              <a:solidFill>
                <a:srgbClr val="005596"/>
              </a:solidFill>
              <a:latin typeface="Calibri"/>
              <a:ea typeface="Calibri"/>
              <a:cs typeface="Calibri"/>
              <a:sym typeface="Calibri"/>
            </a:endParaRPr>
          </a:p>
        </p:txBody>
      </p:sp>
      <p:sp>
        <p:nvSpPr>
          <p:cNvPr id="613" name="Google Shape;613;p36"/>
          <p:cNvSpPr txBox="1">
            <a:spLocks noGrp="1"/>
          </p:cNvSpPr>
          <p:nvPr>
            <p:ph type="body" idx="1"/>
          </p:nvPr>
        </p:nvSpPr>
        <p:spPr>
          <a:xfrm>
            <a:off x="596900" y="1484784"/>
            <a:ext cx="10968000" cy="4077816"/>
          </a:xfrm>
          <a:prstGeom prst="rect">
            <a:avLst/>
          </a:prstGeom>
          <a:noFill/>
          <a:ln>
            <a:noFill/>
          </a:ln>
        </p:spPr>
        <p:txBody>
          <a:bodyPr spcFirstLastPara="1" wrap="square" lIns="91425" tIns="45700" rIns="91425" bIns="45700" anchor="t" anchorCtr="0">
            <a:normAutofit/>
          </a:bodyPr>
          <a:lstStyle>
            <a:lvl1pPr marL="457200" marR="0" lvl="0" indent="-364045" algn="l" rtl="0">
              <a:lnSpc>
                <a:spcPct val="90000"/>
              </a:lnSpc>
              <a:spcBef>
                <a:spcPts val="1000"/>
              </a:spcBef>
              <a:spcAft>
                <a:spcPts val="0"/>
              </a:spcAft>
              <a:buClr>
                <a:schemeClr val="accent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64045"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Calibri"/>
                <a:ea typeface="Calibri"/>
                <a:cs typeface="Calibri"/>
                <a:sym typeface="Calibri"/>
              </a:defRPr>
            </a:lvl2pPr>
            <a:lvl3pPr marL="1371600" marR="0" lvl="2" indent="-347154" algn="l" rtl="0">
              <a:lnSpc>
                <a:spcPct val="90000"/>
              </a:lnSpc>
              <a:spcBef>
                <a:spcPts val="500"/>
              </a:spcBef>
              <a:spcAft>
                <a:spcPts val="0"/>
              </a:spcAft>
              <a:buClr>
                <a:schemeClr val="accent1"/>
              </a:buClr>
              <a:buSzPts val="1867"/>
              <a:buFont typeface="Arial"/>
              <a:buChar char="•"/>
              <a:defRPr sz="1867" b="0" i="0" u="none" strike="noStrike" cap="none">
                <a:solidFill>
                  <a:schemeClr val="dk1"/>
                </a:solidFill>
                <a:latin typeface="Calibri"/>
                <a:ea typeface="Calibri"/>
                <a:cs typeface="Calibri"/>
                <a:sym typeface="Calibri"/>
              </a:defRPr>
            </a:lvl3pPr>
            <a:lvl4pPr marL="1828800" marR="0" lvl="3" indent="-347154" algn="l" rtl="0">
              <a:lnSpc>
                <a:spcPct val="90000"/>
              </a:lnSpc>
              <a:spcBef>
                <a:spcPts val="500"/>
              </a:spcBef>
              <a:spcAft>
                <a:spcPts val="0"/>
              </a:spcAft>
              <a:buClr>
                <a:schemeClr val="accent1"/>
              </a:buClr>
              <a:buSzPts val="1867"/>
              <a:buFont typeface="Arial"/>
              <a:buChar char="•"/>
              <a:defRPr sz="1867" b="0" i="0" u="none" strike="noStrike" cap="none">
                <a:solidFill>
                  <a:schemeClr val="dk1"/>
                </a:solidFill>
                <a:latin typeface="Calibri"/>
                <a:ea typeface="Calibri"/>
                <a:cs typeface="Calibri"/>
                <a:sym typeface="Calibri"/>
              </a:defRPr>
            </a:lvl4pPr>
            <a:lvl5pPr marL="2286000" marR="0" lvl="4" indent="-347154" algn="l" rtl="0">
              <a:lnSpc>
                <a:spcPct val="90000"/>
              </a:lnSpc>
              <a:spcBef>
                <a:spcPts val="500"/>
              </a:spcBef>
              <a:spcAft>
                <a:spcPts val="0"/>
              </a:spcAft>
              <a:buClr>
                <a:schemeClr val="accent1"/>
              </a:buClr>
              <a:buSzPts val="1867"/>
              <a:buFont typeface="Arial"/>
              <a:buChar char="•"/>
              <a:defRPr sz="1867"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4" name="Google Shape;614;p36"/>
          <p:cNvSpPr txBox="1">
            <a:spLocks noGrp="1"/>
          </p:cNvSpPr>
          <p:nvPr>
            <p:ph type="title"/>
          </p:nvPr>
        </p:nvSpPr>
        <p:spPr>
          <a:xfrm>
            <a:off x="609600" y="275167"/>
            <a:ext cx="10972800" cy="1143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5" name="Google Shape;615;p36"/>
          <p:cNvSpPr txBox="1"/>
          <p:nvPr/>
        </p:nvSpPr>
        <p:spPr>
          <a:xfrm>
            <a:off x="4559830" y="6558231"/>
            <a:ext cx="1920213"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2B Two Content">
  <p:cSld name="B2B Two Content">
    <p:spTree>
      <p:nvGrpSpPr>
        <p:cNvPr id="1" name="Shape 616"/>
        <p:cNvGrpSpPr/>
        <p:nvPr/>
      </p:nvGrpSpPr>
      <p:grpSpPr>
        <a:xfrm>
          <a:off x="0" y="0"/>
          <a:ext cx="0" cy="0"/>
          <a:chOff x="0" y="0"/>
          <a:chExt cx="0" cy="0"/>
        </a:xfrm>
      </p:grpSpPr>
      <p:sp>
        <p:nvSpPr>
          <p:cNvPr id="617" name="Google Shape;617;p37"/>
          <p:cNvSpPr txBox="1"/>
          <p:nvPr/>
        </p:nvSpPr>
        <p:spPr>
          <a:xfrm>
            <a:off x="116419" y="6501341"/>
            <a:ext cx="360000" cy="180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fld id="{00000000-1234-1234-1234-123412341234}" type="slidenum">
              <a:rPr lang="en-GB" sz="1400" b="0" i="0">
                <a:solidFill>
                  <a:srgbClr val="005596"/>
                </a:solidFill>
                <a:latin typeface="Calibri"/>
                <a:ea typeface="Calibri"/>
                <a:cs typeface="Calibri"/>
                <a:sym typeface="Calibri"/>
              </a:rPr>
              <a:t>‹#›</a:t>
            </a:fld>
            <a:endParaRPr sz="1400" b="0" i="0">
              <a:solidFill>
                <a:srgbClr val="005596"/>
              </a:solidFill>
              <a:latin typeface="Calibri"/>
              <a:ea typeface="Calibri"/>
              <a:cs typeface="Calibri"/>
              <a:sym typeface="Calibri"/>
            </a:endParaRPr>
          </a:p>
        </p:txBody>
      </p:sp>
      <p:sp>
        <p:nvSpPr>
          <p:cNvPr id="618" name="Google Shape;618;p37"/>
          <p:cNvSpPr txBox="1">
            <a:spLocks noGrp="1"/>
          </p:cNvSpPr>
          <p:nvPr>
            <p:ph type="body" idx="1"/>
          </p:nvPr>
        </p:nvSpPr>
        <p:spPr>
          <a:xfrm>
            <a:off x="624419" y="1484785"/>
            <a:ext cx="5376000" cy="4140041"/>
          </a:xfrm>
          <a:prstGeom prst="rect">
            <a:avLst/>
          </a:prstGeom>
          <a:noFill/>
          <a:ln>
            <a:noFill/>
          </a:ln>
        </p:spPr>
        <p:txBody>
          <a:bodyPr spcFirstLastPara="1" wrap="square" lIns="90000" tIns="46800" rIns="90000" bIns="46800" anchor="t" anchorCtr="0">
            <a:normAutofit/>
          </a:bodyPr>
          <a:lstStyle>
            <a:lvl1pPr marL="457200" marR="0" lvl="0" indent="-347154" algn="l" rtl="0">
              <a:lnSpc>
                <a:spcPct val="90000"/>
              </a:lnSpc>
              <a:spcBef>
                <a:spcPts val="1000"/>
              </a:spcBef>
              <a:spcAft>
                <a:spcPts val="0"/>
              </a:spcAft>
              <a:buClr>
                <a:schemeClr val="accent1"/>
              </a:buClr>
              <a:buSzPts val="1867"/>
              <a:buFont typeface="Arial"/>
              <a:buChar char="•"/>
              <a:defRPr sz="1867"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9" name="Google Shape;619;p37"/>
          <p:cNvSpPr txBox="1">
            <a:spLocks noGrp="1"/>
          </p:cNvSpPr>
          <p:nvPr>
            <p:ph type="body" idx="2"/>
          </p:nvPr>
        </p:nvSpPr>
        <p:spPr>
          <a:xfrm>
            <a:off x="6201129" y="1484785"/>
            <a:ext cx="5376000" cy="4140040"/>
          </a:xfrm>
          <a:prstGeom prst="rect">
            <a:avLst/>
          </a:prstGeom>
          <a:noFill/>
          <a:ln>
            <a:noFill/>
          </a:ln>
        </p:spPr>
        <p:txBody>
          <a:bodyPr spcFirstLastPara="1" wrap="square" lIns="90000" tIns="46800" rIns="90000" bIns="46800" anchor="t" anchorCtr="0">
            <a:normAutofit/>
          </a:bodyPr>
          <a:lstStyle>
            <a:lvl1pPr marL="457200" marR="0" lvl="0" indent="-347154" algn="l" rtl="0">
              <a:lnSpc>
                <a:spcPct val="90000"/>
              </a:lnSpc>
              <a:spcBef>
                <a:spcPts val="1000"/>
              </a:spcBef>
              <a:spcAft>
                <a:spcPts val="0"/>
              </a:spcAft>
              <a:buClr>
                <a:schemeClr val="accent1"/>
              </a:buClr>
              <a:buSzPts val="1867"/>
              <a:buFont typeface="Arial"/>
              <a:buChar char="•"/>
              <a:defRPr sz="1867"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0" name="Google Shape;620;p37"/>
          <p:cNvSpPr txBox="1">
            <a:spLocks noGrp="1"/>
          </p:cNvSpPr>
          <p:nvPr>
            <p:ph type="title"/>
          </p:nvPr>
        </p:nvSpPr>
        <p:spPr>
          <a:xfrm>
            <a:off x="609600" y="275167"/>
            <a:ext cx="10972800" cy="1143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white_blank">
  <p:cSld name="1_white_blank">
    <p:bg>
      <p:bgPr>
        <a:solidFill>
          <a:schemeClr val="dk1"/>
        </a:solidFill>
        <a:effectLst/>
      </p:bgPr>
    </p:bg>
    <p:spTree>
      <p:nvGrpSpPr>
        <p:cNvPr id="1" name="Shape 57"/>
        <p:cNvGrpSpPr/>
        <p:nvPr/>
      </p:nvGrpSpPr>
      <p:grpSpPr>
        <a:xfrm>
          <a:off x="0" y="0"/>
          <a:ext cx="0" cy="0"/>
          <a:chOff x="0" y="0"/>
          <a:chExt cx="0" cy="0"/>
        </a:xfrm>
      </p:grpSpPr>
      <p:pic>
        <p:nvPicPr>
          <p:cNvPr id="58" name="Google Shape;58;p13"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sp>
        <p:nvSpPr>
          <p:cNvPr id="59" name="Google Shape;59;p13"/>
          <p:cNvSpPr txBox="1"/>
          <p:nvPr/>
        </p:nvSpPr>
        <p:spPr>
          <a:xfrm>
            <a:off x="502311" y="4331682"/>
            <a:ext cx="4233461" cy="14049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a:solidFill>
                  <a:schemeClr val="dk2"/>
                </a:solidFill>
                <a:latin typeface="Montserrat"/>
                <a:ea typeface="Montserrat"/>
                <a:cs typeface="Montserrat"/>
                <a:sym typeface="Montserrat"/>
              </a:rPr>
              <a:t>To view further frameworks please visit:</a:t>
            </a:r>
            <a:endParaRPr/>
          </a:p>
          <a:p>
            <a:pPr marL="0" marR="0" lvl="0" indent="0" algn="l" rtl="0">
              <a:lnSpc>
                <a:spcPct val="150000"/>
              </a:lnSpc>
              <a:spcBef>
                <a:spcPts val="0"/>
              </a:spcBef>
              <a:spcAft>
                <a:spcPts val="0"/>
              </a:spcAft>
              <a:buNone/>
            </a:pPr>
            <a:r>
              <a:rPr lang="en-GB" sz="1600" b="0" i="0" u="sng">
                <a:solidFill>
                  <a:schemeClr val="accent1"/>
                </a:solidFill>
                <a:latin typeface="Montserrat Medium"/>
                <a:ea typeface="Montserrat Medium"/>
                <a:cs typeface="Montserrat Medium"/>
                <a:sym typeface="Montserrat Medium"/>
              </a:rPr>
              <a:t>www.b2bframeworks.com</a:t>
            </a:r>
            <a:endParaRPr/>
          </a:p>
          <a:p>
            <a:pPr marL="0" marR="0" lvl="0" indent="0" algn="l" rtl="0">
              <a:lnSpc>
                <a:spcPct val="150000"/>
              </a:lnSpc>
              <a:spcBef>
                <a:spcPts val="0"/>
              </a:spcBef>
              <a:spcAft>
                <a:spcPts val="0"/>
              </a:spcAft>
              <a:buNone/>
            </a:pPr>
            <a:endParaRPr sz="1600" b="0" i="0" u="sng">
              <a:solidFill>
                <a:schemeClr val="accent1"/>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GB" sz="1600" b="0" i="0">
                <a:solidFill>
                  <a:schemeClr val="dk2"/>
                </a:solidFill>
                <a:latin typeface="Montserrat"/>
                <a:ea typeface="Montserrat"/>
                <a:cs typeface="Montserrat"/>
                <a:sym typeface="Montserrat"/>
              </a:rPr>
              <a:t>Keep In touch:</a:t>
            </a:r>
            <a:endParaRPr/>
          </a:p>
        </p:txBody>
      </p:sp>
      <p:pic>
        <p:nvPicPr>
          <p:cNvPr id="60" name="Google Shape;60;p13" descr="A black letter f in a white circle&#10;&#10;Description automatically generated"/>
          <p:cNvPicPr preferRelativeResize="0"/>
          <p:nvPr/>
        </p:nvPicPr>
        <p:blipFill rotWithShape="1">
          <a:blip r:embed="rId3">
            <a:alphaModFix/>
          </a:blip>
          <a:srcRect/>
          <a:stretch/>
        </p:blipFill>
        <p:spPr>
          <a:xfrm>
            <a:off x="591212" y="6023422"/>
            <a:ext cx="370132" cy="370132"/>
          </a:xfrm>
          <a:prstGeom prst="rect">
            <a:avLst/>
          </a:prstGeom>
          <a:noFill/>
          <a:ln>
            <a:noFill/>
          </a:ln>
        </p:spPr>
      </p:pic>
      <p:pic>
        <p:nvPicPr>
          <p:cNvPr id="61" name="Google Shape;61;p13" descr="A black and white circle with letters in it&#10;&#10;Description automatically generated"/>
          <p:cNvPicPr preferRelativeResize="0"/>
          <p:nvPr/>
        </p:nvPicPr>
        <p:blipFill rotWithShape="1">
          <a:blip r:embed="rId4">
            <a:alphaModFix/>
          </a:blip>
          <a:srcRect/>
          <a:stretch/>
        </p:blipFill>
        <p:spPr>
          <a:xfrm>
            <a:off x="1172044" y="6023422"/>
            <a:ext cx="370132" cy="370132"/>
          </a:xfrm>
          <a:prstGeom prst="rect">
            <a:avLst/>
          </a:prstGeom>
          <a:noFill/>
          <a:ln>
            <a:noFill/>
          </a:ln>
        </p:spPr>
      </p:pic>
      <p:pic>
        <p:nvPicPr>
          <p:cNvPr id="62" name="Google Shape;62;p13" descr="A blue x in a white circle&#10;&#10;Description automatically generated"/>
          <p:cNvPicPr preferRelativeResize="0"/>
          <p:nvPr/>
        </p:nvPicPr>
        <p:blipFill rotWithShape="1">
          <a:blip r:embed="rId5">
            <a:alphaModFix/>
          </a:blip>
          <a:srcRect/>
          <a:stretch/>
        </p:blipFill>
        <p:spPr>
          <a:xfrm>
            <a:off x="1724742" y="5991392"/>
            <a:ext cx="433362" cy="416694"/>
          </a:xfrm>
          <a:prstGeom prst="rect">
            <a:avLst/>
          </a:prstGeom>
          <a:noFill/>
          <a:ln>
            <a:noFill/>
          </a:ln>
        </p:spPr>
      </p:pic>
      <p:pic>
        <p:nvPicPr>
          <p:cNvPr id="63" name="Google Shape;63;p13" descr="A logo of a camera&#10;&#10;Description automatically generated"/>
          <p:cNvPicPr preferRelativeResize="0"/>
          <p:nvPr/>
        </p:nvPicPr>
        <p:blipFill rotWithShape="1">
          <a:blip r:embed="rId6">
            <a:alphaModFix/>
          </a:blip>
          <a:srcRect/>
          <a:stretch/>
        </p:blipFill>
        <p:spPr>
          <a:xfrm>
            <a:off x="2305574" y="5995316"/>
            <a:ext cx="433362" cy="416694"/>
          </a:xfrm>
          <a:prstGeom prst="rect">
            <a:avLst/>
          </a:prstGeom>
          <a:noFill/>
          <a:ln>
            <a:noFill/>
          </a:ln>
        </p:spPr>
      </p:pic>
      <p:sp>
        <p:nvSpPr>
          <p:cNvPr id="64" name="Google Shape;64;p13"/>
          <p:cNvSpPr txBox="1">
            <a:spLocks noGrp="1"/>
          </p:cNvSpPr>
          <p:nvPr>
            <p:ph type="title"/>
          </p:nvPr>
        </p:nvSpPr>
        <p:spPr>
          <a:xfrm>
            <a:off x="380563" y="3534859"/>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600"/>
              <a:buFont typeface="Montserrat SemiBold"/>
              <a:buNone/>
              <a:defRPr sz="3600" b="1" i="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dk1"/>
        </a:solidFill>
        <a:effectLst/>
      </p:bgPr>
    </p:bg>
    <p:spTree>
      <p:nvGrpSpPr>
        <p:cNvPr id="1" name="Shape 65"/>
        <p:cNvGrpSpPr/>
        <p:nvPr/>
      </p:nvGrpSpPr>
      <p:grpSpPr>
        <a:xfrm>
          <a:off x="0" y="0"/>
          <a:ext cx="0" cy="0"/>
          <a:chOff x="0" y="0"/>
          <a:chExt cx="0" cy="0"/>
        </a:xfrm>
      </p:grpSpPr>
      <p:pic>
        <p:nvPicPr>
          <p:cNvPr id="66" name="Google Shape;66;p14"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pic>
        <p:nvPicPr>
          <p:cNvPr id="67" name="Google Shape;67;p14"/>
          <p:cNvPicPr preferRelativeResize="0"/>
          <p:nvPr/>
        </p:nvPicPr>
        <p:blipFill rotWithShape="1">
          <a:blip r:embed="rId3">
            <a:alphaModFix/>
          </a:blip>
          <a:srcRect/>
          <a:stretch/>
        </p:blipFill>
        <p:spPr>
          <a:xfrm>
            <a:off x="2616612" y="1333051"/>
            <a:ext cx="7054162" cy="4344864"/>
          </a:xfrm>
          <a:prstGeom prst="rect">
            <a:avLst/>
          </a:prstGeom>
          <a:noFill/>
          <a:ln>
            <a:noFill/>
          </a:ln>
        </p:spPr>
      </p:pic>
      <p:sp>
        <p:nvSpPr>
          <p:cNvPr id="68" name="Google Shape;68;p14"/>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a:solidFill>
                  <a:schemeClr val="lt1"/>
                </a:solidFill>
                <a:latin typeface="Montserrat"/>
                <a:ea typeface="Montserrat"/>
                <a:cs typeface="Montserrat"/>
                <a:sym typeface="Montserrat"/>
              </a:rPr>
              <a:t>B2B FRAMEWORKS</a:t>
            </a:r>
            <a:endParaRPr sz="2000" b="0" i="0">
              <a:solidFill>
                <a:schemeClr val="lt1"/>
              </a:solidFill>
              <a:latin typeface="Montserrat"/>
              <a:ea typeface="Montserrat"/>
              <a:cs typeface="Montserrat"/>
              <a:sym typeface="Montserrat"/>
            </a:endParaRPr>
          </a:p>
        </p:txBody>
      </p:sp>
      <p:sp>
        <p:nvSpPr>
          <p:cNvPr id="69" name="Google Shape;69;p14"/>
          <p:cNvSpPr/>
          <p:nvPr/>
        </p:nvSpPr>
        <p:spPr>
          <a:xfrm>
            <a:off x="1226931" y="1585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14"/>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14"/>
          <p:cNvSpPr txBox="1">
            <a:spLocks noGrp="1"/>
          </p:cNvSpPr>
          <p:nvPr>
            <p:ph type="title"/>
          </p:nvPr>
        </p:nvSpPr>
        <p:spPr>
          <a:xfrm>
            <a:off x="508000" y="871596"/>
            <a:ext cx="51562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400"/>
              <a:buFont typeface="Montserrat SemiBold"/>
              <a:buNone/>
              <a:defRPr sz="4400" b="1" i="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_2">
  <p:cSld name="Title Slide_2">
    <p:bg>
      <p:bgPr>
        <a:solidFill>
          <a:schemeClr val="lt1"/>
        </a:solidFill>
        <a:effectLst/>
      </p:bgPr>
    </p:bg>
    <p:spTree>
      <p:nvGrpSpPr>
        <p:cNvPr id="1" name="Shape 72"/>
        <p:cNvGrpSpPr/>
        <p:nvPr/>
      </p:nvGrpSpPr>
      <p:grpSpPr>
        <a:xfrm>
          <a:off x="0" y="0"/>
          <a:ext cx="0" cy="0"/>
          <a:chOff x="0" y="0"/>
          <a:chExt cx="0" cy="0"/>
        </a:xfrm>
      </p:grpSpPr>
      <p:sp>
        <p:nvSpPr>
          <p:cNvPr id="73" name="Google Shape;73;p15"/>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a:solidFill>
                  <a:schemeClr val="lt1"/>
                </a:solidFill>
                <a:latin typeface="Montserrat"/>
                <a:ea typeface="Montserrat"/>
                <a:cs typeface="Montserrat"/>
                <a:sym typeface="Montserrat"/>
              </a:rPr>
              <a:t>B2B FRAMEWORKS</a:t>
            </a:r>
            <a:endParaRPr sz="2000" b="0" i="0">
              <a:solidFill>
                <a:schemeClr val="lt1"/>
              </a:solidFill>
              <a:latin typeface="Montserrat"/>
              <a:ea typeface="Montserrat"/>
              <a:cs typeface="Montserrat"/>
              <a:sym typeface="Montserrat"/>
            </a:endParaRPr>
          </a:p>
        </p:txBody>
      </p:sp>
      <p:pic>
        <p:nvPicPr>
          <p:cNvPr id="74" name="Google Shape;74;p15" descr="A logo with a black background&#10;&#10;Description automatically generated"/>
          <p:cNvPicPr preferRelativeResize="0"/>
          <p:nvPr/>
        </p:nvPicPr>
        <p:blipFill rotWithShape="1">
          <a:blip r:embed="rId2">
            <a:alphaModFix/>
          </a:blip>
          <a:srcRect/>
          <a:stretch/>
        </p:blipFill>
        <p:spPr>
          <a:xfrm>
            <a:off x="9014518" y="5514927"/>
            <a:ext cx="2946191" cy="1172419"/>
          </a:xfrm>
          <a:prstGeom prst="rect">
            <a:avLst/>
          </a:prstGeom>
          <a:noFill/>
          <a:ln>
            <a:noFill/>
          </a:ln>
        </p:spPr>
      </p:pic>
      <p:sp>
        <p:nvSpPr>
          <p:cNvPr id="75" name="Google Shape;75;p15"/>
          <p:cNvSpPr txBox="1"/>
          <p:nvPr/>
        </p:nvSpPr>
        <p:spPr>
          <a:xfrm>
            <a:off x="673510" y="5893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Montserrat"/>
              <a:buNone/>
            </a:pPr>
            <a:r>
              <a:rPr lang="en-GB" sz="2000" b="0" i="0">
                <a:solidFill>
                  <a:schemeClr val="dk1"/>
                </a:solidFill>
                <a:latin typeface="Montserrat"/>
                <a:ea typeface="Montserrat"/>
                <a:cs typeface="Montserrat"/>
                <a:sym typeface="Montserrat"/>
              </a:rPr>
              <a:t>B2B FRAMEWORKS</a:t>
            </a:r>
            <a:endParaRPr sz="2000" b="0" i="0">
              <a:solidFill>
                <a:schemeClr val="dk1"/>
              </a:solidFill>
              <a:latin typeface="Montserrat"/>
              <a:ea typeface="Montserrat"/>
              <a:cs typeface="Montserrat"/>
              <a:sym typeface="Montserrat"/>
            </a:endParaRPr>
          </a:p>
        </p:txBody>
      </p:sp>
      <p:sp>
        <p:nvSpPr>
          <p:cNvPr id="76" name="Google Shape;76;p15"/>
          <p:cNvSpPr/>
          <p:nvPr/>
        </p:nvSpPr>
        <p:spPr>
          <a:xfrm>
            <a:off x="1226931" y="1585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15"/>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8" name="Google Shape;78;p15"/>
          <p:cNvPicPr preferRelativeResize="0"/>
          <p:nvPr/>
        </p:nvPicPr>
        <p:blipFill rotWithShape="1">
          <a:blip r:embed="rId3">
            <a:alphaModFix/>
          </a:blip>
          <a:srcRect/>
          <a:stretch/>
        </p:blipFill>
        <p:spPr>
          <a:xfrm>
            <a:off x="2643908" y="1373995"/>
            <a:ext cx="7054161" cy="4344864"/>
          </a:xfrm>
          <a:prstGeom prst="rect">
            <a:avLst/>
          </a:prstGeom>
          <a:noFill/>
          <a:ln>
            <a:noFill/>
          </a:ln>
        </p:spPr>
      </p:pic>
      <p:sp>
        <p:nvSpPr>
          <p:cNvPr id="79" name="Google Shape;79;p15"/>
          <p:cNvSpPr txBox="1">
            <a:spLocks noGrp="1"/>
          </p:cNvSpPr>
          <p:nvPr>
            <p:ph type="title"/>
          </p:nvPr>
        </p:nvSpPr>
        <p:spPr>
          <a:xfrm>
            <a:off x="508000" y="871596"/>
            <a:ext cx="51562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400"/>
              <a:buFont typeface="Montserrat SemiBold"/>
              <a:buNone/>
              <a:defRPr sz="4400" b="1" i="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Blue bkg">
  <p:cSld name="Text Blue bkg">
    <p:bg>
      <p:bgPr>
        <a:solidFill>
          <a:schemeClr val="lt1"/>
        </a:solidFill>
        <a:effectLst/>
      </p:bgPr>
    </p:bg>
    <p:spTree>
      <p:nvGrpSpPr>
        <p:cNvPr id="1" name="Shape 80"/>
        <p:cNvGrpSpPr/>
        <p:nvPr/>
      </p:nvGrpSpPr>
      <p:grpSpPr>
        <a:xfrm>
          <a:off x="0" y="0"/>
          <a:ext cx="0" cy="0"/>
          <a:chOff x="0" y="0"/>
          <a:chExt cx="0" cy="0"/>
        </a:xfrm>
      </p:grpSpPr>
      <p:pic>
        <p:nvPicPr>
          <p:cNvPr id="81" name="Google Shape;81;p16"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82" name="Google Shape;82;p16"/>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16"/>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6"/>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85" name="Google Shape;85;p16"/>
          <p:cNvPicPr preferRelativeResize="0"/>
          <p:nvPr/>
        </p:nvPicPr>
        <p:blipFill rotWithShape="1">
          <a:blip r:embed="rId3">
            <a:alphaModFix/>
          </a:blip>
          <a:srcRect/>
          <a:stretch/>
        </p:blipFill>
        <p:spPr>
          <a:xfrm>
            <a:off x="10087802" y="6341879"/>
            <a:ext cx="1816291" cy="428995"/>
          </a:xfrm>
          <a:prstGeom prst="rect">
            <a:avLst/>
          </a:prstGeom>
          <a:noFill/>
          <a:ln>
            <a:noFill/>
          </a:ln>
        </p:spPr>
      </p:pic>
      <p:sp>
        <p:nvSpPr>
          <p:cNvPr id="86" name="Google Shape;86;p16"/>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16"/>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16"/>
          <p:cNvSpPr txBox="1">
            <a:spLocks noGrp="1"/>
          </p:cNvSpPr>
          <p:nvPr>
            <p:ph type="title"/>
          </p:nvPr>
        </p:nvSpPr>
        <p:spPr>
          <a:xfrm>
            <a:off x="333515" y="472411"/>
            <a:ext cx="5156200" cy="48877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89" name="Google Shape;89;p16"/>
          <p:cNvGrpSpPr/>
          <p:nvPr/>
        </p:nvGrpSpPr>
        <p:grpSpPr>
          <a:xfrm>
            <a:off x="11436251" y="129884"/>
            <a:ext cx="661669" cy="1214119"/>
            <a:chOff x="11436251" y="129884"/>
            <a:chExt cx="661669" cy="1214119"/>
          </a:xfrm>
        </p:grpSpPr>
        <p:sp>
          <p:nvSpPr>
            <p:cNvPr id="90" name="Google Shape;90;p16"/>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6"/>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16"/>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6"/>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16"/>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16"/>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6"/>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6"/>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16"/>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6"/>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16"/>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16"/>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6"/>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16"/>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6"/>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6"/>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16"/>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6"/>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16"/>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6"/>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6"/>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16"/>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16"/>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16"/>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6"/>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16"/>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6"/>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6"/>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8" name="Google Shape;118;p16"/>
          <p:cNvSpPr/>
          <p:nvPr/>
        </p:nvSpPr>
        <p:spPr>
          <a:xfrm rot="1323502">
            <a:off x="11725925" y="845680"/>
            <a:ext cx="698270" cy="698270"/>
          </a:xfrm>
          <a:prstGeom prst="chord">
            <a:avLst>
              <a:gd name="adj1" fmla="val 2700000"/>
              <a:gd name="adj2" fmla="val 1620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White bkg 2">
  <p:cSld name="Text White bkg 2">
    <p:bg>
      <p:bgPr>
        <a:solidFill>
          <a:schemeClr val="dk2"/>
        </a:solidFill>
        <a:effectLst/>
      </p:bgPr>
    </p:bg>
    <p:spTree>
      <p:nvGrpSpPr>
        <p:cNvPr id="1" name="Shape 119"/>
        <p:cNvGrpSpPr/>
        <p:nvPr/>
      </p:nvGrpSpPr>
      <p:grpSpPr>
        <a:xfrm>
          <a:off x="0" y="0"/>
          <a:ext cx="0" cy="0"/>
          <a:chOff x="0" y="0"/>
          <a:chExt cx="0" cy="0"/>
        </a:xfrm>
      </p:grpSpPr>
      <p:pic>
        <p:nvPicPr>
          <p:cNvPr id="120" name="Google Shape;120;p17"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21" name="Google Shape;121;p17"/>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17"/>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7"/>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a:ea typeface="Montserrat"/>
                <a:cs typeface="Montserrat"/>
                <a:sym typeface="Montserrat"/>
              </a:defRPr>
            </a:lvl1pPr>
            <a:lvl2pPr marL="0" lvl="1" indent="0" algn="l">
              <a:spcBef>
                <a:spcPts val="0"/>
              </a:spcBef>
              <a:buNone/>
              <a:defRPr sz="1000" b="0" i="0">
                <a:solidFill>
                  <a:schemeClr val="dk2"/>
                </a:solidFill>
                <a:latin typeface="Montserrat"/>
                <a:ea typeface="Montserrat"/>
                <a:cs typeface="Montserrat"/>
                <a:sym typeface="Montserrat"/>
              </a:defRPr>
            </a:lvl2pPr>
            <a:lvl3pPr marL="0" lvl="2" indent="0" algn="l">
              <a:spcBef>
                <a:spcPts val="0"/>
              </a:spcBef>
              <a:buNone/>
              <a:defRPr sz="1000" b="0" i="0">
                <a:solidFill>
                  <a:schemeClr val="dk2"/>
                </a:solidFill>
                <a:latin typeface="Montserrat"/>
                <a:ea typeface="Montserrat"/>
                <a:cs typeface="Montserrat"/>
                <a:sym typeface="Montserrat"/>
              </a:defRPr>
            </a:lvl3pPr>
            <a:lvl4pPr marL="0" lvl="3" indent="0" algn="l">
              <a:spcBef>
                <a:spcPts val="0"/>
              </a:spcBef>
              <a:buNone/>
              <a:defRPr sz="1000" b="0" i="0">
                <a:solidFill>
                  <a:schemeClr val="dk2"/>
                </a:solidFill>
                <a:latin typeface="Montserrat"/>
                <a:ea typeface="Montserrat"/>
                <a:cs typeface="Montserrat"/>
                <a:sym typeface="Montserrat"/>
              </a:defRPr>
            </a:lvl4pPr>
            <a:lvl5pPr marL="0" lvl="4" indent="0" algn="l">
              <a:spcBef>
                <a:spcPts val="0"/>
              </a:spcBef>
              <a:buNone/>
              <a:defRPr sz="1000" b="0" i="0">
                <a:solidFill>
                  <a:schemeClr val="dk2"/>
                </a:solidFill>
                <a:latin typeface="Montserrat"/>
                <a:ea typeface="Montserrat"/>
                <a:cs typeface="Montserrat"/>
                <a:sym typeface="Montserrat"/>
              </a:defRPr>
            </a:lvl5pPr>
            <a:lvl6pPr marL="0" lvl="5" indent="0" algn="l">
              <a:spcBef>
                <a:spcPts val="0"/>
              </a:spcBef>
              <a:buNone/>
              <a:defRPr sz="1000" b="0" i="0">
                <a:solidFill>
                  <a:schemeClr val="dk2"/>
                </a:solidFill>
                <a:latin typeface="Montserrat"/>
                <a:ea typeface="Montserrat"/>
                <a:cs typeface="Montserrat"/>
                <a:sym typeface="Montserrat"/>
              </a:defRPr>
            </a:lvl6pPr>
            <a:lvl7pPr marL="0" lvl="6" indent="0" algn="l">
              <a:spcBef>
                <a:spcPts val="0"/>
              </a:spcBef>
              <a:buNone/>
              <a:defRPr sz="1000" b="0" i="0">
                <a:solidFill>
                  <a:schemeClr val="dk2"/>
                </a:solidFill>
                <a:latin typeface="Montserrat"/>
                <a:ea typeface="Montserrat"/>
                <a:cs typeface="Montserrat"/>
                <a:sym typeface="Montserrat"/>
              </a:defRPr>
            </a:lvl7pPr>
            <a:lvl8pPr marL="0" lvl="7" indent="0" algn="l">
              <a:spcBef>
                <a:spcPts val="0"/>
              </a:spcBef>
              <a:buNone/>
              <a:defRPr sz="1000" b="0" i="0">
                <a:solidFill>
                  <a:schemeClr val="dk2"/>
                </a:solidFill>
                <a:latin typeface="Montserrat"/>
                <a:ea typeface="Montserrat"/>
                <a:cs typeface="Montserrat"/>
                <a:sym typeface="Montserrat"/>
              </a:defRPr>
            </a:lvl8pPr>
            <a:lvl9pPr marL="0" lvl="8" indent="0" algn="l">
              <a:spcBef>
                <a:spcPts val="0"/>
              </a:spcBef>
              <a:buNone/>
              <a:defRPr sz="1000" b="0" i="0">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
        <p:nvSpPr>
          <p:cNvPr id="124" name="Google Shape;124;p17"/>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7"/>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6" name="Google Shape;126;p17"/>
          <p:cNvPicPr preferRelativeResize="0"/>
          <p:nvPr/>
        </p:nvPicPr>
        <p:blipFill rotWithShape="1">
          <a:blip r:embed="rId3">
            <a:alphaModFix/>
          </a:blip>
          <a:srcRect/>
          <a:stretch/>
        </p:blipFill>
        <p:spPr>
          <a:xfrm>
            <a:off x="10089605" y="6341879"/>
            <a:ext cx="1807529" cy="426924"/>
          </a:xfrm>
          <a:prstGeom prst="rect">
            <a:avLst/>
          </a:prstGeom>
          <a:noFill/>
          <a:ln>
            <a:noFill/>
          </a:ln>
        </p:spPr>
      </p:pic>
      <p:sp>
        <p:nvSpPr>
          <p:cNvPr id="127" name="Google Shape;127;p17"/>
          <p:cNvSpPr txBox="1">
            <a:spLocks noGrp="1"/>
          </p:cNvSpPr>
          <p:nvPr>
            <p:ph type="title"/>
          </p:nvPr>
        </p:nvSpPr>
        <p:spPr>
          <a:xfrm>
            <a:off x="333515" y="472411"/>
            <a:ext cx="5156200" cy="5467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28" name="Google Shape;128;p17"/>
          <p:cNvGrpSpPr/>
          <p:nvPr/>
        </p:nvGrpSpPr>
        <p:grpSpPr>
          <a:xfrm>
            <a:off x="11436251" y="129884"/>
            <a:ext cx="661669" cy="1214119"/>
            <a:chOff x="11436251" y="129884"/>
            <a:chExt cx="661669" cy="1214119"/>
          </a:xfrm>
        </p:grpSpPr>
        <p:sp>
          <p:nvSpPr>
            <p:cNvPr id="129" name="Google Shape;129;p17"/>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17"/>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7"/>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17"/>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17"/>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17"/>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17"/>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7"/>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17"/>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17"/>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17"/>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17"/>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17"/>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17"/>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17"/>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17"/>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17"/>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7"/>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17"/>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17"/>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17"/>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17"/>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17"/>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17"/>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17"/>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17"/>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17"/>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17"/>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57" name="Google Shape;157;p17" descr="A yellow and black striped sign&#10;&#10;Description automatically generated"/>
          <p:cNvPicPr preferRelativeResize="0"/>
          <p:nvPr/>
        </p:nvPicPr>
        <p:blipFill rotWithShape="1">
          <a:blip r:embed="rId4">
            <a:alphaModFix/>
          </a:blip>
          <a:srcRect/>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ep 1">
  <p:cSld name="step 1">
    <p:bg>
      <p:bgPr>
        <a:solidFill>
          <a:schemeClr val="dk2"/>
        </a:solidFill>
        <a:effectLst/>
      </p:bgPr>
    </p:bg>
    <p:spTree>
      <p:nvGrpSpPr>
        <p:cNvPr id="1" name="Shape 158"/>
        <p:cNvGrpSpPr/>
        <p:nvPr/>
      </p:nvGrpSpPr>
      <p:grpSpPr>
        <a:xfrm>
          <a:off x="0" y="0"/>
          <a:ext cx="0" cy="0"/>
          <a:chOff x="0" y="0"/>
          <a:chExt cx="0" cy="0"/>
        </a:xfrm>
      </p:grpSpPr>
      <p:pic>
        <p:nvPicPr>
          <p:cNvPr id="159" name="Google Shape;159;p18"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60" name="Google Shape;160;p18"/>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18"/>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8"/>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163" name="Google Shape;163;p18"/>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164" name="Google Shape;164;p18"/>
          <p:cNvGrpSpPr/>
          <p:nvPr/>
        </p:nvGrpSpPr>
        <p:grpSpPr>
          <a:xfrm>
            <a:off x="11436251" y="129884"/>
            <a:ext cx="661669" cy="1214119"/>
            <a:chOff x="11436251" y="129884"/>
            <a:chExt cx="661669" cy="1214119"/>
          </a:xfrm>
        </p:grpSpPr>
        <p:sp>
          <p:nvSpPr>
            <p:cNvPr id="165" name="Google Shape;165;p18"/>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18"/>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18"/>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18"/>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18"/>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18"/>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18"/>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18"/>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18"/>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18"/>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8"/>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18"/>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18"/>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18"/>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18"/>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18"/>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18"/>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18"/>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18"/>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8"/>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18"/>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18"/>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18"/>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18"/>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18"/>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8"/>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18"/>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18"/>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93" name="Google Shape;193;p18"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pic>
        <p:nvPicPr>
          <p:cNvPr id="194" name="Google Shape;194;p18" descr="A blue circle with black border&#10;&#10;Description automatically generated"/>
          <p:cNvPicPr preferRelativeResize="0"/>
          <p:nvPr/>
        </p:nvPicPr>
        <p:blipFill rotWithShape="1">
          <a:blip r:embed="rId5">
            <a:alphaModFix/>
          </a:blip>
          <a:srcRect/>
          <a:stretch/>
        </p:blipFill>
        <p:spPr>
          <a:xfrm rot="-5400000">
            <a:off x="10529476" y="-425736"/>
            <a:ext cx="323559" cy="1175031"/>
          </a:xfrm>
          <a:prstGeom prst="rect">
            <a:avLst/>
          </a:prstGeom>
          <a:solidFill>
            <a:schemeClr val="dk2"/>
          </a:solidFill>
          <a:ln>
            <a:noFill/>
          </a:ln>
        </p:spPr>
      </p:pic>
      <p:grpSp>
        <p:nvGrpSpPr>
          <p:cNvPr id="195" name="Google Shape;195;p18"/>
          <p:cNvGrpSpPr/>
          <p:nvPr/>
        </p:nvGrpSpPr>
        <p:grpSpPr>
          <a:xfrm>
            <a:off x="0" y="1318491"/>
            <a:ext cx="1397787" cy="57996"/>
            <a:chOff x="0" y="1077191"/>
            <a:chExt cx="1397787" cy="57996"/>
          </a:xfrm>
        </p:grpSpPr>
        <p:sp>
          <p:nvSpPr>
            <p:cNvPr id="196" name="Google Shape;196;p18"/>
            <p:cNvSpPr/>
            <p:nvPr/>
          </p:nvSpPr>
          <p:spPr>
            <a:xfrm>
              <a:off x="1226931" y="1077191"/>
              <a:ext cx="170856" cy="57996"/>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8"/>
            <p:cNvSpPr/>
            <p:nvPr/>
          </p:nvSpPr>
          <p:spPr>
            <a:xfrm>
              <a:off x="0" y="1077191"/>
              <a:ext cx="1288800" cy="57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98" name="Google Shape;198;p18"/>
          <p:cNvSpPr txBox="1"/>
          <p:nvPr/>
        </p:nvSpPr>
        <p:spPr>
          <a:xfrm>
            <a:off x="298676" y="381138"/>
            <a:ext cx="6116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lt1"/>
                </a:solidFill>
                <a:latin typeface="Montserrat SemiBold"/>
                <a:ea typeface="Montserrat SemiBold"/>
                <a:cs typeface="Montserrat SemiBold"/>
                <a:sym typeface="Montserrat SemiBold"/>
              </a:rPr>
              <a:t>STEP </a:t>
            </a:r>
            <a:r>
              <a:rPr lang="en-GB" sz="1800" b="1">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199" name="Google Shape;199;p18"/>
          <p:cNvSpPr txBox="1">
            <a:spLocks noGrp="1"/>
          </p:cNvSpPr>
          <p:nvPr>
            <p:ph type="title"/>
          </p:nvPr>
        </p:nvSpPr>
        <p:spPr>
          <a:xfrm>
            <a:off x="298674" y="750475"/>
            <a:ext cx="8092200" cy="51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ep 2">
  <p:cSld name="step 2">
    <p:bg>
      <p:bgPr>
        <a:solidFill>
          <a:schemeClr val="dk2"/>
        </a:solidFill>
        <a:effectLst/>
      </p:bgPr>
    </p:bg>
    <p:spTree>
      <p:nvGrpSpPr>
        <p:cNvPr id="1" name="Shape 200"/>
        <p:cNvGrpSpPr/>
        <p:nvPr/>
      </p:nvGrpSpPr>
      <p:grpSpPr>
        <a:xfrm>
          <a:off x="0" y="0"/>
          <a:ext cx="0" cy="0"/>
          <a:chOff x="0" y="0"/>
          <a:chExt cx="0" cy="0"/>
        </a:xfrm>
      </p:grpSpPr>
      <p:pic>
        <p:nvPicPr>
          <p:cNvPr id="201" name="Google Shape;201;p19"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02" name="Google Shape;202;p19"/>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19"/>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19"/>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205" name="Google Shape;205;p19"/>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206" name="Google Shape;206;p19"/>
          <p:cNvGrpSpPr/>
          <p:nvPr/>
        </p:nvGrpSpPr>
        <p:grpSpPr>
          <a:xfrm>
            <a:off x="11436251" y="129884"/>
            <a:ext cx="661669" cy="1214119"/>
            <a:chOff x="11436251" y="129884"/>
            <a:chExt cx="661669" cy="1214119"/>
          </a:xfrm>
        </p:grpSpPr>
        <p:sp>
          <p:nvSpPr>
            <p:cNvPr id="207" name="Google Shape;207;p19"/>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9"/>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19"/>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19"/>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19"/>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9"/>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9"/>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9"/>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9"/>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19"/>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19"/>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19"/>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19"/>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9"/>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19"/>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19"/>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9"/>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9"/>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19"/>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9"/>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19"/>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19"/>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19"/>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19"/>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19"/>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19"/>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19"/>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9"/>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35" name="Google Shape;235;p19"/>
          <p:cNvSpPr/>
          <p:nvPr/>
        </p:nvSpPr>
        <p:spPr>
          <a:xfrm rot="10800000">
            <a:off x="11564883" y="-8638"/>
            <a:ext cx="659674" cy="659674"/>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36" name="Google Shape;236;p19"/>
          <p:cNvGrpSpPr/>
          <p:nvPr/>
        </p:nvGrpSpPr>
        <p:grpSpPr>
          <a:xfrm>
            <a:off x="0" y="1318491"/>
            <a:ext cx="1397787" cy="57996"/>
            <a:chOff x="0" y="1077191"/>
            <a:chExt cx="1397787" cy="57996"/>
          </a:xfrm>
        </p:grpSpPr>
        <p:sp>
          <p:nvSpPr>
            <p:cNvPr id="237" name="Google Shape;237;p19"/>
            <p:cNvSpPr/>
            <p:nvPr/>
          </p:nvSpPr>
          <p:spPr>
            <a:xfrm>
              <a:off x="1226931" y="1077191"/>
              <a:ext cx="170856" cy="57996"/>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9"/>
            <p:cNvSpPr/>
            <p:nvPr/>
          </p:nvSpPr>
          <p:spPr>
            <a:xfrm>
              <a:off x="0" y="1077191"/>
              <a:ext cx="1288800" cy="57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39" name="Google Shape;239;p19"/>
          <p:cNvSpPr txBox="1"/>
          <p:nvPr/>
        </p:nvSpPr>
        <p:spPr>
          <a:xfrm>
            <a:off x="298676" y="381138"/>
            <a:ext cx="6116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lt1"/>
                </a:solidFill>
                <a:latin typeface="Montserrat SemiBold"/>
                <a:ea typeface="Montserrat SemiBold"/>
                <a:cs typeface="Montserrat SemiBold"/>
                <a:sym typeface="Montserrat SemiBold"/>
              </a:rPr>
              <a:t>STEP </a:t>
            </a:r>
            <a:r>
              <a:rPr lang="en-GB" sz="1800" b="1">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240" name="Google Shape;240;p19"/>
          <p:cNvSpPr txBox="1">
            <a:spLocks noGrp="1"/>
          </p:cNvSpPr>
          <p:nvPr>
            <p:ph type="title"/>
          </p:nvPr>
        </p:nvSpPr>
        <p:spPr>
          <a:xfrm>
            <a:off x="298674" y="750475"/>
            <a:ext cx="8092200" cy="51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C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0"/>
          <p:cNvSpPr txBox="1">
            <a:spLocks noGrp="1"/>
          </p:cNvSpPr>
          <p:nvPr>
            <p:ph type="sldNum" idx="12"/>
          </p:nvPr>
        </p:nvSpPr>
        <p:spPr>
          <a:xfrm>
            <a:off x="2159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1pPr>
            <a:lvl2pPr marL="0" marR="0" lvl="1"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2pPr>
            <a:lvl3pPr marL="0" marR="0" lvl="2"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3pPr>
            <a:lvl4pPr marL="0" marR="0" lvl="3"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4pPr>
            <a:lvl5pPr marL="0" marR="0" lvl="4"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5pPr>
            <a:lvl6pPr marL="0" marR="0" lvl="5"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6pPr>
            <a:lvl7pPr marL="0" marR="0" lvl="6"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7pPr>
            <a:lvl8pPr marL="0" marR="0" lvl="7"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8pPr>
            <a:lvl9pPr marL="0" marR="0" lvl="8"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b2bframeworks" TargetMode="External"/><Relationship Id="rId7" Type="http://schemas.openxmlformats.org/officeDocument/2006/relationships/hyperlink" Target="https://www.b2bframeworks.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instagram.com/b2bframeworks/" TargetMode="External"/><Relationship Id="rId5" Type="http://schemas.openxmlformats.org/officeDocument/2006/relationships/hyperlink" Target="https://twitter.com/b2bframeworks" TargetMode="External"/><Relationship Id="rId4" Type="http://schemas.openxmlformats.org/officeDocument/2006/relationships/hyperlink" Target="https://www.linkedin.com/in/b2bframewor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
          <p:cNvSpPr txBox="1">
            <a:spLocks noGrp="1"/>
          </p:cNvSpPr>
          <p:nvPr>
            <p:ph type="title"/>
          </p:nvPr>
        </p:nvSpPr>
        <p:spPr>
          <a:xfrm>
            <a:off x="492629" y="818832"/>
            <a:ext cx="9876856"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4400"/>
              <a:buFont typeface="Montserrat SemiBold"/>
              <a:buNone/>
            </a:pPr>
            <a:r>
              <a:rPr lang="en-GB" sz="4000" b="0" i="0" u="none" strike="noStrike" cap="none">
                <a:solidFill>
                  <a:schemeClr val="dk2"/>
                </a:solidFill>
                <a:latin typeface="Montserrat SemiBold"/>
                <a:ea typeface="Montserrat SemiBold"/>
                <a:cs typeface="Montserrat SemiBold"/>
                <a:sym typeface="Montserrat SemiBold"/>
              </a:rPr>
              <a:t>Mintzberg’s 5Ps for </a:t>
            </a:r>
            <a:r>
              <a:rPr lang="en-GB" sz="4000">
                <a:solidFill>
                  <a:schemeClr val="dk2"/>
                </a:solidFill>
                <a:latin typeface="Montserrat SemiBold"/>
                <a:ea typeface="Montserrat SemiBold"/>
                <a:cs typeface="Montserrat SemiBold"/>
                <a:sym typeface="Montserrat SemiBold"/>
              </a:rPr>
              <a:t>S</a:t>
            </a:r>
            <a:r>
              <a:rPr lang="en-GB" sz="4000" b="0" i="0" u="none" strike="noStrike" cap="none">
                <a:solidFill>
                  <a:schemeClr val="dk2"/>
                </a:solidFill>
                <a:latin typeface="Montserrat SemiBold"/>
                <a:ea typeface="Montserrat SemiBold"/>
                <a:cs typeface="Montserrat SemiBold"/>
                <a:sym typeface="Montserrat SemiBold"/>
              </a:rPr>
              <a:t>trategy</a:t>
            </a:r>
            <a:endParaRPr sz="1000"/>
          </a:p>
        </p:txBody>
      </p:sp>
      <p:pic>
        <p:nvPicPr>
          <p:cNvPr id="3" name="Picture 2">
            <a:extLst>
              <a:ext uri="{FF2B5EF4-FFF2-40B4-BE49-F238E27FC236}">
                <a16:creationId xmlns:a16="http://schemas.microsoft.com/office/drawing/2014/main" id="{98D82EB3-D800-D3FF-F37F-21262AF1B515}"/>
              </a:ext>
            </a:extLst>
          </p:cNvPr>
          <p:cNvPicPr>
            <a:picLocks noChangeAspect="1"/>
          </p:cNvPicPr>
          <p:nvPr/>
        </p:nvPicPr>
        <p:blipFill>
          <a:blip r:embed="rId3"/>
          <a:stretch>
            <a:fillRect/>
          </a:stretch>
        </p:blipFill>
        <p:spPr>
          <a:xfrm>
            <a:off x="6551993" y="2560212"/>
            <a:ext cx="1250225" cy="1134383"/>
          </a:xfrm>
          <a:prstGeom prst="rect">
            <a:avLst/>
          </a:prstGeom>
        </p:spPr>
      </p:pic>
      <p:pic>
        <p:nvPicPr>
          <p:cNvPr id="4" name="Picture 3">
            <a:extLst>
              <a:ext uri="{FF2B5EF4-FFF2-40B4-BE49-F238E27FC236}">
                <a16:creationId xmlns:a16="http://schemas.microsoft.com/office/drawing/2014/main" id="{8412E2C8-0255-8FAC-DD3C-8D2BC92C0F1D}"/>
              </a:ext>
            </a:extLst>
          </p:cNvPr>
          <p:cNvPicPr>
            <a:picLocks noChangeAspect="1"/>
          </p:cNvPicPr>
          <p:nvPr/>
        </p:nvPicPr>
        <p:blipFill>
          <a:blip r:embed="rId3"/>
          <a:stretch>
            <a:fillRect/>
          </a:stretch>
        </p:blipFill>
        <p:spPr>
          <a:xfrm>
            <a:off x="3793033" y="3607904"/>
            <a:ext cx="1151638" cy="10449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3" name="Google Shape;633;p2"/>
          <p:cNvSpPr txBox="1">
            <a:spLocks noGrp="1"/>
          </p:cNvSpPr>
          <p:nvPr>
            <p:ph type="title"/>
          </p:nvPr>
        </p:nvSpPr>
        <p:spPr>
          <a:xfrm>
            <a:off x="333525" y="472400"/>
            <a:ext cx="10095600" cy="546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a:t>A model that helps devise a competitive strategy.</a:t>
            </a:r>
            <a:endParaRPr>
              <a:solidFill>
                <a:schemeClr val="accent1"/>
              </a:solidFill>
            </a:endParaRPr>
          </a:p>
        </p:txBody>
      </p:sp>
      <p:sp>
        <p:nvSpPr>
          <p:cNvPr id="634" name="Google Shape;634;p2"/>
          <p:cNvSpPr/>
          <p:nvPr/>
        </p:nvSpPr>
        <p:spPr>
          <a:xfrm>
            <a:off x="337958" y="1340932"/>
            <a:ext cx="8439600" cy="379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chemeClr val="lt1"/>
                </a:solidFill>
                <a:latin typeface="Montserrat SemiBold"/>
                <a:ea typeface="Montserrat SemiBold"/>
                <a:cs typeface="Montserrat SemiBold"/>
                <a:sym typeface="Montserrat SemiBold"/>
              </a:rPr>
              <a:t>Use this model to help work out a business strategy</a:t>
            </a:r>
            <a:endParaRPr sz="1600"/>
          </a:p>
        </p:txBody>
      </p:sp>
      <p:sp>
        <p:nvSpPr>
          <p:cNvPr id="635" name="Google Shape;635;p2"/>
          <p:cNvSpPr txBox="1"/>
          <p:nvPr/>
        </p:nvSpPr>
        <p:spPr>
          <a:xfrm>
            <a:off x="394875" y="1948500"/>
            <a:ext cx="3871500" cy="1662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0" i="0" u="none" strike="noStrike" cap="none">
                <a:solidFill>
                  <a:schemeClr val="dk1"/>
                </a:solidFill>
                <a:latin typeface="Montserrat Light"/>
                <a:ea typeface="Montserrat Light"/>
                <a:cs typeface="Montserrat Light"/>
                <a:sym typeface="Montserrat Light"/>
              </a:rPr>
              <a:t>Henry Mintzberg, an academic and a business thinker, developed a model for helping classify and understand business strategies. He recognised five different strategies, each named with a P:</a:t>
            </a:r>
            <a:endParaRPr sz="1200"/>
          </a:p>
          <a:p>
            <a:pPr marL="0" marR="0" lvl="0" indent="0" algn="l" rtl="0">
              <a:spcBef>
                <a:spcPts val="0"/>
              </a:spcBef>
              <a:spcAft>
                <a:spcPts val="0"/>
              </a:spcAft>
              <a:buNone/>
            </a:pPr>
            <a:endParaRPr sz="160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600">
              <a:solidFill>
                <a:schemeClr val="dk1"/>
              </a:solidFill>
              <a:latin typeface="Montserrat Light"/>
              <a:ea typeface="Montserrat Light"/>
              <a:cs typeface="Montserrat Light"/>
              <a:sym typeface="Montserrat Light"/>
            </a:endParaRPr>
          </a:p>
        </p:txBody>
      </p:sp>
      <p:sp>
        <p:nvSpPr>
          <p:cNvPr id="636" name="Google Shape;636;p2"/>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u="none" strike="noStrike" cap="none">
                <a:solidFill>
                  <a:srgbClr val="7F7F7F"/>
                </a:solidFill>
                <a:latin typeface="Montserrat Light"/>
                <a:ea typeface="Montserrat Light"/>
                <a:cs typeface="Montserrat Light"/>
                <a:sym typeface="Montserrat Light"/>
              </a:rPr>
              <a:t>Copyright © B2B Frameworks Ltd 2018</a:t>
            </a:r>
            <a:endParaRPr/>
          </a:p>
        </p:txBody>
      </p:sp>
      <p:sp>
        <p:nvSpPr>
          <p:cNvPr id="637" name="Google Shape;637;p2"/>
          <p:cNvSpPr txBox="1">
            <a:spLocks noGrp="1"/>
          </p:cNvSpPr>
          <p:nvPr>
            <p:ph type="sldNum" idx="12"/>
          </p:nvPr>
        </p:nvSpPr>
        <p:spPr>
          <a:xfrm>
            <a:off x="258100" y="638558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sz="1000" b="0" i="0" u="none" strike="noStrike" cap="none">
                <a:solidFill>
                  <a:schemeClr val="dk2"/>
                </a:solidFill>
                <a:latin typeface="Montserrat"/>
                <a:ea typeface="Montserrat"/>
                <a:cs typeface="Montserrat"/>
                <a:sym typeface="Montserrat"/>
              </a:rPr>
              <a:t>2</a:t>
            </a:fld>
            <a:endParaRPr sz="1000" b="0" i="0" u="none" strike="noStrike" cap="none">
              <a:solidFill>
                <a:schemeClr val="dk2"/>
              </a:solidFill>
              <a:latin typeface="Montserrat"/>
              <a:ea typeface="Montserrat"/>
              <a:cs typeface="Montserrat"/>
              <a:sym typeface="Montserrat"/>
            </a:endParaRPr>
          </a:p>
        </p:txBody>
      </p:sp>
      <p:sp>
        <p:nvSpPr>
          <p:cNvPr id="638" name="Google Shape;638;p2"/>
          <p:cNvSpPr txBox="1"/>
          <p:nvPr/>
        </p:nvSpPr>
        <p:spPr>
          <a:xfrm>
            <a:off x="8269625" y="4204650"/>
            <a:ext cx="3334500" cy="1600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None/>
            </a:pPr>
            <a:r>
              <a:rPr lang="en-GB">
                <a:solidFill>
                  <a:schemeClr val="dk1"/>
                </a:solidFill>
                <a:latin typeface="Montserrat Light"/>
                <a:ea typeface="Montserrat Light"/>
                <a:cs typeface="Montserrat Light"/>
                <a:sym typeface="Montserrat Light"/>
              </a:rPr>
              <a:t>This model describes different strategies and can be helpful in showing how a strategy works within a particular market. In this model it is particularly important to understand relative strengths and weaknesses of the competition.</a:t>
            </a:r>
            <a:endParaRPr sz="1500">
              <a:solidFill>
                <a:schemeClr val="dk1"/>
              </a:solidFill>
              <a:latin typeface="Montserrat Light"/>
              <a:ea typeface="Montserrat Light"/>
              <a:cs typeface="Montserrat Light"/>
              <a:sym typeface="Montserrat Light"/>
            </a:endParaRPr>
          </a:p>
        </p:txBody>
      </p:sp>
      <p:pic>
        <p:nvPicPr>
          <p:cNvPr id="2" name="Picture 1">
            <a:extLst>
              <a:ext uri="{FF2B5EF4-FFF2-40B4-BE49-F238E27FC236}">
                <a16:creationId xmlns:a16="http://schemas.microsoft.com/office/drawing/2014/main" id="{B2B9E0F6-D214-9793-4B68-60946FA87C97}"/>
              </a:ext>
            </a:extLst>
          </p:cNvPr>
          <p:cNvPicPr>
            <a:picLocks noChangeAspect="1"/>
          </p:cNvPicPr>
          <p:nvPr/>
        </p:nvPicPr>
        <p:blipFill>
          <a:blip r:embed="rId3"/>
          <a:stretch>
            <a:fillRect/>
          </a:stretch>
        </p:blipFill>
        <p:spPr>
          <a:xfrm>
            <a:off x="3922376" y="2683565"/>
            <a:ext cx="3759767" cy="34113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3"/>
          <p:cNvSpPr txBox="1">
            <a:spLocks noGrp="1"/>
          </p:cNvSpPr>
          <p:nvPr>
            <p:ph type="title"/>
          </p:nvPr>
        </p:nvSpPr>
        <p:spPr>
          <a:xfrm>
            <a:off x="298674" y="750475"/>
            <a:ext cx="9983100" cy="51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a:t>Questions to ask about your planned strategy</a:t>
            </a:r>
            <a:r>
              <a:rPr lang="en-GB">
                <a:solidFill>
                  <a:schemeClr val="accent3"/>
                </a:solidFill>
              </a:rPr>
              <a:t>.</a:t>
            </a:r>
            <a:endParaRPr>
              <a:solidFill>
                <a:schemeClr val="accent3"/>
              </a:solidFill>
            </a:endParaRPr>
          </a:p>
        </p:txBody>
      </p:sp>
      <p:sp>
        <p:nvSpPr>
          <p:cNvPr id="644" name="Google Shape;644;p3"/>
          <p:cNvSpPr txBox="1"/>
          <p:nvPr/>
        </p:nvSpPr>
        <p:spPr>
          <a:xfrm>
            <a:off x="422150" y="1588050"/>
            <a:ext cx="10215900" cy="80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dk2"/>
                </a:solidFill>
                <a:latin typeface="Montserrat Light"/>
                <a:ea typeface="Montserrat Light"/>
                <a:cs typeface="Montserrat Light"/>
                <a:sym typeface="Montserrat Light"/>
              </a:rPr>
              <a:t>This first series of questions ask about the extent to which your company is driven forward by a planned strategy.</a:t>
            </a:r>
            <a:endParaRPr sz="1200">
              <a:solidFill>
                <a:schemeClr val="dk2"/>
              </a:solidFill>
            </a:endParaRPr>
          </a:p>
          <a:p>
            <a:pPr marL="0" marR="0" lvl="0" indent="0" algn="l" rtl="0">
              <a:spcBef>
                <a:spcPts val="0"/>
              </a:spcBef>
              <a:spcAft>
                <a:spcPts val="0"/>
              </a:spcAft>
              <a:buNone/>
            </a:pPr>
            <a:endParaRPr sz="1600">
              <a:solidFill>
                <a:schemeClr val="dk2"/>
              </a:solidFill>
              <a:latin typeface="Montserrat Light"/>
              <a:ea typeface="Montserrat Light"/>
              <a:cs typeface="Montserrat Light"/>
              <a:sym typeface="Montserrat Light"/>
            </a:endParaRPr>
          </a:p>
          <a:p>
            <a:pPr marL="0" marR="0" lvl="0" indent="0" algn="l" rtl="0">
              <a:spcBef>
                <a:spcPts val="0"/>
              </a:spcBef>
              <a:spcAft>
                <a:spcPts val="0"/>
              </a:spcAft>
              <a:buNone/>
            </a:pPr>
            <a:endParaRPr sz="1600">
              <a:solidFill>
                <a:schemeClr val="dk2"/>
              </a:solidFill>
              <a:latin typeface="Montserrat Light"/>
              <a:ea typeface="Montserrat Light"/>
              <a:cs typeface="Montserrat Light"/>
              <a:sym typeface="Montserrat Light"/>
            </a:endParaRPr>
          </a:p>
        </p:txBody>
      </p:sp>
      <p:sp>
        <p:nvSpPr>
          <p:cNvPr id="645" name="Google Shape;645;p3"/>
          <p:cNvSpPr txBox="1"/>
          <p:nvPr/>
        </p:nvSpPr>
        <p:spPr>
          <a:xfrm>
            <a:off x="498350" y="5069350"/>
            <a:ext cx="104583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dk2"/>
                </a:solidFill>
                <a:latin typeface="Montserrat Light"/>
                <a:ea typeface="Montserrat Light"/>
                <a:cs typeface="Montserrat Light"/>
                <a:sym typeface="Montserrat Light"/>
              </a:rPr>
              <a:t>After consideration of these questions would you say that your company has a strong planned strategy? Do you think this is the right strategy for your company? Would another strategy be more relevant? Which other strategy?</a:t>
            </a:r>
            <a:endParaRPr sz="1200">
              <a:solidFill>
                <a:schemeClr val="dk2"/>
              </a:solidFill>
            </a:endParaRPr>
          </a:p>
          <a:p>
            <a:pPr marL="0" marR="0" lvl="0" indent="0" algn="l" rtl="0">
              <a:spcBef>
                <a:spcPts val="0"/>
              </a:spcBef>
              <a:spcAft>
                <a:spcPts val="0"/>
              </a:spcAft>
              <a:buNone/>
            </a:pPr>
            <a:endParaRPr sz="1600">
              <a:solidFill>
                <a:schemeClr val="dk2"/>
              </a:solidFill>
              <a:latin typeface="Montserrat Light"/>
              <a:ea typeface="Montserrat Light"/>
              <a:cs typeface="Montserrat Light"/>
              <a:sym typeface="Montserrat Light"/>
            </a:endParaRPr>
          </a:p>
        </p:txBody>
      </p:sp>
      <p:sp>
        <p:nvSpPr>
          <p:cNvPr id="646" name="Google Shape;646;p3"/>
          <p:cNvSpPr/>
          <p:nvPr/>
        </p:nvSpPr>
        <p:spPr>
          <a:xfrm>
            <a:off x="835225" y="2197625"/>
            <a:ext cx="9770700" cy="2800800"/>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Does your company have a master plan for where it wants to be in 3 to 5 years time?</a:t>
            </a:r>
            <a:br>
              <a:rPr lang="en-GB">
                <a:solidFill>
                  <a:schemeClr val="dk2"/>
                </a:solidFill>
                <a:latin typeface="Montserrat Light"/>
                <a:ea typeface="Montserrat Light"/>
                <a:cs typeface="Montserrat Light"/>
                <a:sym typeface="Montserrat Light"/>
              </a:rPr>
            </a:br>
            <a:endParaRPr>
              <a:solidFill>
                <a:schemeClr val="dk2"/>
              </a:solidFill>
            </a:endParaRPr>
          </a:p>
          <a:p>
            <a:pPr marL="228594" marR="0" lvl="0" indent="-215894" algn="l" rtl="0">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Who is responsible for ensuring that this master plan is enacted and stays on track?</a:t>
            </a:r>
            <a:br>
              <a:rPr lang="en-GB">
                <a:solidFill>
                  <a:schemeClr val="dk2"/>
                </a:solidFill>
                <a:latin typeface="Montserrat Light"/>
                <a:ea typeface="Montserrat Light"/>
                <a:cs typeface="Montserrat Light"/>
                <a:sym typeface="Montserrat Light"/>
              </a:rPr>
            </a:br>
            <a:endParaRPr>
              <a:solidFill>
                <a:schemeClr val="dk2"/>
              </a:solidFill>
            </a:endParaRPr>
          </a:p>
          <a:p>
            <a:pPr marL="228594" marR="0" lvl="0" indent="-215894" algn="l" rtl="0">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To what extent does your plan consider the strategies of competitors?</a:t>
            </a:r>
            <a:br>
              <a:rPr lang="en-GB">
                <a:solidFill>
                  <a:schemeClr val="dk2"/>
                </a:solidFill>
                <a:latin typeface="Montserrat Light"/>
                <a:ea typeface="Montserrat Light"/>
                <a:cs typeface="Montserrat Light"/>
                <a:sym typeface="Montserrat Light"/>
              </a:rPr>
            </a:br>
            <a:endParaRPr>
              <a:solidFill>
                <a:schemeClr val="dk2"/>
              </a:solidFill>
            </a:endParaRPr>
          </a:p>
          <a:p>
            <a:pPr marL="228594" marR="0" lvl="0" indent="-215894" algn="l" rtl="0">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Does your company have separate plans for different parts of the company? Are these integrated into the master plan?</a:t>
            </a:r>
            <a:br>
              <a:rPr lang="en-GB">
                <a:solidFill>
                  <a:schemeClr val="dk2"/>
                </a:solidFill>
                <a:latin typeface="Montserrat Light"/>
                <a:ea typeface="Montserrat Light"/>
                <a:cs typeface="Montserrat Light"/>
                <a:sym typeface="Montserrat Light"/>
              </a:rPr>
            </a:br>
            <a:endParaRPr>
              <a:solidFill>
                <a:schemeClr val="dk2"/>
              </a:solidFill>
            </a:endParaRPr>
          </a:p>
          <a:p>
            <a:pPr marL="228594" marR="0" lvl="0" indent="-215894" algn="l" rtl="0">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How frequently does your company change its plans?</a:t>
            </a:r>
            <a:br>
              <a:rPr lang="en-GB">
                <a:solidFill>
                  <a:schemeClr val="dk2"/>
                </a:solidFill>
                <a:latin typeface="Montserrat Light"/>
                <a:ea typeface="Montserrat Light"/>
                <a:cs typeface="Montserrat Light"/>
                <a:sym typeface="Montserrat Light"/>
              </a:rPr>
            </a:br>
            <a:endParaRPr>
              <a:solidFill>
                <a:schemeClr val="dk2"/>
              </a:solidFill>
            </a:endParaRPr>
          </a:p>
          <a:p>
            <a:pPr marL="228594" marR="0" lvl="0" indent="-215894" algn="l" rtl="0">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To what extent does everybody know what roles, responsibilities and contribution will be to the plan?</a:t>
            </a:r>
            <a:endParaRPr>
              <a:solidFill>
                <a:schemeClr val="dk2"/>
              </a:solidFill>
            </a:endParaRPr>
          </a:p>
        </p:txBody>
      </p:sp>
      <p:sp>
        <p:nvSpPr>
          <p:cNvPr id="647" name="Google Shape;647;p3"/>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latin typeface="Montserrat Light"/>
                <a:ea typeface="Montserrat Light"/>
                <a:cs typeface="Montserrat Light"/>
                <a:sym typeface="Montserrat Light"/>
              </a:rPr>
              <a:t>Copyright © B2B Frameworks Ltd 2018</a:t>
            </a:r>
            <a:endParaRPr/>
          </a:p>
        </p:txBody>
      </p:sp>
      <p:sp>
        <p:nvSpPr>
          <p:cNvPr id="648" name="Google Shape;648;p3"/>
          <p:cNvSpPr txBox="1">
            <a:spLocks noGrp="1"/>
          </p:cNvSpPr>
          <p:nvPr>
            <p:ph type="sldNum" idx="12"/>
          </p:nvPr>
        </p:nvSpPr>
        <p:spPr>
          <a:xfrm>
            <a:off x="231915" y="6415984"/>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3</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4"/>
          <p:cNvSpPr txBox="1">
            <a:spLocks noGrp="1"/>
          </p:cNvSpPr>
          <p:nvPr>
            <p:ph type="title"/>
          </p:nvPr>
        </p:nvSpPr>
        <p:spPr>
          <a:xfrm>
            <a:off x="298675" y="750475"/>
            <a:ext cx="9867300" cy="51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a:t>Questions to ask about your strategy as a ploy</a:t>
            </a:r>
            <a:r>
              <a:rPr lang="en-GB">
                <a:solidFill>
                  <a:schemeClr val="lt1"/>
                </a:solidFill>
              </a:rPr>
              <a:t>.</a:t>
            </a:r>
            <a:endParaRPr>
              <a:solidFill>
                <a:schemeClr val="lt1"/>
              </a:solidFill>
            </a:endParaRPr>
          </a:p>
        </p:txBody>
      </p:sp>
      <p:sp>
        <p:nvSpPr>
          <p:cNvPr id="654" name="Google Shape;654;p4"/>
          <p:cNvSpPr txBox="1"/>
          <p:nvPr/>
        </p:nvSpPr>
        <p:spPr>
          <a:xfrm>
            <a:off x="373375" y="1553925"/>
            <a:ext cx="103191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dk1"/>
                </a:solidFill>
                <a:latin typeface="Montserrat Light"/>
                <a:ea typeface="Montserrat Light"/>
                <a:cs typeface="Montserrat Light"/>
                <a:sym typeface="Montserrat Light"/>
              </a:rPr>
              <a:t>A ploy is a cunning plan to turn something to your advantage. When the Trojans hid their soldiers inside a wooden horse in order to win the city of Troy, it was using the horse as a ploy.</a:t>
            </a:r>
            <a:endParaRPr sz="1200"/>
          </a:p>
          <a:p>
            <a:pPr marL="0" marR="0" lvl="0" indent="0" algn="l" rtl="0">
              <a:spcBef>
                <a:spcPts val="0"/>
              </a:spcBef>
              <a:spcAft>
                <a:spcPts val="0"/>
              </a:spcAft>
              <a:buNone/>
            </a:pPr>
            <a:endParaRPr sz="160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600">
              <a:solidFill>
                <a:schemeClr val="dk1"/>
              </a:solidFill>
              <a:latin typeface="Montserrat Light"/>
              <a:ea typeface="Montserrat Light"/>
              <a:cs typeface="Montserrat Light"/>
              <a:sym typeface="Montserrat Light"/>
            </a:endParaRPr>
          </a:p>
        </p:txBody>
      </p:sp>
      <p:sp>
        <p:nvSpPr>
          <p:cNvPr id="655" name="Google Shape;655;p4"/>
          <p:cNvSpPr txBox="1"/>
          <p:nvPr/>
        </p:nvSpPr>
        <p:spPr>
          <a:xfrm>
            <a:off x="489250" y="4990375"/>
            <a:ext cx="1121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dk1"/>
                </a:solidFill>
                <a:latin typeface="Montserrat Light"/>
                <a:ea typeface="Montserrat Light"/>
                <a:cs typeface="Montserrat Light"/>
                <a:sym typeface="Montserrat Light"/>
              </a:rPr>
              <a:t>After consideration of these questions would you say that your company has a good ploy? Do you think this is the right strategy for your company? Would another strategy be more relevant? Which other strategy?</a:t>
            </a:r>
            <a:endParaRPr sz="1200"/>
          </a:p>
          <a:p>
            <a:pPr marL="0" marR="0" lvl="0" indent="0" algn="l" rtl="0">
              <a:spcBef>
                <a:spcPts val="0"/>
              </a:spcBef>
              <a:spcAft>
                <a:spcPts val="0"/>
              </a:spcAft>
              <a:buNone/>
            </a:pPr>
            <a:endParaRPr sz="1600">
              <a:solidFill>
                <a:schemeClr val="dk1"/>
              </a:solidFill>
              <a:latin typeface="Montserrat Light"/>
              <a:ea typeface="Montserrat Light"/>
              <a:cs typeface="Montserrat Light"/>
              <a:sym typeface="Montserrat Light"/>
            </a:endParaRPr>
          </a:p>
        </p:txBody>
      </p:sp>
      <p:sp>
        <p:nvSpPr>
          <p:cNvPr id="656" name="Google Shape;656;p4"/>
          <p:cNvSpPr/>
          <p:nvPr/>
        </p:nvSpPr>
        <p:spPr>
          <a:xfrm>
            <a:off x="911424" y="2276872"/>
            <a:ext cx="9025003" cy="1815882"/>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Where are your competitors focused?</a:t>
            </a:r>
            <a:br>
              <a:rPr lang="en-GB">
                <a:solidFill>
                  <a:schemeClr val="dk1"/>
                </a:solidFill>
                <a:latin typeface="Montserrat Light"/>
                <a:ea typeface="Montserrat Light"/>
                <a:cs typeface="Montserrat Light"/>
                <a:sym typeface="Montserrat Light"/>
              </a:rPr>
            </a:br>
            <a:r>
              <a:rPr lang="en-GB">
                <a:solidFill>
                  <a:schemeClr val="dk1"/>
                </a:solidFill>
                <a:latin typeface="Montserrat Light"/>
                <a:ea typeface="Montserrat Light"/>
                <a:cs typeface="Montserrat Light"/>
                <a:sym typeface="Montserrat Light"/>
              </a:rPr>
              <a:t> </a:t>
            </a:r>
            <a:endParaRPr/>
          </a:p>
          <a:p>
            <a:pPr marL="228594" marR="0" lvl="0" indent="-215894" algn="l" rtl="0">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ruse could fool them?</a:t>
            </a:r>
            <a:br>
              <a:rPr lang="en-GB">
                <a:solidFill>
                  <a:schemeClr val="dk1"/>
                </a:solidFill>
                <a:latin typeface="Montserrat Light"/>
                <a:ea typeface="Montserrat Light"/>
                <a:cs typeface="Montserrat Light"/>
                <a:sym typeface="Montserrat Light"/>
              </a:rPr>
            </a:br>
            <a:endParaRPr/>
          </a:p>
          <a:p>
            <a:pPr marL="228594" marR="0" lvl="0" indent="-215894" algn="l" rtl="0">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actions could you take that would be underneath your competitors radar?</a:t>
            </a:r>
            <a:br>
              <a:rPr lang="en-GB">
                <a:solidFill>
                  <a:schemeClr val="dk1"/>
                </a:solidFill>
                <a:latin typeface="Montserrat Light"/>
                <a:ea typeface="Montserrat Light"/>
                <a:cs typeface="Montserrat Light"/>
                <a:sym typeface="Montserrat Light"/>
              </a:rPr>
            </a:br>
            <a:endParaRPr/>
          </a:p>
          <a:p>
            <a:pPr marL="228594" marR="0" lvl="0" indent="-215894" algn="l" rtl="0">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would be the chances of success of this strategy?</a:t>
            </a:r>
            <a:br>
              <a:rPr lang="en-GB">
                <a:solidFill>
                  <a:schemeClr val="dk1"/>
                </a:solidFill>
                <a:latin typeface="Montserrat Light"/>
                <a:ea typeface="Montserrat Light"/>
                <a:cs typeface="Montserrat Light"/>
                <a:sym typeface="Montserrat Light"/>
              </a:rPr>
            </a:br>
            <a:endParaRPr/>
          </a:p>
          <a:p>
            <a:pPr marL="228594" marR="0" lvl="0" indent="-215894" algn="l" rtl="0">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How long would it take, how much would it cost, who would take charge of it?</a:t>
            </a:r>
            <a:br>
              <a:rPr lang="en-GB">
                <a:solidFill>
                  <a:schemeClr val="dk1"/>
                </a:solidFill>
                <a:latin typeface="Montserrat Light"/>
                <a:ea typeface="Montserrat Light"/>
                <a:cs typeface="Montserrat Light"/>
                <a:sym typeface="Montserrat Light"/>
              </a:rPr>
            </a:br>
            <a:endParaRPr/>
          </a:p>
          <a:p>
            <a:pPr marL="228594" marR="0" lvl="0" indent="-215894" algn="l" rtl="0">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What Plan B do you have in case the ploy doesn’t work?</a:t>
            </a:r>
            <a:endParaRPr/>
          </a:p>
          <a:p>
            <a:pPr marL="228594" marR="0" lvl="0" indent="-126993" algn="l" rtl="0">
              <a:spcBef>
                <a:spcPts val="0"/>
              </a:spcBef>
              <a:spcAft>
                <a:spcPts val="0"/>
              </a:spcAft>
              <a:buClr>
                <a:schemeClr val="dk1"/>
              </a:buClr>
              <a:buSzPts val="1600"/>
              <a:buFont typeface="Arial"/>
              <a:buNone/>
            </a:pPr>
            <a:endParaRPr sz="1600">
              <a:solidFill>
                <a:schemeClr val="dk1"/>
              </a:solidFill>
              <a:latin typeface="Montserrat Light"/>
              <a:ea typeface="Montserrat Light"/>
              <a:cs typeface="Montserrat Light"/>
              <a:sym typeface="Montserrat Light"/>
            </a:endParaRPr>
          </a:p>
        </p:txBody>
      </p:sp>
      <p:sp>
        <p:nvSpPr>
          <p:cNvPr id="657" name="Google Shape;657;p4"/>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58" name="Google Shape;658;p4"/>
          <p:cNvSpPr txBox="1">
            <a:spLocks noGrp="1"/>
          </p:cNvSpPr>
          <p:nvPr>
            <p:ph type="sldNum" idx="12"/>
          </p:nvPr>
        </p:nvSpPr>
        <p:spPr>
          <a:xfrm>
            <a:off x="231915" y="6415984"/>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4</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
          <p:cNvSpPr txBox="1">
            <a:spLocks noGrp="1"/>
          </p:cNvSpPr>
          <p:nvPr>
            <p:ph type="title"/>
          </p:nvPr>
        </p:nvSpPr>
        <p:spPr>
          <a:xfrm>
            <a:off x="298674" y="750475"/>
            <a:ext cx="10372800" cy="51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a:t>Questions to ask about your strategy as a pattern</a:t>
            </a:r>
            <a:r>
              <a:rPr lang="en-GB">
                <a:solidFill>
                  <a:schemeClr val="accent1"/>
                </a:solidFill>
              </a:rPr>
              <a:t>.</a:t>
            </a:r>
            <a:endParaRPr>
              <a:solidFill>
                <a:schemeClr val="accent1"/>
              </a:solidFill>
            </a:endParaRPr>
          </a:p>
        </p:txBody>
      </p:sp>
      <p:sp>
        <p:nvSpPr>
          <p:cNvPr id="664" name="Google Shape;664;p5"/>
          <p:cNvSpPr txBox="1"/>
          <p:nvPr/>
        </p:nvSpPr>
        <p:spPr>
          <a:xfrm>
            <a:off x="422150" y="1618225"/>
            <a:ext cx="9720900" cy="1169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dk2"/>
                </a:solidFill>
                <a:latin typeface="Montserrat Light"/>
                <a:ea typeface="Montserrat Light"/>
                <a:cs typeface="Montserrat Light"/>
                <a:sym typeface="Montserrat Light"/>
              </a:rPr>
              <a:t>A strategy based on a pattern requires a company to be highly flexible in order to change and take advantage of what may be a new opportunity. This strategic approach is most suited when the company is uncertain about its future within a market. </a:t>
            </a:r>
            <a:endParaRPr sz="1200">
              <a:solidFill>
                <a:schemeClr val="dk2"/>
              </a:solidFill>
            </a:endParaRPr>
          </a:p>
          <a:p>
            <a:pPr marL="0" marR="0" lvl="0" indent="0" algn="l" rtl="0">
              <a:spcBef>
                <a:spcPts val="0"/>
              </a:spcBef>
              <a:spcAft>
                <a:spcPts val="0"/>
              </a:spcAft>
              <a:buNone/>
            </a:pPr>
            <a:endParaRPr>
              <a:solidFill>
                <a:schemeClr val="dk2"/>
              </a:solidFill>
              <a:latin typeface="Montserrat Light"/>
              <a:ea typeface="Montserrat Light"/>
              <a:cs typeface="Montserrat Light"/>
              <a:sym typeface="Montserrat Light"/>
            </a:endParaRPr>
          </a:p>
          <a:p>
            <a:pPr marL="0" marR="0" lvl="0" indent="0" algn="l" rtl="0">
              <a:spcBef>
                <a:spcPts val="0"/>
              </a:spcBef>
              <a:spcAft>
                <a:spcPts val="0"/>
              </a:spcAft>
              <a:buNone/>
            </a:pPr>
            <a:endParaRPr>
              <a:solidFill>
                <a:schemeClr val="dk2"/>
              </a:solidFill>
              <a:latin typeface="Montserrat Light"/>
              <a:ea typeface="Montserrat Light"/>
              <a:cs typeface="Montserrat Light"/>
              <a:sym typeface="Montserrat Light"/>
            </a:endParaRPr>
          </a:p>
        </p:txBody>
      </p:sp>
      <p:sp>
        <p:nvSpPr>
          <p:cNvPr id="665" name="Google Shape;665;p5"/>
          <p:cNvSpPr txBox="1"/>
          <p:nvPr/>
        </p:nvSpPr>
        <p:spPr>
          <a:xfrm>
            <a:off x="422150" y="4814000"/>
            <a:ext cx="97209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dk2"/>
                </a:solidFill>
                <a:latin typeface="Montserrat Light"/>
                <a:ea typeface="Montserrat Light"/>
                <a:cs typeface="Montserrat Light"/>
                <a:sym typeface="Montserrat Light"/>
              </a:rPr>
              <a:t>After consideration of these questions would you say that following a pattern or trend is the right strategy for your company? Would another strategy be more relevant? Which other strategy?</a:t>
            </a:r>
            <a:endParaRPr sz="1200">
              <a:solidFill>
                <a:schemeClr val="dk2"/>
              </a:solidFill>
            </a:endParaRPr>
          </a:p>
          <a:p>
            <a:pPr marL="0" marR="0" lvl="0" indent="0" algn="l" rtl="0">
              <a:spcBef>
                <a:spcPts val="0"/>
              </a:spcBef>
              <a:spcAft>
                <a:spcPts val="0"/>
              </a:spcAft>
              <a:buNone/>
            </a:pPr>
            <a:endParaRPr sz="1600">
              <a:solidFill>
                <a:schemeClr val="dk1"/>
              </a:solidFill>
              <a:latin typeface="Montserrat Light"/>
              <a:ea typeface="Montserrat Light"/>
              <a:cs typeface="Montserrat Light"/>
              <a:sym typeface="Montserrat Light"/>
            </a:endParaRPr>
          </a:p>
        </p:txBody>
      </p:sp>
      <p:sp>
        <p:nvSpPr>
          <p:cNvPr id="666" name="Google Shape;666;p5"/>
          <p:cNvSpPr/>
          <p:nvPr/>
        </p:nvSpPr>
        <p:spPr>
          <a:xfrm>
            <a:off x="770099" y="2583808"/>
            <a:ext cx="9024900" cy="2308200"/>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How agile is your company? How able is it to change direction quickly should this be required?</a:t>
            </a:r>
            <a:br>
              <a:rPr lang="en-GB">
                <a:solidFill>
                  <a:schemeClr val="dk2"/>
                </a:solidFill>
                <a:latin typeface="Montserrat Light"/>
                <a:ea typeface="Montserrat Light"/>
                <a:cs typeface="Montserrat Light"/>
                <a:sym typeface="Montserrat Light"/>
              </a:rPr>
            </a:br>
            <a:endParaRPr sz="1200">
              <a:solidFill>
                <a:schemeClr val="dk2"/>
              </a:solidFill>
            </a:endParaRPr>
          </a:p>
          <a:p>
            <a:pPr marL="228594" marR="0" lvl="0" indent="-215894" algn="l" rtl="0">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How good is it at recognising changes within its market and the competitive environment?</a:t>
            </a:r>
            <a:br>
              <a:rPr lang="en-GB">
                <a:solidFill>
                  <a:schemeClr val="dk2"/>
                </a:solidFill>
                <a:latin typeface="Montserrat Light"/>
                <a:ea typeface="Montserrat Light"/>
                <a:cs typeface="Montserrat Light"/>
                <a:sym typeface="Montserrat Light"/>
              </a:rPr>
            </a:br>
            <a:endParaRPr sz="1200">
              <a:solidFill>
                <a:schemeClr val="dk2"/>
              </a:solidFill>
            </a:endParaRPr>
          </a:p>
          <a:p>
            <a:pPr marL="228594" marR="0" lvl="0" indent="-215894" algn="l" rtl="0">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How believable is this new pattern within the market? Will it sustain?</a:t>
            </a:r>
            <a:br>
              <a:rPr lang="en-GB">
                <a:solidFill>
                  <a:schemeClr val="dk2"/>
                </a:solidFill>
                <a:latin typeface="Montserrat Light"/>
                <a:ea typeface="Montserrat Light"/>
                <a:cs typeface="Montserrat Light"/>
                <a:sym typeface="Montserrat Light"/>
              </a:rPr>
            </a:br>
            <a:endParaRPr sz="1200">
              <a:solidFill>
                <a:schemeClr val="dk2"/>
              </a:solidFill>
            </a:endParaRPr>
          </a:p>
          <a:p>
            <a:pPr marL="228594" marR="0" lvl="0" indent="-215894" algn="l" rtl="0">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To what extent is the company “betting the farm” by following a new trend?</a:t>
            </a:r>
            <a:br>
              <a:rPr lang="en-GB">
                <a:solidFill>
                  <a:schemeClr val="dk2"/>
                </a:solidFill>
                <a:latin typeface="Montserrat Light"/>
                <a:ea typeface="Montserrat Light"/>
                <a:cs typeface="Montserrat Light"/>
                <a:sym typeface="Montserrat Light"/>
              </a:rPr>
            </a:br>
            <a:endParaRPr sz="1200">
              <a:solidFill>
                <a:schemeClr val="dk2"/>
              </a:solidFill>
            </a:endParaRPr>
          </a:p>
          <a:p>
            <a:pPr marL="228594" marR="0" lvl="0" indent="-215894" algn="l" rtl="0">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Who will ensure that the change in direction is followed through by everyone at the company?</a:t>
            </a:r>
            <a:endParaRPr sz="1200">
              <a:solidFill>
                <a:schemeClr val="dk2"/>
              </a:solidFill>
            </a:endParaRPr>
          </a:p>
          <a:p>
            <a:pPr marL="0" marR="0" lvl="0" indent="0" algn="l" rtl="0">
              <a:spcBef>
                <a:spcPts val="0"/>
              </a:spcBef>
              <a:spcAft>
                <a:spcPts val="0"/>
              </a:spcAft>
              <a:buNone/>
            </a:pPr>
            <a:endParaRPr>
              <a:solidFill>
                <a:schemeClr val="dk2"/>
              </a:solidFill>
              <a:latin typeface="Montserrat Light"/>
              <a:ea typeface="Montserrat Light"/>
              <a:cs typeface="Montserrat Light"/>
              <a:sym typeface="Montserrat Light"/>
            </a:endParaRPr>
          </a:p>
        </p:txBody>
      </p:sp>
      <p:sp>
        <p:nvSpPr>
          <p:cNvPr id="667" name="Google Shape;667;p5"/>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68" name="Google Shape;668;p5"/>
          <p:cNvSpPr txBox="1">
            <a:spLocks noGrp="1"/>
          </p:cNvSpPr>
          <p:nvPr>
            <p:ph type="sldNum" idx="12"/>
          </p:nvPr>
        </p:nvSpPr>
        <p:spPr>
          <a:xfrm>
            <a:off x="231915" y="6415984"/>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5</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6"/>
          <p:cNvSpPr txBox="1">
            <a:spLocks noGrp="1"/>
          </p:cNvSpPr>
          <p:nvPr>
            <p:ph type="title"/>
          </p:nvPr>
        </p:nvSpPr>
        <p:spPr>
          <a:xfrm>
            <a:off x="298675" y="750475"/>
            <a:ext cx="11068200" cy="51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a:t>Questions to ask about your strategy as a position</a:t>
            </a:r>
            <a:r>
              <a:rPr lang="en-GB">
                <a:solidFill>
                  <a:schemeClr val="accent2"/>
                </a:solidFill>
              </a:rPr>
              <a:t>.</a:t>
            </a:r>
            <a:endParaRPr>
              <a:solidFill>
                <a:schemeClr val="accent2"/>
              </a:solidFill>
            </a:endParaRPr>
          </a:p>
        </p:txBody>
      </p:sp>
      <p:sp>
        <p:nvSpPr>
          <p:cNvPr id="674" name="Google Shape;674;p6"/>
          <p:cNvSpPr txBox="1"/>
          <p:nvPr/>
        </p:nvSpPr>
        <p:spPr>
          <a:xfrm>
            <a:off x="803150" y="1446850"/>
            <a:ext cx="10458300" cy="1046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dk1"/>
                </a:solidFill>
                <a:latin typeface="Montserrat Light"/>
                <a:ea typeface="Montserrat Light"/>
                <a:cs typeface="Montserrat Light"/>
                <a:sym typeface="Montserrat Light"/>
              </a:rPr>
              <a:t>A strategy based on taking a “position” very much follows Michael Porter’s generic strategies of taking a low-cost position, differentiated position or playing within a niche.</a:t>
            </a:r>
            <a:r>
              <a:rPr lang="en-GB" sz="1600">
                <a:solidFill>
                  <a:schemeClr val="dk1"/>
                </a:solidFill>
                <a:latin typeface="Montserrat Light"/>
                <a:ea typeface="Montserrat Light"/>
                <a:cs typeface="Montserrat Light"/>
                <a:sym typeface="Montserrat Light"/>
              </a:rPr>
              <a:t> </a:t>
            </a:r>
            <a:endParaRPr/>
          </a:p>
          <a:p>
            <a:pPr marL="0" marR="0" lvl="0" indent="0" algn="l" rtl="0">
              <a:spcBef>
                <a:spcPts val="0"/>
              </a:spcBef>
              <a:spcAft>
                <a:spcPts val="0"/>
              </a:spcAft>
              <a:buNone/>
            </a:pPr>
            <a:endParaRPr sz="160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600">
              <a:solidFill>
                <a:schemeClr val="dk1"/>
              </a:solidFill>
              <a:latin typeface="Montserrat Light"/>
              <a:ea typeface="Montserrat Light"/>
              <a:cs typeface="Montserrat Light"/>
              <a:sym typeface="Montserrat Light"/>
            </a:endParaRPr>
          </a:p>
        </p:txBody>
      </p:sp>
      <p:sp>
        <p:nvSpPr>
          <p:cNvPr id="675" name="Google Shape;675;p6"/>
          <p:cNvSpPr txBox="1"/>
          <p:nvPr/>
        </p:nvSpPr>
        <p:spPr>
          <a:xfrm>
            <a:off x="803150" y="4859100"/>
            <a:ext cx="109428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dk1"/>
                </a:solidFill>
                <a:latin typeface="Montserrat Light"/>
                <a:ea typeface="Montserrat Light"/>
                <a:cs typeface="Montserrat Light"/>
                <a:sym typeface="Montserrat Light"/>
              </a:rPr>
              <a:t>After consideration of these questions which specific generic strategy should your company choose? It should be remembered that the best strategies are where you can take a very clear position. Being stuck in the middle  can be difficult. Do you think this is the right strategy for your company? Would another strategy be more relevant? Which other strategy?</a:t>
            </a:r>
            <a:endParaRPr sz="1200"/>
          </a:p>
          <a:p>
            <a:pPr marL="0" marR="0" lvl="0" indent="0" algn="l" rtl="0">
              <a:spcBef>
                <a:spcPts val="0"/>
              </a:spcBef>
              <a:spcAft>
                <a:spcPts val="0"/>
              </a:spcAft>
              <a:buNone/>
            </a:pPr>
            <a:endParaRPr sz="1600">
              <a:solidFill>
                <a:schemeClr val="dk1"/>
              </a:solidFill>
              <a:latin typeface="Montserrat Light"/>
              <a:ea typeface="Montserrat Light"/>
              <a:cs typeface="Montserrat Light"/>
              <a:sym typeface="Montserrat Light"/>
            </a:endParaRPr>
          </a:p>
        </p:txBody>
      </p:sp>
      <p:sp>
        <p:nvSpPr>
          <p:cNvPr id="676" name="Google Shape;676;p6"/>
          <p:cNvSpPr/>
          <p:nvPr/>
        </p:nvSpPr>
        <p:spPr>
          <a:xfrm>
            <a:off x="803151" y="2250822"/>
            <a:ext cx="9024900" cy="2308200"/>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Does your company have a particular cost advantage?  How significant is this cost advantage? Is it sufficient to provide a strong competitive edge?</a:t>
            </a:r>
            <a:br>
              <a:rPr lang="en-GB">
                <a:solidFill>
                  <a:schemeClr val="dk1"/>
                </a:solidFill>
                <a:latin typeface="Montserrat Light"/>
                <a:ea typeface="Montserrat Light"/>
                <a:cs typeface="Montserrat Light"/>
                <a:sym typeface="Montserrat Light"/>
              </a:rPr>
            </a:br>
            <a:endParaRPr/>
          </a:p>
          <a:p>
            <a:pPr marL="228594" marR="0" lvl="0" indent="-215894" algn="l" rtl="0">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Does your company have a brand that people will specify to the exclusion of all others because they believe it offers them special benefits? How strong is the loyalty to the brand? Will it appeal to a mass market or only a small segment of the market?</a:t>
            </a:r>
            <a:br>
              <a:rPr lang="en-GB">
                <a:solidFill>
                  <a:schemeClr val="dk1"/>
                </a:solidFill>
                <a:latin typeface="Montserrat Light"/>
                <a:ea typeface="Montserrat Light"/>
                <a:cs typeface="Montserrat Light"/>
                <a:sym typeface="Montserrat Light"/>
              </a:rPr>
            </a:br>
            <a:endParaRPr/>
          </a:p>
          <a:p>
            <a:pPr marL="228594" marR="0" lvl="0" indent="-215894" algn="l" rtl="0">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Does your company have products that  have strong appeal to a small segment of the market? Within this small segment will you be able to achieve a leading position with high prices and high profit margins?</a:t>
            </a:r>
            <a:endParaRPr/>
          </a:p>
          <a:p>
            <a:pPr marL="0" marR="0" lvl="0" indent="0" algn="l" rtl="0">
              <a:spcBef>
                <a:spcPts val="0"/>
              </a:spcBef>
              <a:spcAft>
                <a:spcPts val="0"/>
              </a:spcAft>
              <a:buNone/>
            </a:pPr>
            <a:endParaRPr sz="1600">
              <a:solidFill>
                <a:schemeClr val="dk1"/>
              </a:solidFill>
              <a:latin typeface="Montserrat Light"/>
              <a:ea typeface="Montserrat Light"/>
              <a:cs typeface="Montserrat Light"/>
              <a:sym typeface="Montserrat Light"/>
            </a:endParaRPr>
          </a:p>
        </p:txBody>
      </p:sp>
      <p:sp>
        <p:nvSpPr>
          <p:cNvPr id="677" name="Google Shape;677;p6"/>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78" name="Google Shape;678;p6"/>
          <p:cNvSpPr txBox="1">
            <a:spLocks noGrp="1"/>
          </p:cNvSpPr>
          <p:nvPr>
            <p:ph type="sldNum" idx="12"/>
          </p:nvPr>
        </p:nvSpPr>
        <p:spPr>
          <a:xfrm>
            <a:off x="231915" y="6415984"/>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6</a:t>
            </a:fld>
            <a:endParaRPr>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7"/>
          <p:cNvSpPr txBox="1">
            <a:spLocks noGrp="1"/>
          </p:cNvSpPr>
          <p:nvPr>
            <p:ph type="title"/>
          </p:nvPr>
        </p:nvSpPr>
        <p:spPr>
          <a:xfrm>
            <a:off x="298674" y="750475"/>
            <a:ext cx="11004900" cy="51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a:t>Questions to ask about perspective as a strategy</a:t>
            </a:r>
            <a:r>
              <a:rPr lang="en-GB">
                <a:solidFill>
                  <a:schemeClr val="accent3"/>
                </a:solidFill>
              </a:rPr>
              <a:t>.</a:t>
            </a:r>
            <a:endParaRPr>
              <a:solidFill>
                <a:schemeClr val="accent3"/>
              </a:solidFill>
            </a:endParaRPr>
          </a:p>
        </p:txBody>
      </p:sp>
      <p:sp>
        <p:nvSpPr>
          <p:cNvPr id="684" name="Google Shape;684;p7"/>
          <p:cNvSpPr txBox="1"/>
          <p:nvPr/>
        </p:nvSpPr>
        <p:spPr>
          <a:xfrm>
            <a:off x="338399" y="1585000"/>
            <a:ext cx="102384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dk2"/>
                </a:solidFill>
                <a:latin typeface="Montserrat Light"/>
                <a:ea typeface="Montserrat Light"/>
                <a:cs typeface="Montserrat Light"/>
                <a:sym typeface="Montserrat Light"/>
              </a:rPr>
              <a:t>Some companies have a strong culture, a view of the world, or as Mintzberg would say a “perspective”. This can be used to strategic advantage.</a:t>
            </a:r>
            <a:endParaRPr sz="1200">
              <a:solidFill>
                <a:schemeClr val="dk2"/>
              </a:solidFill>
            </a:endParaRPr>
          </a:p>
          <a:p>
            <a:pPr marL="0" marR="0" lvl="0" indent="0" algn="l" rtl="0">
              <a:spcBef>
                <a:spcPts val="0"/>
              </a:spcBef>
              <a:spcAft>
                <a:spcPts val="0"/>
              </a:spcAft>
              <a:buNone/>
            </a:pPr>
            <a:endParaRPr>
              <a:solidFill>
                <a:schemeClr val="dk2"/>
              </a:solidFill>
              <a:latin typeface="Montserrat Light"/>
              <a:ea typeface="Montserrat Light"/>
              <a:cs typeface="Montserrat Light"/>
              <a:sym typeface="Montserrat Light"/>
            </a:endParaRPr>
          </a:p>
          <a:p>
            <a:pPr marL="0" marR="0" lvl="0" indent="0" algn="l" rtl="0">
              <a:spcBef>
                <a:spcPts val="0"/>
              </a:spcBef>
              <a:spcAft>
                <a:spcPts val="0"/>
              </a:spcAft>
              <a:buNone/>
            </a:pPr>
            <a:endParaRPr>
              <a:solidFill>
                <a:schemeClr val="dk2"/>
              </a:solidFill>
              <a:latin typeface="Montserrat Light"/>
              <a:ea typeface="Montserrat Light"/>
              <a:cs typeface="Montserrat Light"/>
              <a:sym typeface="Montserrat Light"/>
            </a:endParaRPr>
          </a:p>
        </p:txBody>
      </p:sp>
      <p:sp>
        <p:nvSpPr>
          <p:cNvPr id="685" name="Google Shape;685;p7"/>
          <p:cNvSpPr txBox="1"/>
          <p:nvPr/>
        </p:nvSpPr>
        <p:spPr>
          <a:xfrm>
            <a:off x="338399" y="5351775"/>
            <a:ext cx="104700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dk2"/>
                </a:solidFill>
                <a:latin typeface="Montserrat Light"/>
                <a:ea typeface="Montserrat Light"/>
                <a:cs typeface="Montserrat Light"/>
                <a:sym typeface="Montserrat Light"/>
              </a:rPr>
              <a:t>After consideration of these questions would you be able to build a strategy based on “perspective”? Do you think this is the right strategy for your company? Would another strategy be more relevant? Which other strategy?</a:t>
            </a:r>
            <a:endParaRPr sz="1200">
              <a:solidFill>
                <a:schemeClr val="dk2"/>
              </a:solidFill>
            </a:endParaRPr>
          </a:p>
          <a:p>
            <a:pPr marL="0" marR="0" lvl="0" indent="0" algn="l" rtl="0">
              <a:spcBef>
                <a:spcPts val="0"/>
              </a:spcBef>
              <a:spcAft>
                <a:spcPts val="0"/>
              </a:spcAft>
              <a:buNone/>
            </a:pPr>
            <a:endParaRPr>
              <a:solidFill>
                <a:schemeClr val="dk2"/>
              </a:solidFill>
              <a:latin typeface="Montserrat Light"/>
              <a:ea typeface="Montserrat Light"/>
              <a:cs typeface="Montserrat Light"/>
              <a:sym typeface="Montserrat Light"/>
            </a:endParaRPr>
          </a:p>
        </p:txBody>
      </p:sp>
      <p:sp>
        <p:nvSpPr>
          <p:cNvPr id="686" name="Google Shape;686;p7"/>
          <p:cNvSpPr/>
          <p:nvPr/>
        </p:nvSpPr>
        <p:spPr>
          <a:xfrm>
            <a:off x="759025" y="2353075"/>
            <a:ext cx="11208300" cy="2554500"/>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How strong is your company culture? How would you describe it?</a:t>
            </a:r>
            <a:br>
              <a:rPr lang="en-GB">
                <a:solidFill>
                  <a:schemeClr val="dk2"/>
                </a:solidFill>
                <a:latin typeface="Montserrat Light"/>
                <a:ea typeface="Montserrat Light"/>
                <a:cs typeface="Montserrat Light"/>
                <a:sym typeface="Montserrat Light"/>
              </a:rPr>
            </a:br>
            <a:endParaRPr sz="1200">
              <a:solidFill>
                <a:schemeClr val="dk2"/>
              </a:solidFill>
            </a:endParaRPr>
          </a:p>
          <a:p>
            <a:pPr marL="228594" marR="0" lvl="0" indent="-215894" algn="l" rtl="0">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How different is your company culture from that of your competitors?</a:t>
            </a:r>
            <a:br>
              <a:rPr lang="en-GB">
                <a:solidFill>
                  <a:schemeClr val="dk2"/>
                </a:solidFill>
                <a:latin typeface="Montserrat Light"/>
                <a:ea typeface="Montserrat Light"/>
                <a:cs typeface="Montserrat Light"/>
                <a:sym typeface="Montserrat Light"/>
              </a:rPr>
            </a:br>
            <a:endParaRPr sz="1200">
              <a:solidFill>
                <a:schemeClr val="dk2"/>
              </a:solidFill>
            </a:endParaRPr>
          </a:p>
          <a:p>
            <a:pPr marL="228594" marR="0" lvl="0" indent="-215894" algn="l" rtl="0">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To what extent is your company culture recognised by customers?</a:t>
            </a:r>
            <a:br>
              <a:rPr lang="en-GB">
                <a:solidFill>
                  <a:schemeClr val="dk2"/>
                </a:solidFill>
                <a:latin typeface="Montserrat Light"/>
                <a:ea typeface="Montserrat Light"/>
                <a:cs typeface="Montserrat Light"/>
                <a:sym typeface="Montserrat Light"/>
              </a:rPr>
            </a:br>
            <a:endParaRPr sz="1200">
              <a:solidFill>
                <a:schemeClr val="dk2"/>
              </a:solidFill>
            </a:endParaRPr>
          </a:p>
          <a:p>
            <a:pPr marL="228594" marR="0" lvl="0" indent="-215894" algn="l" rtl="0">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How much do customers value your company culture?</a:t>
            </a:r>
            <a:br>
              <a:rPr lang="en-GB">
                <a:solidFill>
                  <a:schemeClr val="dk2"/>
                </a:solidFill>
                <a:latin typeface="Montserrat Light"/>
                <a:ea typeface="Montserrat Light"/>
                <a:cs typeface="Montserrat Light"/>
                <a:sym typeface="Montserrat Light"/>
              </a:rPr>
            </a:br>
            <a:endParaRPr sz="1200">
              <a:solidFill>
                <a:schemeClr val="dk2"/>
              </a:solidFill>
            </a:endParaRPr>
          </a:p>
          <a:p>
            <a:pPr marL="228594" marR="0" lvl="0" indent="-215894" algn="l" rtl="0">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How easy will it be to recruit people to your company that readily fit your company culture?</a:t>
            </a:r>
            <a:br>
              <a:rPr lang="en-GB">
                <a:solidFill>
                  <a:schemeClr val="dk2"/>
                </a:solidFill>
                <a:latin typeface="Montserrat Light"/>
                <a:ea typeface="Montserrat Light"/>
                <a:cs typeface="Montserrat Light"/>
                <a:sym typeface="Montserrat Light"/>
              </a:rPr>
            </a:br>
            <a:endParaRPr sz="1200">
              <a:solidFill>
                <a:schemeClr val="dk2"/>
              </a:solidFill>
            </a:endParaRPr>
          </a:p>
          <a:p>
            <a:pPr marL="228594" marR="0" lvl="0" indent="-215894" algn="l" rtl="0">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How will you  communicate your company culture to new customers?</a:t>
            </a:r>
            <a:br>
              <a:rPr lang="en-GB">
                <a:solidFill>
                  <a:schemeClr val="dk2"/>
                </a:solidFill>
                <a:latin typeface="Montserrat Light"/>
                <a:ea typeface="Montserrat Light"/>
                <a:cs typeface="Montserrat Light"/>
                <a:sym typeface="Montserrat Light"/>
              </a:rPr>
            </a:br>
            <a:endParaRPr sz="1200">
              <a:solidFill>
                <a:schemeClr val="dk2"/>
              </a:solidFill>
            </a:endParaRPr>
          </a:p>
          <a:p>
            <a:pPr marL="228594" marR="0" lvl="0" indent="-215894" algn="l" rtl="0">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How durable is the culture within your company? What is the chances of the changing if there is a change in leadership?</a:t>
            </a:r>
            <a:endParaRPr sz="1200">
              <a:solidFill>
                <a:schemeClr val="dk2"/>
              </a:solidFill>
            </a:endParaRPr>
          </a:p>
          <a:p>
            <a:pPr marL="0" marR="0" lvl="0" indent="0" algn="l" rtl="0">
              <a:spcBef>
                <a:spcPts val="0"/>
              </a:spcBef>
              <a:spcAft>
                <a:spcPts val="0"/>
              </a:spcAft>
              <a:buNone/>
            </a:pPr>
            <a:endParaRPr>
              <a:solidFill>
                <a:schemeClr val="dk2"/>
              </a:solidFill>
              <a:latin typeface="Montserrat Light"/>
              <a:ea typeface="Montserrat Light"/>
              <a:cs typeface="Montserrat Light"/>
              <a:sym typeface="Montserrat Light"/>
            </a:endParaRPr>
          </a:p>
        </p:txBody>
      </p:sp>
      <p:sp>
        <p:nvSpPr>
          <p:cNvPr id="687" name="Google Shape;687;p7"/>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88" name="Google Shape;688;p7"/>
          <p:cNvSpPr txBox="1">
            <a:spLocks noGrp="1"/>
          </p:cNvSpPr>
          <p:nvPr>
            <p:ph type="sldNum" idx="12"/>
          </p:nvPr>
        </p:nvSpPr>
        <p:spPr>
          <a:xfrm>
            <a:off x="231915" y="6415984"/>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7</a:t>
            </a:fld>
            <a:endParaRPr>
              <a:latin typeface="Montserrat Light"/>
              <a:ea typeface="Montserrat Light"/>
              <a:cs typeface="Montserrat Light"/>
              <a:sym typeface="Montserrat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8"/>
          <p:cNvSpPr txBox="1">
            <a:spLocks noGrp="1"/>
          </p:cNvSpPr>
          <p:nvPr>
            <p:ph type="title"/>
          </p:nvPr>
        </p:nvSpPr>
        <p:spPr>
          <a:xfrm>
            <a:off x="333515" y="472411"/>
            <a:ext cx="5156200" cy="5467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Montserrat SemiBold"/>
              <a:buNone/>
            </a:pPr>
            <a:r>
              <a:rPr lang="en-GB" sz="2900"/>
              <a:t>Things to think about</a:t>
            </a:r>
            <a:r>
              <a:rPr lang="en-GB" sz="2900">
                <a:solidFill>
                  <a:schemeClr val="accent1"/>
                </a:solidFill>
              </a:rPr>
              <a:t>.</a:t>
            </a:r>
            <a:endParaRPr sz="2900">
              <a:solidFill>
                <a:schemeClr val="accent1"/>
              </a:solidFill>
            </a:endParaRPr>
          </a:p>
        </p:txBody>
      </p:sp>
      <p:sp>
        <p:nvSpPr>
          <p:cNvPr id="694" name="Google Shape;694;p8"/>
          <p:cNvSpPr txBox="1"/>
          <p:nvPr/>
        </p:nvSpPr>
        <p:spPr>
          <a:xfrm>
            <a:off x="1000474" y="1651337"/>
            <a:ext cx="8181300" cy="2326800"/>
          </a:xfrm>
          <a:prstGeom prst="rect">
            <a:avLst/>
          </a:prstGeom>
          <a:noFill/>
          <a:ln>
            <a:noFill/>
          </a:ln>
        </p:spPr>
        <p:txBody>
          <a:bodyPr spcFirstLastPara="1" wrap="square" lIns="91425" tIns="45700" rIns="91425" bIns="45700" anchor="t" anchorCtr="0">
            <a:spAutoFit/>
          </a:bodyPr>
          <a:lstStyle/>
          <a:p>
            <a:pPr marL="457189" marR="0" lvl="0" indent="-457189" algn="l" rtl="0">
              <a:lnSpc>
                <a:spcPct val="115000"/>
              </a:lnSpc>
              <a:spcBef>
                <a:spcPts val="0"/>
              </a:spcBef>
              <a:spcAft>
                <a:spcPts val="0"/>
              </a:spcAft>
              <a:buClr>
                <a:schemeClr val="dk1"/>
              </a:buClr>
              <a:buSzPts val="1600"/>
              <a:buFont typeface="Noto Sans Symbols"/>
              <a:buChar char="∙"/>
            </a:pPr>
            <a:r>
              <a:rPr lang="en-GB" sz="1600">
                <a:solidFill>
                  <a:schemeClr val="dk1"/>
                </a:solidFill>
                <a:latin typeface="Montserrat Light"/>
                <a:ea typeface="Montserrat Light"/>
                <a:cs typeface="Montserrat Light"/>
                <a:sym typeface="Montserrat Light"/>
              </a:rPr>
              <a:t>Strategies are critical for the successful growth of any company. However, strategies have to be flexible and may change. The strategy of a company must align with its strengths and the needs of the target market.</a:t>
            </a:r>
            <a:br>
              <a:rPr lang="en-GB" sz="1600">
                <a:solidFill>
                  <a:schemeClr val="dk1"/>
                </a:solidFill>
                <a:latin typeface="Montserrat Light"/>
                <a:ea typeface="Montserrat Light"/>
                <a:cs typeface="Montserrat Light"/>
                <a:sym typeface="Montserrat Light"/>
              </a:rPr>
            </a:br>
            <a:endParaRPr/>
          </a:p>
          <a:p>
            <a:pPr marL="457189" marR="0" lvl="0" indent="-457189" algn="l" rtl="0">
              <a:lnSpc>
                <a:spcPct val="115000"/>
              </a:lnSpc>
              <a:spcBef>
                <a:spcPts val="0"/>
              </a:spcBef>
              <a:spcAft>
                <a:spcPts val="0"/>
              </a:spcAft>
              <a:buClr>
                <a:schemeClr val="dk1"/>
              </a:buClr>
              <a:buSzPts val="1600"/>
              <a:buFont typeface="Noto Sans Symbols"/>
              <a:buChar char="∙"/>
            </a:pPr>
            <a:r>
              <a:rPr lang="en-GB" sz="1600">
                <a:solidFill>
                  <a:schemeClr val="dk1"/>
                </a:solidFill>
                <a:latin typeface="Montserrat Light"/>
                <a:ea typeface="Montserrat Light"/>
                <a:cs typeface="Montserrat Light"/>
                <a:sym typeface="Montserrat Light"/>
              </a:rPr>
              <a:t>Although strategies require some flexibility, it is important that they do not change too frequently. A company has to give a strategy sufficient time for it to bear fruit.</a:t>
            </a:r>
            <a:endParaRPr/>
          </a:p>
          <a:p>
            <a:pPr marL="380990" marR="0" lvl="0" indent="-262435" algn="l" rtl="0">
              <a:spcBef>
                <a:spcPts val="0"/>
              </a:spcBef>
              <a:spcAft>
                <a:spcPts val="0"/>
              </a:spcAft>
              <a:buClr>
                <a:schemeClr val="dk1"/>
              </a:buClr>
              <a:buSzPts val="1867"/>
              <a:buFont typeface="Arial"/>
              <a:buNone/>
            </a:pPr>
            <a:endParaRPr sz="1867">
              <a:solidFill>
                <a:schemeClr val="dk1"/>
              </a:solidFill>
              <a:latin typeface="Calibri"/>
              <a:ea typeface="Calibri"/>
              <a:cs typeface="Calibri"/>
              <a:sym typeface="Calibri"/>
            </a:endParaRPr>
          </a:p>
        </p:txBody>
      </p:sp>
      <p:sp>
        <p:nvSpPr>
          <p:cNvPr id="695" name="Google Shape;695;p8"/>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96" name="Google Shape;696;p8"/>
          <p:cNvSpPr txBox="1">
            <a:spLocks noGrp="1"/>
          </p:cNvSpPr>
          <p:nvPr>
            <p:ph type="sldNum" idx="12"/>
          </p:nvPr>
        </p:nvSpPr>
        <p:spPr>
          <a:xfrm>
            <a:off x="258100" y="638558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sz="1000" b="0" i="0">
                <a:solidFill>
                  <a:schemeClr val="dk2"/>
                </a:solidFill>
                <a:latin typeface="Montserrat"/>
                <a:ea typeface="Montserrat"/>
                <a:cs typeface="Montserrat"/>
                <a:sym typeface="Montserrat"/>
              </a:rPr>
              <a:t>8</a:t>
            </a:fld>
            <a:endParaRPr sz="1000" b="0" i="0">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2ab2ef5289b_0_12"/>
          <p:cNvSpPr txBox="1">
            <a:spLocks noGrp="1"/>
          </p:cNvSpPr>
          <p:nvPr>
            <p:ph type="title"/>
          </p:nvPr>
        </p:nvSpPr>
        <p:spPr>
          <a:xfrm>
            <a:off x="380563" y="3534859"/>
            <a:ext cx="5156100" cy="51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02" name="Google Shape;702;g2ab2ef5289b_0_12">
            <a:hlinkClick r:id="rId3"/>
          </p:cNvPr>
          <p:cNvSpPr/>
          <p:nvPr/>
        </p:nvSpPr>
        <p:spPr>
          <a:xfrm>
            <a:off x="579400" y="6025775"/>
            <a:ext cx="368700" cy="36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3" name="Google Shape;703;g2ab2ef5289b_0_12">
            <a:hlinkClick r:id="rId4"/>
          </p:cNvPr>
          <p:cNvSpPr/>
          <p:nvPr/>
        </p:nvSpPr>
        <p:spPr>
          <a:xfrm>
            <a:off x="1179875" y="6025775"/>
            <a:ext cx="368700" cy="3687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4" name="Google Shape;704;g2ab2ef5289b_0_12">
            <a:hlinkClick r:id="rId5"/>
          </p:cNvPr>
          <p:cNvSpPr/>
          <p:nvPr/>
        </p:nvSpPr>
        <p:spPr>
          <a:xfrm>
            <a:off x="1780350" y="6025775"/>
            <a:ext cx="368700" cy="3687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5" name="Google Shape;705;g2ab2ef5289b_0_12">
            <a:hlinkClick r:id="rId6"/>
          </p:cNvPr>
          <p:cNvSpPr/>
          <p:nvPr/>
        </p:nvSpPr>
        <p:spPr>
          <a:xfrm>
            <a:off x="2322875" y="6025775"/>
            <a:ext cx="368700" cy="3687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6" name="Google Shape;706;g2ab2ef5289b_0_12">
            <a:hlinkClick r:id="rId7"/>
          </p:cNvPr>
          <p:cNvSpPr/>
          <p:nvPr/>
        </p:nvSpPr>
        <p:spPr>
          <a:xfrm>
            <a:off x="537275" y="4687875"/>
            <a:ext cx="3192000" cy="31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1136</Words>
  <Application>Microsoft Office PowerPoint</Application>
  <PresentationFormat>Widescreen</PresentationFormat>
  <Paragraphs>65</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Montserrat Light</vt:lpstr>
      <vt:lpstr>Montserrat</vt:lpstr>
      <vt:lpstr>Noto Sans Symbols</vt:lpstr>
      <vt:lpstr>Calibri</vt:lpstr>
      <vt:lpstr>Montserrat SemiBold</vt:lpstr>
      <vt:lpstr>Arial</vt:lpstr>
      <vt:lpstr>Montserrat Medium</vt:lpstr>
      <vt:lpstr>Office Theme</vt:lpstr>
      <vt:lpstr>Mintzberg’s 5Ps for Strategy</vt:lpstr>
      <vt:lpstr>A model that helps devise a competitive strategy.</vt:lpstr>
      <vt:lpstr>Questions to ask about your planned strategy.</vt:lpstr>
      <vt:lpstr>Questions to ask about your strategy as a ploy.</vt:lpstr>
      <vt:lpstr>Questions to ask about your strategy as a pattern.</vt:lpstr>
      <vt:lpstr>Questions to ask about your strategy as a position.</vt:lpstr>
      <vt:lpstr>Questions to ask about perspective as a strategy.</vt:lpstr>
      <vt:lpstr>Things to think about.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Mintzberg’s 5Ps for Strategy</dc:title>
  <dc:creator>Jayne Sanders</dc:creator>
  <cp:lastModifiedBy>Paul Hague</cp:lastModifiedBy>
  <cp:revision>1</cp:revision>
  <dcterms:created xsi:type="dcterms:W3CDTF">2023-10-26T17:10:16Z</dcterms:created>
  <dcterms:modified xsi:type="dcterms:W3CDTF">2024-03-06T17:06:16Z</dcterms:modified>
</cp:coreProperties>
</file>