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87" r:id="rId1"/>
    <p:sldMasterId id="2147483693" r:id="rId2"/>
    <p:sldMasterId id="2147483757" r:id="rId3"/>
  </p:sldMasterIdLst>
  <p:notesMasterIdLst>
    <p:notesMasterId r:id="rId7"/>
  </p:notesMasterIdLst>
  <p:handoutMasterIdLst>
    <p:handoutMasterId r:id="rId8"/>
  </p:handoutMasterIdLst>
  <p:sldIdLst>
    <p:sldId id="296" r:id="rId4"/>
    <p:sldId id="304" r:id="rId5"/>
    <p:sldId id="303" r:id="rId6"/>
  </p:sldIdLst>
  <p:sldSz cx="9144000" cy="5143500" type="screen16x9"/>
  <p:notesSz cx="6858000" cy="9144000"/>
  <p:embeddedFontLst>
    <p:embeddedFont>
      <p:font typeface="ＭＳ Ｐゴシック" pitchFamily="34" charset="-128"/>
      <p:regular r:id="rId9"/>
    </p:embeddedFont>
    <p:embeddedFont>
      <p:font typeface="Signika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rebuchet MS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20"/>
    <a:srgbClr val="7AC143"/>
    <a:srgbClr val="005596"/>
    <a:srgbClr val="1C2E53"/>
    <a:srgbClr val="C6F5FE"/>
    <a:srgbClr val="B7FFD8"/>
    <a:srgbClr val="63BE7B"/>
    <a:srgbClr val="B08600"/>
    <a:srgbClr val="FFFFFF"/>
    <a:srgbClr val="04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9017" autoAdjust="0"/>
  </p:normalViewPr>
  <p:slideViewPr>
    <p:cSldViewPr>
      <p:cViewPr varScale="1">
        <p:scale>
          <a:sx n="141" d="100"/>
          <a:sy n="141" d="100"/>
        </p:scale>
        <p:origin x="-102" y="-9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6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64D6-7ED6-4CA1-A442-9257460BBDC5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2536A-F0E0-47A4-928A-992700AF4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8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7A22-0711-4BE3-BF7A-BBDC37C841FF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FF0C-A17C-4945-A35B-C16FB8512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7675" y="1113588"/>
            <a:ext cx="8226000" cy="3058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76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3"/>
          </p:nvPr>
        </p:nvSpPr>
        <p:spPr>
          <a:xfrm>
            <a:off x="450451" y="1113589"/>
            <a:ext cx="2556000" cy="309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4"/>
          </p:nvPr>
        </p:nvSpPr>
        <p:spPr>
          <a:xfrm>
            <a:off x="3278319" y="1113589"/>
            <a:ext cx="2556000" cy="309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45"/>
          </p:nvPr>
        </p:nvSpPr>
        <p:spPr>
          <a:xfrm>
            <a:off x="6114652" y="1113589"/>
            <a:ext cx="2556000" cy="309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236180" y="4710420"/>
            <a:ext cx="4824000" cy="310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i="1">
                <a:solidFill>
                  <a:schemeClr val="tx2"/>
                </a:solidFill>
                <a:latin typeface="+mj-lt"/>
              </a:defRPr>
            </a:lvl1pPr>
            <a:lvl2pPr>
              <a:defRPr sz="1050" i="1">
                <a:solidFill>
                  <a:schemeClr val="tx2"/>
                </a:solidFill>
                <a:latin typeface="+mj-lt"/>
              </a:defRPr>
            </a:lvl2pPr>
            <a:lvl3pPr>
              <a:defRPr sz="1050" i="1">
                <a:solidFill>
                  <a:schemeClr val="tx2"/>
                </a:solidFill>
                <a:latin typeface="+mj-lt"/>
              </a:defRPr>
            </a:lvl3pPr>
            <a:lvl4pPr>
              <a:defRPr sz="1050" i="1">
                <a:solidFill>
                  <a:schemeClr val="tx2"/>
                </a:solidFill>
                <a:latin typeface="+mj-lt"/>
              </a:defRPr>
            </a:lvl4pPr>
            <a:lvl5pPr>
              <a:defRPr sz="1050" i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Insert Question Text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4" y="4710420"/>
            <a:ext cx="1710000" cy="31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>
                <a:solidFill>
                  <a:schemeClr val="tx2"/>
                </a:solidFill>
                <a:latin typeface="+mj-lt"/>
              </a:defRPr>
            </a:lvl1pPr>
            <a:lvl2pPr>
              <a:defRPr sz="12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200" b="1">
                <a:solidFill>
                  <a:schemeClr val="tx2"/>
                </a:solidFill>
                <a:latin typeface="+mj-lt"/>
              </a:defRPr>
            </a:lvl4pPr>
            <a:lvl5pPr>
              <a:defRPr sz="12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Base:</a:t>
            </a:r>
            <a:endParaRPr lang="en-GB" dirty="0"/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35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Quote Bo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67545" y="11245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709345" y="11245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27628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709345" y="2762835"/>
            <a:ext cx="3970319" cy="1242138"/>
          </a:xfrm>
          <a:prstGeom prst="wedgeRoundRectCallout">
            <a:avLst>
              <a:gd name="adj1" fmla="val -334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vert="horz" lIns="144000" tIns="46800" rIns="108000" bIns="0" anchor="ctr" anchorCtr="0"/>
          <a:lstStyle>
            <a:lvl1pPr marL="0" indent="0" algn="ctr">
              <a:lnSpc>
                <a:spcPts val="1400"/>
              </a:lnSpc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>
              <a:lnSpc>
                <a:spcPts val="1400"/>
              </a:lnSpc>
              <a:buFontTx/>
              <a:buNone/>
              <a:defRPr sz="110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236180" y="4710420"/>
            <a:ext cx="4824000" cy="310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i="1">
                <a:solidFill>
                  <a:schemeClr val="tx2"/>
                </a:solidFill>
                <a:latin typeface="+mj-lt"/>
              </a:defRPr>
            </a:lvl1pPr>
            <a:lvl2pPr>
              <a:defRPr sz="1050" i="1">
                <a:solidFill>
                  <a:schemeClr val="tx2"/>
                </a:solidFill>
                <a:latin typeface="+mj-lt"/>
              </a:defRPr>
            </a:lvl2pPr>
            <a:lvl3pPr>
              <a:defRPr sz="1050" i="1">
                <a:solidFill>
                  <a:schemeClr val="tx2"/>
                </a:solidFill>
                <a:latin typeface="+mj-lt"/>
              </a:defRPr>
            </a:lvl3pPr>
            <a:lvl4pPr>
              <a:defRPr sz="1050" i="1">
                <a:solidFill>
                  <a:schemeClr val="tx2"/>
                </a:solidFill>
                <a:latin typeface="+mj-lt"/>
              </a:defRPr>
            </a:lvl4pPr>
            <a:lvl5pPr>
              <a:defRPr sz="1050" i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Insert Question Text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4" y="4710420"/>
            <a:ext cx="1710000" cy="31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>
                <a:solidFill>
                  <a:schemeClr val="tx2"/>
                </a:solidFill>
                <a:latin typeface="+mj-lt"/>
              </a:defRPr>
            </a:lvl1pPr>
            <a:lvl2pPr>
              <a:defRPr sz="12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200" b="1">
                <a:solidFill>
                  <a:schemeClr val="tx2"/>
                </a:solidFill>
                <a:latin typeface="+mj-lt"/>
              </a:defRPr>
            </a:lvl4pPr>
            <a:lvl5pPr>
              <a:defRPr sz="12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Base:</a:t>
            </a:r>
            <a:endParaRPr lang="en-GB" dirty="0"/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5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798200"/>
            <a:ext cx="8244456" cy="2393730"/>
          </a:xfrm>
          <a:prstGeom prst="rect">
            <a:avLst/>
          </a:prstGeom>
        </p:spPr>
        <p:txBody>
          <a:bodyPr lIns="0" tIns="0" rIns="0" bIns="0"/>
          <a:lstStyle>
            <a:lvl1pPr marL="540000" indent="-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>
                <a:solidFill>
                  <a:srgbClr val="005596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>
              <a:lnSpc>
                <a:spcPts val="2040"/>
              </a:lnSpc>
            </a:pPr>
            <a:r>
              <a:rPr lang="en-GB" b="1" dirty="0" smtClean="0"/>
              <a:t>1. 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432000" y="627460"/>
            <a:ext cx="8244000" cy="54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defRPr lang="en-GB" sz="2800" b="0" i="0" dirty="0">
                <a:solidFill>
                  <a:srgbClr val="005596"/>
                </a:solidFill>
                <a:latin typeface="Signika" pitchFamily="50" charset="0"/>
                <a:cs typeface="Signika" pitchFamily="50" charset="0"/>
              </a:defRPr>
            </a:lvl1pPr>
          </a:lstStyle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dirty="0" smtClean="0"/>
              <a:t>Appendix A:</a:t>
            </a:r>
            <a:endParaRPr lang="en-GB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27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4246984"/>
            <a:ext cx="2232000" cy="6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4998557" cy="2380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dirty="0">
                <a:solidFill>
                  <a:schemeClr val="bg1"/>
                </a:solidFill>
                <a:cs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dirty="0" smtClean="0"/>
              <a:t>Report Heading</a:t>
            </a:r>
            <a:endParaRPr lang="en-GB" dirty="0"/>
          </a:p>
        </p:txBody>
      </p:sp>
      <p:sp>
        <p:nvSpPr>
          <p:cNvPr id="7" name="Rectangle 2"/>
          <p:cNvSpPr/>
          <p:nvPr userDrawn="1"/>
        </p:nvSpPr>
        <p:spPr>
          <a:xfrm>
            <a:off x="3487118" y="0"/>
            <a:ext cx="5661252" cy="5143501"/>
          </a:xfrm>
          <a:custGeom>
            <a:avLst/>
            <a:gdLst>
              <a:gd name="connsiteX0" fmla="*/ 1876970 w 5661252"/>
              <a:gd name="connsiteY0" fmla="*/ 0 h 5143501"/>
              <a:gd name="connsiteX1" fmla="*/ 1876970 w 5661252"/>
              <a:gd name="connsiteY1" fmla="*/ 1 h 5143501"/>
              <a:gd name="connsiteX2" fmla="*/ 5661252 w 5661252"/>
              <a:gd name="connsiteY2" fmla="*/ 1 h 5143501"/>
              <a:gd name="connsiteX3" fmla="*/ 5661252 w 5661252"/>
              <a:gd name="connsiteY3" fmla="*/ 5143501 h 5143501"/>
              <a:gd name="connsiteX4" fmla="*/ 1866428 w 5661252"/>
              <a:gd name="connsiteY4" fmla="*/ 5143501 h 5143501"/>
              <a:gd name="connsiteX5" fmla="*/ 1866428 w 5661252"/>
              <a:gd name="connsiteY5" fmla="*/ 5143500 h 5143501"/>
              <a:gd name="connsiteX6" fmla="*/ 0 w 5661252"/>
              <a:gd name="connsiteY6" fmla="*/ 5143500 h 5143501"/>
              <a:gd name="connsiteX7" fmla="*/ 1866428 w 5661252"/>
              <a:gd name="connsiteY7" fmla="*/ 28962 h 5143501"/>
              <a:gd name="connsiteX8" fmla="*/ 1866428 w 5661252"/>
              <a:gd name="connsiteY8" fmla="*/ 1 h 5143501"/>
              <a:gd name="connsiteX9" fmla="*/ 1876970 w 5661252"/>
              <a:gd name="connsiteY9" fmla="*/ 1 h 5143501"/>
              <a:gd name="connsiteX10" fmla="*/ 1876970 w 5661252"/>
              <a:gd name="connsiteY10" fmla="*/ 0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1252" h="5143501">
                <a:moveTo>
                  <a:pt x="1876970" y="0"/>
                </a:moveTo>
                <a:lnTo>
                  <a:pt x="1876970" y="1"/>
                </a:lnTo>
                <a:lnTo>
                  <a:pt x="5661252" y="1"/>
                </a:lnTo>
                <a:lnTo>
                  <a:pt x="5661252" y="5143501"/>
                </a:lnTo>
                <a:lnTo>
                  <a:pt x="1866428" y="5143501"/>
                </a:lnTo>
                <a:lnTo>
                  <a:pt x="1866428" y="5143500"/>
                </a:lnTo>
                <a:lnTo>
                  <a:pt x="0" y="5143500"/>
                </a:lnTo>
                <a:lnTo>
                  <a:pt x="1866428" y="28962"/>
                </a:lnTo>
                <a:lnTo>
                  <a:pt x="1866428" y="1"/>
                </a:lnTo>
                <a:lnTo>
                  <a:pt x="1876970" y="1"/>
                </a:lnTo>
                <a:lnTo>
                  <a:pt x="18769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0" dirty="0">
              <a:ln>
                <a:solidFill>
                  <a:srgbClr val="BEC0C2"/>
                </a:solidFill>
              </a:ln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68102" y="-3862"/>
            <a:ext cx="5681721" cy="514313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819400 w 3733800"/>
              <a:gd name="connsiteY0" fmla="*/ 0 h 3746500"/>
              <a:gd name="connsiteX1" fmla="*/ 3733800 w 3733800"/>
              <a:gd name="connsiteY1" fmla="*/ 0 h 3746500"/>
              <a:gd name="connsiteX2" fmla="*/ 3733800 w 3733800"/>
              <a:gd name="connsiteY2" fmla="*/ 914400 h 3746500"/>
              <a:gd name="connsiteX3" fmla="*/ 0 w 3733800"/>
              <a:gd name="connsiteY3" fmla="*/ 3746500 h 3746500"/>
              <a:gd name="connsiteX4" fmla="*/ 2819400 w 3733800"/>
              <a:gd name="connsiteY4" fmla="*/ 0 h 3746500"/>
              <a:gd name="connsiteX0" fmla="*/ 2819400 w 5638800"/>
              <a:gd name="connsiteY0" fmla="*/ 0 h 3746500"/>
              <a:gd name="connsiteX1" fmla="*/ 3733800 w 5638800"/>
              <a:gd name="connsiteY1" fmla="*/ 0 h 3746500"/>
              <a:gd name="connsiteX2" fmla="*/ 5638800 w 5638800"/>
              <a:gd name="connsiteY2" fmla="*/ 3746500 h 3746500"/>
              <a:gd name="connsiteX3" fmla="*/ 0 w 5638800"/>
              <a:gd name="connsiteY3" fmla="*/ 3746500 h 3746500"/>
              <a:gd name="connsiteX4" fmla="*/ 2819400 w 5638800"/>
              <a:gd name="connsiteY4" fmla="*/ 0 h 3746500"/>
              <a:gd name="connsiteX0" fmla="*/ 2819400 w 5651500"/>
              <a:gd name="connsiteY0" fmla="*/ 1435100 h 5181600"/>
              <a:gd name="connsiteX1" fmla="*/ 5651500 w 5651500"/>
              <a:gd name="connsiteY1" fmla="*/ 0 h 5181600"/>
              <a:gd name="connsiteX2" fmla="*/ 5638800 w 5651500"/>
              <a:gd name="connsiteY2" fmla="*/ 5181600 h 5181600"/>
              <a:gd name="connsiteX3" fmla="*/ 0 w 5651500"/>
              <a:gd name="connsiteY3" fmla="*/ 5181600 h 5181600"/>
              <a:gd name="connsiteX4" fmla="*/ 2819400 w 5651500"/>
              <a:gd name="connsiteY4" fmla="*/ 1435100 h 5181600"/>
              <a:gd name="connsiteX0" fmla="*/ 1879600 w 5651500"/>
              <a:gd name="connsiteY0" fmla="*/ 0 h 5194300"/>
              <a:gd name="connsiteX1" fmla="*/ 5651500 w 5651500"/>
              <a:gd name="connsiteY1" fmla="*/ 12700 h 5194300"/>
              <a:gd name="connsiteX2" fmla="*/ 5638800 w 5651500"/>
              <a:gd name="connsiteY2" fmla="*/ 5194300 h 5194300"/>
              <a:gd name="connsiteX3" fmla="*/ 0 w 5651500"/>
              <a:gd name="connsiteY3" fmla="*/ 5194300 h 5194300"/>
              <a:gd name="connsiteX4" fmla="*/ 1879600 w 565150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9430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7144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68684 w 5659120"/>
              <a:gd name="connsiteY0" fmla="*/ 12013 h 5181600"/>
              <a:gd name="connsiteX1" fmla="*/ 5659120 w 5659120"/>
              <a:gd name="connsiteY1" fmla="*/ 0 h 5181600"/>
              <a:gd name="connsiteX2" fmla="*/ 5646420 w 5659120"/>
              <a:gd name="connsiteY2" fmla="*/ 5158740 h 5181600"/>
              <a:gd name="connsiteX3" fmla="*/ 0 w 5659120"/>
              <a:gd name="connsiteY3" fmla="*/ 5181600 h 5181600"/>
              <a:gd name="connsiteX4" fmla="*/ 1868684 w 5659120"/>
              <a:gd name="connsiteY4" fmla="*/ 12013 h 5181600"/>
              <a:gd name="connsiteX0" fmla="*/ 1868684 w 5646563"/>
              <a:gd name="connsiteY0" fmla="*/ 0 h 5169587"/>
              <a:gd name="connsiteX1" fmla="*/ 5563870 w 5646563"/>
              <a:gd name="connsiteY1" fmla="*/ 64188 h 5169587"/>
              <a:gd name="connsiteX2" fmla="*/ 5646420 w 5646563"/>
              <a:gd name="connsiteY2" fmla="*/ 5146727 h 5169587"/>
              <a:gd name="connsiteX3" fmla="*/ 0 w 5646563"/>
              <a:gd name="connsiteY3" fmla="*/ 5169587 h 5169587"/>
              <a:gd name="connsiteX4" fmla="*/ 1868684 w 5646563"/>
              <a:gd name="connsiteY4" fmla="*/ 0 h 5169587"/>
              <a:gd name="connsiteX0" fmla="*/ 1868684 w 5654357"/>
              <a:gd name="connsiteY0" fmla="*/ 0 h 5169587"/>
              <a:gd name="connsiteX1" fmla="*/ 5654357 w 5654357"/>
              <a:gd name="connsiteY1" fmla="*/ 2275 h 5169587"/>
              <a:gd name="connsiteX2" fmla="*/ 5646420 w 5654357"/>
              <a:gd name="connsiteY2" fmla="*/ 5146727 h 5169587"/>
              <a:gd name="connsiteX3" fmla="*/ 0 w 5654357"/>
              <a:gd name="connsiteY3" fmla="*/ 5169587 h 5169587"/>
              <a:gd name="connsiteX4" fmla="*/ 1868684 w 5654357"/>
              <a:gd name="connsiteY4" fmla="*/ 0 h 5169587"/>
              <a:gd name="connsiteX0" fmla="*/ 1868684 w 5663764"/>
              <a:gd name="connsiteY0" fmla="*/ 0 h 5169587"/>
              <a:gd name="connsiteX1" fmla="*/ 5654357 w 5663764"/>
              <a:gd name="connsiteY1" fmla="*/ 2275 h 5169587"/>
              <a:gd name="connsiteX2" fmla="*/ 5663088 w 5663764"/>
              <a:gd name="connsiteY2" fmla="*/ 5161015 h 5169587"/>
              <a:gd name="connsiteX3" fmla="*/ 0 w 5663764"/>
              <a:gd name="connsiteY3" fmla="*/ 5169587 h 5169587"/>
              <a:gd name="connsiteX4" fmla="*/ 1868684 w 5663764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46728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65343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87219 w 5675542"/>
              <a:gd name="connsiteY0" fmla="*/ 0 h 5169587"/>
              <a:gd name="connsiteX1" fmla="*/ 5672892 w 5675542"/>
              <a:gd name="connsiteY1" fmla="*/ 2275 h 5169587"/>
              <a:gd name="connsiteX2" fmla="*/ 5674479 w 5675542"/>
              <a:gd name="connsiteY2" fmla="*/ 5165343 h 5169587"/>
              <a:gd name="connsiteX3" fmla="*/ 0 w 5675542"/>
              <a:gd name="connsiteY3" fmla="*/ 5169587 h 5169587"/>
              <a:gd name="connsiteX4" fmla="*/ 1887219 w 5675542"/>
              <a:gd name="connsiteY4" fmla="*/ 0 h 5169587"/>
              <a:gd name="connsiteX0" fmla="*/ 1887219 w 5675542"/>
              <a:gd name="connsiteY0" fmla="*/ 0 h 5165343"/>
              <a:gd name="connsiteX1" fmla="*/ 5672892 w 5675542"/>
              <a:gd name="connsiteY1" fmla="*/ 2275 h 5165343"/>
              <a:gd name="connsiteX2" fmla="*/ 5674479 w 5675542"/>
              <a:gd name="connsiteY2" fmla="*/ 5165343 h 5165343"/>
              <a:gd name="connsiteX3" fmla="*/ 0 w 5675542"/>
              <a:gd name="connsiteY3" fmla="*/ 5132357 h 5165343"/>
              <a:gd name="connsiteX4" fmla="*/ 1887219 w 5675542"/>
              <a:gd name="connsiteY4" fmla="*/ 0 h 5165343"/>
              <a:gd name="connsiteX0" fmla="*/ 1893398 w 5681721"/>
              <a:gd name="connsiteY0" fmla="*/ 0 h 5181998"/>
              <a:gd name="connsiteX1" fmla="*/ 5679071 w 5681721"/>
              <a:gd name="connsiteY1" fmla="*/ 2275 h 5181998"/>
              <a:gd name="connsiteX2" fmla="*/ 5680658 w 5681721"/>
              <a:gd name="connsiteY2" fmla="*/ 5165343 h 5181998"/>
              <a:gd name="connsiteX3" fmla="*/ 0 w 5681721"/>
              <a:gd name="connsiteY3" fmla="*/ 5181998 h 5181998"/>
              <a:gd name="connsiteX4" fmla="*/ 1893398 w 5681721"/>
              <a:gd name="connsiteY4" fmla="*/ 0 h 5181998"/>
              <a:gd name="connsiteX0" fmla="*/ 1893398 w 5681721"/>
              <a:gd name="connsiteY0" fmla="*/ 0 h 5165343"/>
              <a:gd name="connsiteX1" fmla="*/ 5679071 w 5681721"/>
              <a:gd name="connsiteY1" fmla="*/ 2275 h 5165343"/>
              <a:gd name="connsiteX2" fmla="*/ 5680658 w 5681721"/>
              <a:gd name="connsiteY2" fmla="*/ 5165343 h 5165343"/>
              <a:gd name="connsiteX3" fmla="*/ 0 w 5681721"/>
              <a:gd name="connsiteY3" fmla="*/ 5163382 h 5165343"/>
              <a:gd name="connsiteX4" fmla="*/ 1893398 w 5681721"/>
              <a:gd name="connsiteY4" fmla="*/ 0 h 51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721" h="5165343">
                <a:moveTo>
                  <a:pt x="1893398" y="0"/>
                </a:moveTo>
                <a:lnTo>
                  <a:pt x="5679071" y="2275"/>
                </a:lnTo>
                <a:cubicBezTo>
                  <a:pt x="5674838" y="1729475"/>
                  <a:pt x="5684891" y="3438143"/>
                  <a:pt x="5680658" y="5165343"/>
                </a:cubicBezTo>
                <a:lnTo>
                  <a:pt x="0" y="5163382"/>
                </a:lnTo>
                <a:lnTo>
                  <a:pt x="1893398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1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lette Stevens\AppData\Local\Microsoft\Windows\Temporary Internet Files\Content.Outlook\H4M5LI8U\back page footer-14 (2).png"/>
          <p:cNvPicPr/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3" b="12874"/>
          <a:stretch/>
        </p:blipFill>
        <p:spPr bwMode="auto">
          <a:xfrm>
            <a:off x="0" y="1563638"/>
            <a:ext cx="9144000" cy="299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04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essage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133164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781236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03648" y="978812"/>
            <a:ext cx="6336704" cy="1304905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4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3162" y="3435846"/>
            <a:ext cx="191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  <a:latin typeface="+mj-lt"/>
              </a:rPr>
              <a:t>info@b2binternational.com</a:t>
            </a:r>
          </a:p>
          <a:p>
            <a:r>
              <a:rPr lang="en-GB" sz="1200" b="0" dirty="0" smtClean="0">
                <a:solidFill>
                  <a:schemeClr val="bg1"/>
                </a:solidFill>
                <a:latin typeface="+mj-lt"/>
              </a:rPr>
              <a:t>www.b2binternational.com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1520" y="195486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smtClean="0">
                <a:solidFill>
                  <a:schemeClr val="bg1"/>
                </a:solidFill>
                <a:latin typeface="+mj-lt"/>
              </a:rPr>
              <a:t>Manchester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724651" y="195486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London</a:t>
            </a:r>
            <a:endParaRPr lang="en-GB" sz="1000" b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11495" y="195485"/>
            <a:ext cx="6848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York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89710" y="195486"/>
            <a:ext cx="593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Chicago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8803" y="195486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Düsseldorf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298064" y="195486"/>
            <a:ext cx="705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Singapore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132059" y="195486"/>
            <a:ext cx="5357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Beijing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796136" y="195486"/>
            <a:ext cx="657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Shanghai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88024" y="0"/>
            <a:ext cx="4355975" cy="5143500"/>
          </a:xfrm>
          <a:custGeom>
            <a:avLst/>
            <a:gdLst>
              <a:gd name="connsiteX0" fmla="*/ 0 w 4355975"/>
              <a:gd name="connsiteY0" fmla="*/ 0 h 5143500"/>
              <a:gd name="connsiteX1" fmla="*/ 4355975 w 4355975"/>
              <a:gd name="connsiteY1" fmla="*/ 0 h 5143500"/>
              <a:gd name="connsiteX2" fmla="*/ 4355975 w 4355975"/>
              <a:gd name="connsiteY2" fmla="*/ 5143500 h 5143500"/>
              <a:gd name="connsiteX3" fmla="*/ 0 w 4355975"/>
              <a:gd name="connsiteY3" fmla="*/ 5143500 h 5143500"/>
              <a:gd name="connsiteX4" fmla="*/ 0 w 4355975"/>
              <a:gd name="connsiteY4" fmla="*/ 0 h 5143500"/>
              <a:gd name="connsiteX0" fmla="*/ 1895475 w 4355975"/>
              <a:gd name="connsiteY0" fmla="*/ 2381 h 5143500"/>
              <a:gd name="connsiteX1" fmla="*/ 4355975 w 4355975"/>
              <a:gd name="connsiteY1" fmla="*/ 0 h 5143500"/>
              <a:gd name="connsiteX2" fmla="*/ 4355975 w 4355975"/>
              <a:gd name="connsiteY2" fmla="*/ 5143500 h 5143500"/>
              <a:gd name="connsiteX3" fmla="*/ 0 w 4355975"/>
              <a:gd name="connsiteY3" fmla="*/ 5143500 h 5143500"/>
              <a:gd name="connsiteX4" fmla="*/ 1895475 w 4355975"/>
              <a:gd name="connsiteY4" fmla="*/ 238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975" h="5143500">
                <a:moveTo>
                  <a:pt x="1895475" y="2381"/>
                </a:moveTo>
                <a:lnTo>
                  <a:pt x="4355975" y="0"/>
                </a:lnTo>
                <a:lnTo>
                  <a:pt x="4355975" y="5143500"/>
                </a:lnTo>
                <a:lnTo>
                  <a:pt x="0" y="5143500"/>
                </a:lnTo>
                <a:lnTo>
                  <a:pt x="1895475" y="2381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pic>
        <p:nvPicPr>
          <p:cNvPr id="14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4246984"/>
            <a:ext cx="2232000" cy="6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4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erospac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6" name="Picture 2" descr="Y:\VISUALISATION\B2B International Brand Assets\ppt landscapes\aerospac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787774"/>
            <a:ext cx="91471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6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ricultur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50" name="Picture 2" descr="Y:\VISUALISATION\B2B International Brand Assets\ppt landscapes\agricultur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859782"/>
            <a:ext cx="9147176" cy="12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struction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4" name="Picture 2" descr="Y:\VISUALISATION\B2B International Brand Assets\ppt landscapes\constructi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9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2080" y="0"/>
            <a:ext cx="385192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47675" y="1203598"/>
            <a:ext cx="4484365" cy="3644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447484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5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l &amp; Ga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098" name="Picture 2" descr="Y:\VISUALISATION\B2B International Brand Assets\ppt landscapes\oil &amp; ga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787774"/>
            <a:ext cx="91471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8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122" name="Picture 2" descr="Y:\VISUALISATION\B2B International Brand Assets\ppt landscapes\sol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" y="3291830"/>
            <a:ext cx="914717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8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motiv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QUOTES, PROPOSALS, INVOICES\Proposals\Proposal Stock Photos &amp; Icons\ppt landscapes\automotiv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" y="2989171"/>
            <a:ext cx="91471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mical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QUOTES, PROPOSALS, INVOICES\Proposals\Proposal Stock Photos &amp; Icons\ppt landscapes\chemical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3034210"/>
            <a:ext cx="9147176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1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Tool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QUOTES, PROPOSALS, INVOICES\Proposals\Proposal Stock Photos &amp; Icons\ppt landscapes\construction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5" y="2880147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1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ad_Construction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QUOTES, PROPOSALS, INVOICES\Proposals\Proposal Stock Photos &amp; Icons\ppt landscapes\construction (3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" y="2962202"/>
            <a:ext cx="9147176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4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ineering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QUOTES, PROPOSALS, INVOICES\Proposals\Proposal Stock Photos &amp; Icons\ppt landscapes\engineer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" y="3055710"/>
            <a:ext cx="9147175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h_Register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Y:\QUOTES, PROPOSALS, INVOICES\Proposals\Proposal Stock Photos &amp; Icons\ppt landscapes\finance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" y="2808139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3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Y:\QUOTES, PROPOSALS, INVOICES\Proposals\Proposal Stock Photos &amp; Icons\ppt landscapes\financ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" y="2999956"/>
            <a:ext cx="9147175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3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d &amp; Drink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QUOTES, PROPOSALS, INVOICES\Proposals\Proposal Stock Photos &amp; Icons\ppt landscapes\food &amp; drin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" y="2931790"/>
            <a:ext cx="9147176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0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192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4206212" y="1203598"/>
            <a:ext cx="4536504" cy="3321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Placeholder 2"/>
          <p:cNvSpPr>
            <a:spLocks noGrp="1"/>
          </p:cNvSpPr>
          <p:nvPr>
            <p:ph type="title"/>
          </p:nvPr>
        </p:nvSpPr>
        <p:spPr>
          <a:xfrm>
            <a:off x="4211960" y="206375"/>
            <a:ext cx="447484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52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tional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:\QUOTES, PROPOSALS, INVOICES\Proposals\Proposal Stock Photos &amp; Icons\ppt landscapes\internatio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5" y="2812579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istic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Y:\QUOTES, PROPOSALS, INVOICES\Proposals\Proposal Stock Photos &amp; Icons\ppt landscapes\logistic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7" y="3003798"/>
            <a:ext cx="91471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2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ine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:\QUOTES, PROPOSALS, INVOICES\Proposals\Proposal Stock Photos &amp; Icons\ppt landscapes\mar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" y="2848062"/>
            <a:ext cx="9147176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:\QUOTES, PROPOSALS, INVOICES\Proposals\Proposal Stock Photos &amp; Icons\ppt landscapes\medi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983970"/>
            <a:ext cx="914717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1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kaging &amp; Print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Y:\QUOTES, PROPOSALS, INVOICES\Proposals\Proposal Stock Photos &amp; Icons\ppt landscapes\print &amp; packag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" y="2921742"/>
            <a:ext cx="91471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9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Y:\QUOTES, PROPOSALS, INVOICES\Proposals\Proposal Stock Photos &amp; Icons\ppt landscapes\reta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2863608"/>
            <a:ext cx="914717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2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hnology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Y:\QUOTES, PROPOSALS, INVOICES\Proposals\Proposal Stock Photos &amp; Icons\ppt landscapes\technolog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0" y="2890195"/>
            <a:ext cx="91471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4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ilities_Divider Slide">
    <p:bg>
      <p:bgPr>
        <a:gradFill>
          <a:gsLst>
            <a:gs pos="0">
              <a:srgbClr val="1C2E53"/>
            </a:gs>
            <a:gs pos="50000">
              <a:srgbClr val="005596"/>
            </a:gs>
            <a:gs pos="100000">
              <a:srgbClr val="0055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Y:\MARKETING, WHITE PAPERS, BUS DEV - NEW 2011\Logo &amp; Creative guidelines\New 2013\B2B_Logo_Sml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7093"/>
            <a:ext cx="1152000" cy="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QUOTES, PROPOSALS, INVOICES\Proposals\Proposal Stock Photos &amp; Icons\ppt landscapes\utiliti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" y="3257907"/>
            <a:ext cx="9147175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8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4464495" cy="2370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dirty="0">
                <a:solidFill>
                  <a:schemeClr val="accent3"/>
                </a:solidFill>
                <a:cs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dirty="0" smtClean="0"/>
              <a:t>Section Title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660232" y="4362425"/>
            <a:ext cx="2483768" cy="779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BEC0C2"/>
                </a:solidFill>
              </a:ln>
            </a:endParaRPr>
          </a:p>
        </p:txBody>
      </p:sp>
      <p:pic>
        <p:nvPicPr>
          <p:cNvPr id="14" name="Picture 2" descr="Y:\MARKETING, WHITE PAPERS, BUS DEV - NEW 2011\Logo &amp; Creative guidelines\New logo (small version) - for smaller than 20cm\B2B_Logo_Sm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0312"/>
            <a:ext cx="2246703" cy="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68102" y="-3862"/>
            <a:ext cx="5681721" cy="514313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2819400 w 3733800"/>
              <a:gd name="connsiteY0" fmla="*/ 0 h 3746500"/>
              <a:gd name="connsiteX1" fmla="*/ 3733800 w 3733800"/>
              <a:gd name="connsiteY1" fmla="*/ 0 h 3746500"/>
              <a:gd name="connsiteX2" fmla="*/ 3733800 w 3733800"/>
              <a:gd name="connsiteY2" fmla="*/ 914400 h 3746500"/>
              <a:gd name="connsiteX3" fmla="*/ 0 w 3733800"/>
              <a:gd name="connsiteY3" fmla="*/ 3746500 h 3746500"/>
              <a:gd name="connsiteX4" fmla="*/ 2819400 w 3733800"/>
              <a:gd name="connsiteY4" fmla="*/ 0 h 3746500"/>
              <a:gd name="connsiteX0" fmla="*/ 2819400 w 5638800"/>
              <a:gd name="connsiteY0" fmla="*/ 0 h 3746500"/>
              <a:gd name="connsiteX1" fmla="*/ 3733800 w 5638800"/>
              <a:gd name="connsiteY1" fmla="*/ 0 h 3746500"/>
              <a:gd name="connsiteX2" fmla="*/ 5638800 w 5638800"/>
              <a:gd name="connsiteY2" fmla="*/ 3746500 h 3746500"/>
              <a:gd name="connsiteX3" fmla="*/ 0 w 5638800"/>
              <a:gd name="connsiteY3" fmla="*/ 3746500 h 3746500"/>
              <a:gd name="connsiteX4" fmla="*/ 2819400 w 5638800"/>
              <a:gd name="connsiteY4" fmla="*/ 0 h 3746500"/>
              <a:gd name="connsiteX0" fmla="*/ 2819400 w 5651500"/>
              <a:gd name="connsiteY0" fmla="*/ 1435100 h 5181600"/>
              <a:gd name="connsiteX1" fmla="*/ 5651500 w 5651500"/>
              <a:gd name="connsiteY1" fmla="*/ 0 h 5181600"/>
              <a:gd name="connsiteX2" fmla="*/ 5638800 w 5651500"/>
              <a:gd name="connsiteY2" fmla="*/ 5181600 h 5181600"/>
              <a:gd name="connsiteX3" fmla="*/ 0 w 5651500"/>
              <a:gd name="connsiteY3" fmla="*/ 5181600 h 5181600"/>
              <a:gd name="connsiteX4" fmla="*/ 2819400 w 5651500"/>
              <a:gd name="connsiteY4" fmla="*/ 1435100 h 5181600"/>
              <a:gd name="connsiteX0" fmla="*/ 1879600 w 5651500"/>
              <a:gd name="connsiteY0" fmla="*/ 0 h 5194300"/>
              <a:gd name="connsiteX1" fmla="*/ 5651500 w 5651500"/>
              <a:gd name="connsiteY1" fmla="*/ 12700 h 5194300"/>
              <a:gd name="connsiteX2" fmla="*/ 5638800 w 5651500"/>
              <a:gd name="connsiteY2" fmla="*/ 5194300 h 5194300"/>
              <a:gd name="connsiteX3" fmla="*/ 0 w 5651500"/>
              <a:gd name="connsiteY3" fmla="*/ 5194300 h 5194300"/>
              <a:gd name="connsiteX4" fmla="*/ 1879600 w 565150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9430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87220 w 5659120"/>
              <a:gd name="connsiteY0" fmla="*/ 0 h 5194300"/>
              <a:gd name="connsiteX1" fmla="*/ 5659120 w 5659120"/>
              <a:gd name="connsiteY1" fmla="*/ 12700 h 5194300"/>
              <a:gd name="connsiteX2" fmla="*/ 5646420 w 5659120"/>
              <a:gd name="connsiteY2" fmla="*/ 5171440 h 5194300"/>
              <a:gd name="connsiteX3" fmla="*/ 0 w 5659120"/>
              <a:gd name="connsiteY3" fmla="*/ 5194300 h 5194300"/>
              <a:gd name="connsiteX4" fmla="*/ 1887220 w 5659120"/>
              <a:gd name="connsiteY4" fmla="*/ 0 h 5194300"/>
              <a:gd name="connsiteX0" fmla="*/ 1868684 w 5659120"/>
              <a:gd name="connsiteY0" fmla="*/ 12013 h 5181600"/>
              <a:gd name="connsiteX1" fmla="*/ 5659120 w 5659120"/>
              <a:gd name="connsiteY1" fmla="*/ 0 h 5181600"/>
              <a:gd name="connsiteX2" fmla="*/ 5646420 w 5659120"/>
              <a:gd name="connsiteY2" fmla="*/ 5158740 h 5181600"/>
              <a:gd name="connsiteX3" fmla="*/ 0 w 5659120"/>
              <a:gd name="connsiteY3" fmla="*/ 5181600 h 5181600"/>
              <a:gd name="connsiteX4" fmla="*/ 1868684 w 5659120"/>
              <a:gd name="connsiteY4" fmla="*/ 12013 h 5181600"/>
              <a:gd name="connsiteX0" fmla="*/ 1868684 w 5646563"/>
              <a:gd name="connsiteY0" fmla="*/ 0 h 5169587"/>
              <a:gd name="connsiteX1" fmla="*/ 5563870 w 5646563"/>
              <a:gd name="connsiteY1" fmla="*/ 64188 h 5169587"/>
              <a:gd name="connsiteX2" fmla="*/ 5646420 w 5646563"/>
              <a:gd name="connsiteY2" fmla="*/ 5146727 h 5169587"/>
              <a:gd name="connsiteX3" fmla="*/ 0 w 5646563"/>
              <a:gd name="connsiteY3" fmla="*/ 5169587 h 5169587"/>
              <a:gd name="connsiteX4" fmla="*/ 1868684 w 5646563"/>
              <a:gd name="connsiteY4" fmla="*/ 0 h 5169587"/>
              <a:gd name="connsiteX0" fmla="*/ 1868684 w 5654357"/>
              <a:gd name="connsiteY0" fmla="*/ 0 h 5169587"/>
              <a:gd name="connsiteX1" fmla="*/ 5654357 w 5654357"/>
              <a:gd name="connsiteY1" fmla="*/ 2275 h 5169587"/>
              <a:gd name="connsiteX2" fmla="*/ 5646420 w 5654357"/>
              <a:gd name="connsiteY2" fmla="*/ 5146727 h 5169587"/>
              <a:gd name="connsiteX3" fmla="*/ 0 w 5654357"/>
              <a:gd name="connsiteY3" fmla="*/ 5169587 h 5169587"/>
              <a:gd name="connsiteX4" fmla="*/ 1868684 w 5654357"/>
              <a:gd name="connsiteY4" fmla="*/ 0 h 5169587"/>
              <a:gd name="connsiteX0" fmla="*/ 1868684 w 5663764"/>
              <a:gd name="connsiteY0" fmla="*/ 0 h 5169587"/>
              <a:gd name="connsiteX1" fmla="*/ 5654357 w 5663764"/>
              <a:gd name="connsiteY1" fmla="*/ 2275 h 5169587"/>
              <a:gd name="connsiteX2" fmla="*/ 5663088 w 5663764"/>
              <a:gd name="connsiteY2" fmla="*/ 5161015 h 5169587"/>
              <a:gd name="connsiteX3" fmla="*/ 0 w 5663764"/>
              <a:gd name="connsiteY3" fmla="*/ 5169587 h 5169587"/>
              <a:gd name="connsiteX4" fmla="*/ 1868684 w 5663764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46728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68684 w 5657007"/>
              <a:gd name="connsiteY0" fmla="*/ 0 h 5169587"/>
              <a:gd name="connsiteX1" fmla="*/ 5654357 w 5657007"/>
              <a:gd name="connsiteY1" fmla="*/ 2275 h 5169587"/>
              <a:gd name="connsiteX2" fmla="*/ 5655944 w 5657007"/>
              <a:gd name="connsiteY2" fmla="*/ 5165343 h 5169587"/>
              <a:gd name="connsiteX3" fmla="*/ 0 w 5657007"/>
              <a:gd name="connsiteY3" fmla="*/ 5169587 h 5169587"/>
              <a:gd name="connsiteX4" fmla="*/ 1868684 w 5657007"/>
              <a:gd name="connsiteY4" fmla="*/ 0 h 5169587"/>
              <a:gd name="connsiteX0" fmla="*/ 1887219 w 5675542"/>
              <a:gd name="connsiteY0" fmla="*/ 0 h 5169587"/>
              <a:gd name="connsiteX1" fmla="*/ 5672892 w 5675542"/>
              <a:gd name="connsiteY1" fmla="*/ 2275 h 5169587"/>
              <a:gd name="connsiteX2" fmla="*/ 5674479 w 5675542"/>
              <a:gd name="connsiteY2" fmla="*/ 5165343 h 5169587"/>
              <a:gd name="connsiteX3" fmla="*/ 0 w 5675542"/>
              <a:gd name="connsiteY3" fmla="*/ 5169587 h 5169587"/>
              <a:gd name="connsiteX4" fmla="*/ 1887219 w 5675542"/>
              <a:gd name="connsiteY4" fmla="*/ 0 h 5169587"/>
              <a:gd name="connsiteX0" fmla="*/ 1887219 w 5675542"/>
              <a:gd name="connsiteY0" fmla="*/ 0 h 5165343"/>
              <a:gd name="connsiteX1" fmla="*/ 5672892 w 5675542"/>
              <a:gd name="connsiteY1" fmla="*/ 2275 h 5165343"/>
              <a:gd name="connsiteX2" fmla="*/ 5674479 w 5675542"/>
              <a:gd name="connsiteY2" fmla="*/ 5165343 h 5165343"/>
              <a:gd name="connsiteX3" fmla="*/ 0 w 5675542"/>
              <a:gd name="connsiteY3" fmla="*/ 5132357 h 5165343"/>
              <a:gd name="connsiteX4" fmla="*/ 1887219 w 5675542"/>
              <a:gd name="connsiteY4" fmla="*/ 0 h 5165343"/>
              <a:gd name="connsiteX0" fmla="*/ 1893398 w 5681721"/>
              <a:gd name="connsiteY0" fmla="*/ 0 h 5181998"/>
              <a:gd name="connsiteX1" fmla="*/ 5679071 w 5681721"/>
              <a:gd name="connsiteY1" fmla="*/ 2275 h 5181998"/>
              <a:gd name="connsiteX2" fmla="*/ 5680658 w 5681721"/>
              <a:gd name="connsiteY2" fmla="*/ 5165343 h 5181998"/>
              <a:gd name="connsiteX3" fmla="*/ 0 w 5681721"/>
              <a:gd name="connsiteY3" fmla="*/ 5181998 h 5181998"/>
              <a:gd name="connsiteX4" fmla="*/ 1893398 w 5681721"/>
              <a:gd name="connsiteY4" fmla="*/ 0 h 5181998"/>
              <a:gd name="connsiteX0" fmla="*/ 1893398 w 5681721"/>
              <a:gd name="connsiteY0" fmla="*/ 0 h 5165343"/>
              <a:gd name="connsiteX1" fmla="*/ 5679071 w 5681721"/>
              <a:gd name="connsiteY1" fmla="*/ 2275 h 5165343"/>
              <a:gd name="connsiteX2" fmla="*/ 5680658 w 5681721"/>
              <a:gd name="connsiteY2" fmla="*/ 5165343 h 5165343"/>
              <a:gd name="connsiteX3" fmla="*/ 0 w 5681721"/>
              <a:gd name="connsiteY3" fmla="*/ 5163382 h 5165343"/>
              <a:gd name="connsiteX4" fmla="*/ 1893398 w 5681721"/>
              <a:gd name="connsiteY4" fmla="*/ 0 h 51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721" h="5165343">
                <a:moveTo>
                  <a:pt x="1893398" y="0"/>
                </a:moveTo>
                <a:lnTo>
                  <a:pt x="5679071" y="2275"/>
                </a:lnTo>
                <a:cubicBezTo>
                  <a:pt x="5674838" y="1729475"/>
                  <a:pt x="5684891" y="3438143"/>
                  <a:pt x="5680658" y="5165343"/>
                </a:cubicBezTo>
                <a:lnTo>
                  <a:pt x="0" y="5163382"/>
                </a:lnTo>
                <a:lnTo>
                  <a:pt x="1893398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7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abon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9" y="4686630"/>
            <a:ext cx="1126022" cy="321275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030932"/>
            <a:ext cx="3485249" cy="40011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288" y="455593"/>
            <a:ext cx="4804520" cy="52322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61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6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42668"/>
            <a:ext cx="8208912" cy="420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algn="ctr">
              <a:defRPr sz="1200">
                <a:solidFill>
                  <a:schemeClr val="tx2"/>
                </a:solidFill>
                <a:latin typeface="+mj-lt"/>
              </a:defRPr>
            </a:lvl2pPr>
            <a:lvl3pPr algn="ctr">
              <a:defRPr sz="1200">
                <a:solidFill>
                  <a:schemeClr val="tx2"/>
                </a:solidFill>
                <a:latin typeface="+mj-lt"/>
              </a:defRPr>
            </a:lvl3pPr>
            <a:lvl4pPr algn="ctr">
              <a:defRPr sz="1200">
                <a:solidFill>
                  <a:schemeClr val="tx2"/>
                </a:solidFill>
                <a:latin typeface="+mj-lt"/>
              </a:defRPr>
            </a:lvl4pPr>
            <a:lvl5pPr algn="ctr"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Add commentary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33"/>
          </p:nvPr>
        </p:nvSpPr>
        <p:spPr>
          <a:xfrm>
            <a:off x="467545" y="1653703"/>
            <a:ext cx="8208144" cy="286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9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 Divider Mess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133164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7812360" y="978813"/>
            <a:ext cx="0" cy="1304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9" y="4686630"/>
            <a:ext cx="1126022" cy="321275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03648" y="978812"/>
            <a:ext cx="6336704" cy="1304905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Signika" panose="020B0604020202020204" charset="0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2573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97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60232" y="4362425"/>
            <a:ext cx="2483768" cy="779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BEC0C2"/>
                </a:solidFill>
              </a:ln>
            </a:endParaRPr>
          </a:p>
        </p:txBody>
      </p:sp>
      <p:pic>
        <p:nvPicPr>
          <p:cNvPr id="14" name="Picture 2" descr="Y:\MARKETING, WHITE PAPERS, BUS DEV - NEW 2011\Logo &amp; Creative guidelines\New logo (small version) - for smaller than 20cm\B2B_Logo_Sm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0312"/>
            <a:ext cx="2246703" cy="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73162" y="3435846"/>
            <a:ext cx="191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accent3"/>
                </a:solidFill>
                <a:latin typeface="+mj-lt"/>
              </a:rPr>
              <a:t>info@b2binternational.com</a:t>
            </a:r>
          </a:p>
          <a:p>
            <a:r>
              <a:rPr lang="en-GB" sz="1200" b="0" dirty="0" smtClean="0">
                <a:solidFill>
                  <a:schemeClr val="accent3"/>
                </a:solidFill>
                <a:latin typeface="+mj-lt"/>
              </a:rPr>
              <a:t>www.b2binternational.com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51520" y="195486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smtClean="0">
                <a:solidFill>
                  <a:schemeClr val="accent3"/>
                </a:solidFill>
                <a:latin typeface="+mj-lt"/>
              </a:rPr>
              <a:t>Manchester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712188" y="195486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London</a:t>
            </a:r>
            <a:endParaRPr lang="en-GB" sz="1000" b="0" kern="1200" dirty="0">
              <a:solidFill>
                <a:schemeClr val="accent3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69853" y="195485"/>
            <a:ext cx="6848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New York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18889" y="195486"/>
            <a:ext cx="593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Chicago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45519" y="195486"/>
            <a:ext cx="740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Düsseldorf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943959" y="195486"/>
            <a:ext cx="705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Singapore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107133" y="195486"/>
            <a:ext cx="5357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Beijing</a:t>
            </a:r>
            <a:endParaRPr lang="en-GB" sz="100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100392" y="195486"/>
            <a:ext cx="657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Shanghai</a:t>
            </a:r>
            <a:endParaRPr lang="en-GB" sz="1000" dirty="0">
              <a:solidFill>
                <a:schemeClr val="accent3"/>
              </a:solidFill>
            </a:endParaRPr>
          </a:p>
        </p:txBody>
      </p:sp>
      <p:pic>
        <p:nvPicPr>
          <p:cNvPr id="22" name="Picture 21" descr="C:\Users\Colette Stevens\AppData\Local\Microsoft\Windows\Temporary Internet Files\Content.Outlook\H4M5LI8U\back page footer-14 (2).pn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9536" y="3075807"/>
            <a:ext cx="6354464" cy="2080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89536" y="5048597"/>
            <a:ext cx="0" cy="108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4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Pag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236180" y="4710420"/>
            <a:ext cx="5072124" cy="3105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i="1">
                <a:solidFill>
                  <a:schemeClr val="tx2"/>
                </a:solidFill>
                <a:latin typeface="+mj-lt"/>
              </a:defRPr>
            </a:lvl1pPr>
            <a:lvl2pPr>
              <a:defRPr sz="1050" i="1">
                <a:solidFill>
                  <a:schemeClr val="tx2"/>
                </a:solidFill>
                <a:latin typeface="+mj-lt"/>
              </a:defRPr>
            </a:lvl2pPr>
            <a:lvl3pPr>
              <a:defRPr sz="1050" i="1">
                <a:solidFill>
                  <a:schemeClr val="tx2"/>
                </a:solidFill>
                <a:latin typeface="+mj-lt"/>
              </a:defRPr>
            </a:lvl3pPr>
            <a:lvl4pPr>
              <a:defRPr sz="1050" i="1">
                <a:solidFill>
                  <a:schemeClr val="tx2"/>
                </a:solidFill>
                <a:latin typeface="+mj-lt"/>
              </a:defRPr>
            </a:lvl4pPr>
            <a:lvl5pPr>
              <a:defRPr sz="1050" i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Insert Question Text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68314" y="4710420"/>
            <a:ext cx="1710000" cy="310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>
                <a:solidFill>
                  <a:schemeClr val="tx2"/>
                </a:solidFill>
                <a:latin typeface="+mj-lt"/>
              </a:defRPr>
            </a:lvl1pPr>
            <a:lvl2pPr>
              <a:defRPr sz="12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200" b="1">
                <a:solidFill>
                  <a:schemeClr val="tx2"/>
                </a:solidFill>
                <a:latin typeface="+mj-lt"/>
              </a:defRPr>
            </a:lvl4pPr>
            <a:lvl5pPr>
              <a:defRPr sz="12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Base:</a:t>
            </a:r>
            <a:endParaRPr lang="en-GB" dirty="0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42668"/>
            <a:ext cx="8208912" cy="420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algn="ctr">
              <a:defRPr sz="1200">
                <a:solidFill>
                  <a:schemeClr val="tx2"/>
                </a:solidFill>
                <a:latin typeface="+mj-lt"/>
              </a:defRPr>
            </a:lvl2pPr>
            <a:lvl3pPr algn="ctr">
              <a:defRPr sz="1200">
                <a:solidFill>
                  <a:schemeClr val="tx2"/>
                </a:solidFill>
                <a:latin typeface="+mj-lt"/>
              </a:defRPr>
            </a:lvl3pPr>
            <a:lvl4pPr algn="ctr">
              <a:defRPr sz="1200">
                <a:solidFill>
                  <a:schemeClr val="tx2"/>
                </a:solidFill>
                <a:latin typeface="+mj-lt"/>
              </a:defRPr>
            </a:lvl4pPr>
            <a:lvl5pPr algn="ctr">
              <a:defRPr sz="1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Add commentary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33"/>
          </p:nvPr>
        </p:nvSpPr>
        <p:spPr>
          <a:xfrm>
            <a:off x="467545" y="1653703"/>
            <a:ext cx="8208144" cy="286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28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68314" y="1113588"/>
            <a:ext cx="4032000" cy="3105031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4650847" y="1113589"/>
            <a:ext cx="4032000" cy="310503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2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wo Two Content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1113588"/>
            <a:ext cx="4031679" cy="216024"/>
          </a:xfrm>
          <a:prstGeom prst="rect">
            <a:avLst/>
          </a:prstGeom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600"/>
              </a:lnSpc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GB" dirty="0" smtClean="0"/>
              <a:t>Sub Heading</a:t>
            </a:r>
          </a:p>
        </p:txBody>
      </p:sp>
      <p:sp>
        <p:nvSpPr>
          <p:cNvPr id="28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68314" y="1383618"/>
            <a:ext cx="4032000" cy="2835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4650847" y="1383618"/>
            <a:ext cx="4032000" cy="2835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4655555" y="1113588"/>
            <a:ext cx="4031679" cy="216024"/>
          </a:xfrm>
          <a:prstGeom prst="rect">
            <a:avLst/>
          </a:prstGeom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  <a:lvl2pPr marL="457200" indent="0">
              <a:lnSpc>
                <a:spcPts val="1600"/>
              </a:lnSpc>
              <a:buFontTx/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GB" dirty="0" smtClean="0"/>
              <a:t>Sub Heading</a:t>
            </a:r>
          </a:p>
        </p:txBody>
      </p:sp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1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hree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32371" y="1115373"/>
            <a:ext cx="2700000" cy="1139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3204413" y="1113588"/>
            <a:ext cx="2700000" cy="1139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76456" y="1113588"/>
            <a:ext cx="2700000" cy="1139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2371" y="2247714"/>
            <a:ext cx="2700000" cy="197084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204413" y="2247714"/>
            <a:ext cx="2700000" cy="197084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5976456" y="2247714"/>
            <a:ext cx="2700000" cy="197084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B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32" hasCustomPrompt="1"/>
          </p:nvPr>
        </p:nvSpPr>
        <p:spPr>
          <a:xfrm>
            <a:off x="432371" y="112225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1" i="0" baseline="0">
                <a:solidFill>
                  <a:schemeClr val="accent1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052371" y="1124041"/>
            <a:ext cx="1080000" cy="81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4824413" y="1122256"/>
            <a:ext cx="1080000" cy="81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7596456" y="1122256"/>
            <a:ext cx="1080000" cy="81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37" hasCustomPrompt="1"/>
          </p:nvPr>
        </p:nvSpPr>
        <p:spPr>
          <a:xfrm>
            <a:off x="432371" y="140800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050" b="1" i="0" baseline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Job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2371" y="1977684"/>
            <a:ext cx="2700000" cy="224087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204413" y="1977684"/>
            <a:ext cx="2700000" cy="224087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5976456" y="1977684"/>
            <a:ext cx="2700000" cy="2240874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/>
              </a:defRPr>
            </a:lvl1pPr>
            <a:lvl2pPr marL="540000" indent="-2160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tx2"/>
                </a:solidFill>
                <a:latin typeface="+mj-lt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40" hasCustomPrompt="1"/>
          </p:nvPr>
        </p:nvSpPr>
        <p:spPr>
          <a:xfrm>
            <a:off x="3204413" y="112225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1" i="0" baseline="0">
                <a:solidFill>
                  <a:schemeClr val="accent1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41" hasCustomPrompt="1"/>
          </p:nvPr>
        </p:nvSpPr>
        <p:spPr>
          <a:xfrm>
            <a:off x="3204413" y="140800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050" b="1" i="0" baseline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Job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42" hasCustomPrompt="1"/>
          </p:nvPr>
        </p:nvSpPr>
        <p:spPr>
          <a:xfrm>
            <a:off x="5976456" y="112225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1" i="0" baseline="0">
                <a:solidFill>
                  <a:schemeClr val="accent1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43" hasCustomPrompt="1"/>
          </p:nvPr>
        </p:nvSpPr>
        <p:spPr>
          <a:xfrm>
            <a:off x="5976456" y="1408006"/>
            <a:ext cx="1584000" cy="18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050" b="1" i="0" baseline="0">
                <a:solidFill>
                  <a:schemeClr val="bg2"/>
                </a:solidFill>
                <a:latin typeface="Calibri" panose="020F0502020204030204" pitchFamily="34" charset="0"/>
                <a:cs typeface="Trebuchet MS"/>
              </a:defRPr>
            </a:lvl1pPr>
          </a:lstStyle>
          <a:p>
            <a:pPr lvl="0"/>
            <a:r>
              <a:rPr lang="en-GB" dirty="0" smtClean="0"/>
              <a:t>Job Title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87314" y="4876006"/>
            <a:ext cx="270000" cy="135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596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40BD8DE-ADFE-49B5-985F-A74101372B34}" type="slidenum">
              <a:rPr lang="ru-RU" sz="1050" b="0" i="0" smtClean="0">
                <a:latin typeface="+mj-lt"/>
              </a:rPr>
              <a:pPr algn="ctr"/>
              <a:t>‹#›</a:t>
            </a:fld>
            <a:endParaRPr lang="ru-RU" sz="1050" b="0" i="0" dirty="0">
              <a:latin typeface="+mj-lt"/>
            </a:endParaRPr>
          </a:p>
        </p:txBody>
      </p:sp>
      <p:sp>
        <p:nvSpPr>
          <p:cNvPr id="17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54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31590"/>
            <a:ext cx="8229600" cy="34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700" b="0" i="0" kern="0">
          <a:solidFill>
            <a:srgbClr val="005596"/>
          </a:solidFill>
          <a:latin typeface="Signika" pitchFamily="50" charset="0"/>
          <a:ea typeface="ＭＳ Ｐゴシック" charset="0"/>
          <a:cs typeface="Signika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1600" b="0" i="0" kern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Trebuchet MS"/>
        </a:defRPr>
      </a:lvl1pPr>
      <a:lvl2pPr marL="857250" indent="-457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6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marL="11430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marL="16002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marL="20574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ARKETING, WHITE PAPERS, BUS DEV - NEW 2011\Logo &amp; Creative guidelines\New 2013\B2B_Logo_Sml_201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6630"/>
            <a:ext cx="1152000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2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i="0" kern="0">
                <a:solidFill>
                  <a:srgbClr val="005596"/>
                </a:solidFill>
                <a:latin typeface="Signika" pitchFamily="50" charset="0"/>
                <a:ea typeface="ＭＳ Ｐゴシック" charset="0"/>
                <a:cs typeface="Signika" pitchFamily="50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US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0" r:id="rId2"/>
    <p:sldLayoutId id="2147483694" r:id="rId3"/>
    <p:sldLayoutId id="214748372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i="0" kern="0">
          <a:solidFill>
            <a:srgbClr val="005596"/>
          </a:solidFill>
          <a:latin typeface="Signika" pitchFamily="50" charset="0"/>
          <a:ea typeface="ＭＳ Ｐゴシック" charset="0"/>
          <a:cs typeface="Signika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lang="en-US" sz="1600" b="0" i="0" kern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Trebuchet MS"/>
        </a:defRPr>
      </a:lvl1pPr>
      <a:lvl2pPr marL="85725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6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marL="11430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marL="16002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marL="20574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MARKETING, WHITE PAPERS, BUS DEV - NEW 2011\Logo &amp; Creative guidelines\New 2013\B2B_Logo_Sml_2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39" y="4686630"/>
            <a:ext cx="1152000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2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i="0" kern="0">
                <a:solidFill>
                  <a:srgbClr val="005596"/>
                </a:solidFill>
                <a:latin typeface="Signika" pitchFamily="50" charset="0"/>
                <a:ea typeface="ＭＳ Ｐゴシック" charset="0"/>
                <a:cs typeface="Signika" pitchFamily="50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23C5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US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i="0" kern="0">
          <a:solidFill>
            <a:srgbClr val="005596"/>
          </a:solidFill>
          <a:latin typeface="Signika" pitchFamily="50" charset="0"/>
          <a:ea typeface="ＭＳ Ｐゴシック" charset="0"/>
          <a:cs typeface="Signika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5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lang="en-US" sz="1600" b="0" i="0" kern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Trebuchet MS"/>
        </a:defRPr>
      </a:lvl1pPr>
      <a:lvl2pPr marL="857250" indent="-4572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6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2pPr>
      <a:lvl3pPr marL="11430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3pPr>
      <a:lvl4pPr marL="16002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4pPr>
      <a:lvl5pPr marL="20574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−"/>
        <a:defRPr lang="en-US" sz="1400" b="0" i="0" kern="0" baseline="0" dirty="0" smtClean="0">
          <a:solidFill>
            <a:schemeClr val="tx2"/>
          </a:solidFill>
          <a:latin typeface="Calibri" panose="020F0502020204030204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25" y="181071"/>
            <a:ext cx="8507288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STEP 1: DETERMINE YOUR POSITION ON THE LIFE-CYCLE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79796"/>
            <a:ext cx="744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Consider the following scenarios to determine your position on the life-cycle.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090" y="3127501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Birth</a:t>
            </a:r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Costs are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Profits are low and losses are likely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Sales are low as customers need to be made aware of the product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May be little or no competition or lots of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Customers have to be prompted to try the product</a:t>
            </a:r>
          </a:p>
          <a:p>
            <a:endParaRPr lang="en-GB" sz="800" dirty="0"/>
          </a:p>
          <a:p>
            <a:endParaRPr lang="en-GB" sz="800" dirty="0"/>
          </a:p>
        </p:txBody>
      </p:sp>
      <p:sp>
        <p:nvSpPr>
          <p:cNvPr id="12" name="Rectangle 11"/>
          <p:cNvSpPr/>
          <p:nvPr/>
        </p:nvSpPr>
        <p:spPr>
          <a:xfrm>
            <a:off x="6804248" y="3127501"/>
            <a:ext cx="1728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/>
              <a:t>Old </a:t>
            </a:r>
            <a:r>
              <a:rPr lang="en-GB" sz="800" b="1" dirty="0"/>
              <a:t>age</a:t>
            </a:r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Sales volume decline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If overheads remain high, profits 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Prices are under pressure and discounts are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Further rationalisation of competition results in fewer products competing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Competition arises from substitute products</a:t>
            </a:r>
            <a:endParaRPr lang="en-GB" sz="800" dirty="0"/>
          </a:p>
        </p:txBody>
      </p:sp>
      <p:sp>
        <p:nvSpPr>
          <p:cNvPr id="13" name="Rectangle 12"/>
          <p:cNvSpPr/>
          <p:nvPr/>
        </p:nvSpPr>
        <p:spPr>
          <a:xfrm>
            <a:off x="4639769" y="3127501"/>
            <a:ext cx="2232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/>
              <a:t>Maturity</a:t>
            </a:r>
            <a:endParaRPr lang="en-GB" sz="800" b="1" dirty="0"/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Significant volumes mean maximum cost efficiencies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High overheads </a:t>
            </a:r>
            <a:r>
              <a:rPr lang="en-GB" sz="800" dirty="0"/>
              <a:t>result in pressure to maintain volumes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Sales slow </a:t>
            </a:r>
            <a:r>
              <a:rPr lang="en-GB" sz="800" dirty="0"/>
              <a:t>down as the market is saturated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brands are well-established and attempt to differentiate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Markets are </a:t>
            </a:r>
            <a:r>
              <a:rPr lang="en-GB" sz="800" dirty="0"/>
              <a:t>segmented according to needs and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competitors begin to merge and consolidate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Price competition </a:t>
            </a:r>
            <a:r>
              <a:rPr lang="en-GB" sz="800" dirty="0"/>
              <a:t>attempts to keep products </a:t>
            </a:r>
            <a:r>
              <a:rPr lang="en-GB" sz="800" dirty="0" smtClean="0"/>
              <a:t>moving</a:t>
            </a:r>
            <a:endParaRPr lang="en-GB" sz="800" dirty="0"/>
          </a:p>
        </p:txBody>
      </p:sp>
      <p:sp>
        <p:nvSpPr>
          <p:cNvPr id="14" name="Rectangle 13"/>
          <p:cNvSpPr/>
          <p:nvPr/>
        </p:nvSpPr>
        <p:spPr>
          <a:xfrm>
            <a:off x="2624907" y="3127501"/>
            <a:ext cx="2014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/>
              <a:t>Growth</a:t>
            </a:r>
            <a:endParaRPr lang="en-GB" sz="800" b="1" dirty="0"/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Sales grow rapidly and achieve significant volumes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Problems may exist meeting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Profits increase as there are economies of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Competition increases and new products into the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Opportunities may exist for higher prices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22" name="Oval 7"/>
          <p:cNvSpPr/>
          <p:nvPr/>
        </p:nvSpPr>
        <p:spPr>
          <a:xfrm>
            <a:off x="6315639" y="2385834"/>
            <a:ext cx="1833746" cy="515399"/>
          </a:xfrm>
          <a:custGeom>
            <a:avLst/>
            <a:gdLst>
              <a:gd name="connsiteX0" fmla="*/ 0 w 1676400"/>
              <a:gd name="connsiteY0" fmla="*/ 865824 h 1731647"/>
              <a:gd name="connsiteX1" fmla="*/ 838200 w 1676400"/>
              <a:gd name="connsiteY1" fmla="*/ 0 h 1731647"/>
              <a:gd name="connsiteX2" fmla="*/ 1676400 w 1676400"/>
              <a:gd name="connsiteY2" fmla="*/ 865824 h 1731647"/>
              <a:gd name="connsiteX3" fmla="*/ 838200 w 1676400"/>
              <a:gd name="connsiteY3" fmla="*/ 1731648 h 1731647"/>
              <a:gd name="connsiteX4" fmla="*/ 0 w 1676400"/>
              <a:gd name="connsiteY4" fmla="*/ 865824 h 1731647"/>
              <a:gd name="connsiteX0" fmla="*/ 838200 w 1676400"/>
              <a:gd name="connsiteY0" fmla="*/ 1731648 h 1823088"/>
              <a:gd name="connsiteX1" fmla="*/ 0 w 1676400"/>
              <a:gd name="connsiteY1" fmla="*/ 865824 h 1823088"/>
              <a:gd name="connsiteX2" fmla="*/ 838200 w 1676400"/>
              <a:gd name="connsiteY2" fmla="*/ 0 h 1823088"/>
              <a:gd name="connsiteX3" fmla="*/ 1676400 w 1676400"/>
              <a:gd name="connsiteY3" fmla="*/ 865824 h 1823088"/>
              <a:gd name="connsiteX4" fmla="*/ 929640 w 1676400"/>
              <a:gd name="connsiteY4" fmla="*/ 1823088 h 1823088"/>
              <a:gd name="connsiteX0" fmla="*/ 45180 w 5210054"/>
              <a:gd name="connsiteY0" fmla="*/ 2556839 h 2556839"/>
              <a:gd name="connsiteX1" fmla="*/ 3533654 w 5210054"/>
              <a:gd name="connsiteY1" fmla="*/ 865824 h 2556839"/>
              <a:gd name="connsiteX2" fmla="*/ 4371854 w 5210054"/>
              <a:gd name="connsiteY2" fmla="*/ 0 h 2556839"/>
              <a:gd name="connsiteX3" fmla="*/ 5210054 w 5210054"/>
              <a:gd name="connsiteY3" fmla="*/ 865824 h 2556839"/>
              <a:gd name="connsiteX4" fmla="*/ 4463294 w 521005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2651754 w 5164874"/>
              <a:gd name="connsiteY1" fmla="*/ 1180491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876435 h 2876435"/>
              <a:gd name="connsiteX1" fmla="*/ 2234503 w 5164874"/>
              <a:gd name="connsiteY1" fmla="*/ 1801928 h 2876435"/>
              <a:gd name="connsiteX2" fmla="*/ 4317797 w 5164874"/>
              <a:gd name="connsiteY2" fmla="*/ 0 h 2876435"/>
              <a:gd name="connsiteX3" fmla="*/ 5164874 w 5164874"/>
              <a:gd name="connsiteY3" fmla="*/ 1185420 h 2876435"/>
              <a:gd name="connsiteX4" fmla="*/ 4418114 w 5164874"/>
              <a:gd name="connsiteY4" fmla="*/ 2142684 h 2876435"/>
              <a:gd name="connsiteX0" fmla="*/ 0 w 5164874"/>
              <a:gd name="connsiteY0" fmla="*/ 2883790 h 2883790"/>
              <a:gd name="connsiteX1" fmla="*/ 2110216 w 5164874"/>
              <a:gd name="connsiteY1" fmla="*/ 1747140 h 2883790"/>
              <a:gd name="connsiteX2" fmla="*/ 4317797 w 5164874"/>
              <a:gd name="connsiteY2" fmla="*/ 7355 h 2883790"/>
              <a:gd name="connsiteX3" fmla="*/ 5164874 w 5164874"/>
              <a:gd name="connsiteY3" fmla="*/ 1192775 h 2883790"/>
              <a:gd name="connsiteX4" fmla="*/ 4418114 w 5164874"/>
              <a:gd name="connsiteY4" fmla="*/ 2150039 h 2883790"/>
              <a:gd name="connsiteX0" fmla="*/ 0 w 5164874"/>
              <a:gd name="connsiteY0" fmla="*/ 2857388 h 2857388"/>
              <a:gd name="connsiteX1" fmla="*/ 2110216 w 5164874"/>
              <a:gd name="connsiteY1" fmla="*/ 1720738 h 2857388"/>
              <a:gd name="connsiteX2" fmla="*/ 4442085 w 5164874"/>
              <a:gd name="connsiteY2" fmla="*/ 7586 h 2857388"/>
              <a:gd name="connsiteX3" fmla="*/ 5164874 w 5164874"/>
              <a:gd name="connsiteY3" fmla="*/ 1166373 h 2857388"/>
              <a:gd name="connsiteX4" fmla="*/ 4418114 w 5164874"/>
              <a:gd name="connsiteY4" fmla="*/ 2123637 h 2857388"/>
              <a:gd name="connsiteX0" fmla="*/ 0 w 5963864"/>
              <a:gd name="connsiteY0" fmla="*/ 2866842 h 2866842"/>
              <a:gd name="connsiteX1" fmla="*/ 2110216 w 5963864"/>
              <a:gd name="connsiteY1" fmla="*/ 1730192 h 2866842"/>
              <a:gd name="connsiteX2" fmla="*/ 4442085 w 5963864"/>
              <a:gd name="connsiteY2" fmla="*/ 17040 h 2866842"/>
              <a:gd name="connsiteX3" fmla="*/ 5963864 w 5963864"/>
              <a:gd name="connsiteY3" fmla="*/ 971640 h 2866842"/>
              <a:gd name="connsiteX4" fmla="*/ 4418114 w 5963864"/>
              <a:gd name="connsiteY4" fmla="*/ 2133091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6957128"/>
              <a:gd name="connsiteY0" fmla="*/ 2866842 h 2866842"/>
              <a:gd name="connsiteX1" fmla="*/ 2110216 w 6957128"/>
              <a:gd name="connsiteY1" fmla="*/ 1730192 h 2866842"/>
              <a:gd name="connsiteX2" fmla="*/ 4442085 w 6957128"/>
              <a:gd name="connsiteY2" fmla="*/ 17040 h 2866842"/>
              <a:gd name="connsiteX3" fmla="*/ 5963864 w 6957128"/>
              <a:gd name="connsiteY3" fmla="*/ 971640 h 2866842"/>
              <a:gd name="connsiteX4" fmla="*/ 6957128 w 6957128"/>
              <a:gd name="connsiteY4" fmla="*/ 1458388 h 2866842"/>
              <a:gd name="connsiteX0" fmla="*/ 0 w 6957128"/>
              <a:gd name="connsiteY0" fmla="*/ 2879635 h 2879635"/>
              <a:gd name="connsiteX1" fmla="*/ 2110216 w 6957128"/>
              <a:gd name="connsiteY1" fmla="*/ 1742985 h 2879635"/>
              <a:gd name="connsiteX2" fmla="*/ 4442085 w 6957128"/>
              <a:gd name="connsiteY2" fmla="*/ 29833 h 2879635"/>
              <a:gd name="connsiteX3" fmla="*/ 5448220 w 6957128"/>
              <a:gd name="connsiteY3" fmla="*/ 677663 h 2879635"/>
              <a:gd name="connsiteX4" fmla="*/ 5963864 w 6957128"/>
              <a:gd name="connsiteY4" fmla="*/ 984433 h 2879635"/>
              <a:gd name="connsiteX5" fmla="*/ 6957128 w 6957128"/>
              <a:gd name="connsiteY5" fmla="*/ 1471181 h 2879635"/>
              <a:gd name="connsiteX0" fmla="*/ 0 w 6957128"/>
              <a:gd name="connsiteY0" fmla="*/ 2888186 h 2888186"/>
              <a:gd name="connsiteX1" fmla="*/ 2110216 w 6957128"/>
              <a:gd name="connsiteY1" fmla="*/ 1751536 h 2888186"/>
              <a:gd name="connsiteX2" fmla="*/ 4388819 w 6957128"/>
              <a:gd name="connsiteY2" fmla="*/ 29506 h 2888186"/>
              <a:gd name="connsiteX3" fmla="*/ 5448220 w 6957128"/>
              <a:gd name="connsiteY3" fmla="*/ 686214 h 2888186"/>
              <a:gd name="connsiteX4" fmla="*/ 5963864 w 6957128"/>
              <a:gd name="connsiteY4" fmla="*/ 992984 h 2888186"/>
              <a:gd name="connsiteX5" fmla="*/ 6957128 w 6957128"/>
              <a:gd name="connsiteY5" fmla="*/ 1479732 h 2888186"/>
              <a:gd name="connsiteX0" fmla="*/ 0 w 6957128"/>
              <a:gd name="connsiteY0" fmla="*/ 2858866 h 2858866"/>
              <a:gd name="connsiteX1" fmla="*/ 2110216 w 6957128"/>
              <a:gd name="connsiteY1" fmla="*/ 1722216 h 2858866"/>
              <a:gd name="connsiteX2" fmla="*/ 4388819 w 6957128"/>
              <a:gd name="connsiteY2" fmla="*/ 186 h 2858866"/>
              <a:gd name="connsiteX3" fmla="*/ 5448220 w 6957128"/>
              <a:gd name="connsiteY3" fmla="*/ 656894 h 2858866"/>
              <a:gd name="connsiteX4" fmla="*/ 5963864 w 6957128"/>
              <a:gd name="connsiteY4" fmla="*/ 963664 h 2858866"/>
              <a:gd name="connsiteX5" fmla="*/ 6957128 w 6957128"/>
              <a:gd name="connsiteY5" fmla="*/ 1450412 h 2858866"/>
              <a:gd name="connsiteX0" fmla="*/ 0 w 6957128"/>
              <a:gd name="connsiteY0" fmla="*/ 2871449 h 2871449"/>
              <a:gd name="connsiteX1" fmla="*/ 2110216 w 6957128"/>
              <a:gd name="connsiteY1" fmla="*/ 1734799 h 2871449"/>
              <a:gd name="connsiteX2" fmla="*/ 4388819 w 6957128"/>
              <a:gd name="connsiteY2" fmla="*/ 12769 h 2871449"/>
              <a:gd name="connsiteX3" fmla="*/ 5963864 w 6957128"/>
              <a:gd name="connsiteY3" fmla="*/ 976247 h 2871449"/>
              <a:gd name="connsiteX4" fmla="*/ 6957128 w 6957128"/>
              <a:gd name="connsiteY4" fmla="*/ 1462995 h 2871449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94 h 2858694"/>
              <a:gd name="connsiteX1" fmla="*/ 2278891 w 6957128"/>
              <a:gd name="connsiteY1" fmla="*/ 1784188 h 2858694"/>
              <a:gd name="connsiteX2" fmla="*/ 4388819 w 6957128"/>
              <a:gd name="connsiteY2" fmla="*/ 14 h 2858694"/>
              <a:gd name="connsiteX3" fmla="*/ 5963864 w 6957128"/>
              <a:gd name="connsiteY3" fmla="*/ 963492 h 2858694"/>
              <a:gd name="connsiteX4" fmla="*/ 6957128 w 6957128"/>
              <a:gd name="connsiteY4" fmla="*/ 1450240 h 2858694"/>
              <a:gd name="connsiteX0" fmla="*/ 0 w 6957128"/>
              <a:gd name="connsiteY0" fmla="*/ 2858696 h 2858696"/>
              <a:gd name="connsiteX1" fmla="*/ 2278891 w 6957128"/>
              <a:gd name="connsiteY1" fmla="*/ 1784190 h 2858696"/>
              <a:gd name="connsiteX2" fmla="*/ 4388819 w 6957128"/>
              <a:gd name="connsiteY2" fmla="*/ 16 h 2858696"/>
              <a:gd name="connsiteX3" fmla="*/ 5963864 w 6957128"/>
              <a:gd name="connsiteY3" fmla="*/ 963494 h 2858696"/>
              <a:gd name="connsiteX4" fmla="*/ 6957128 w 6957128"/>
              <a:gd name="connsiteY4" fmla="*/ 1450242 h 2858696"/>
              <a:gd name="connsiteX0" fmla="*/ 0 w 6957128"/>
              <a:gd name="connsiteY0" fmla="*/ 2860548 h 2860548"/>
              <a:gd name="connsiteX1" fmla="*/ 2278891 w 6957128"/>
              <a:gd name="connsiteY1" fmla="*/ 1786042 h 2860548"/>
              <a:gd name="connsiteX2" fmla="*/ 4388819 w 6957128"/>
              <a:gd name="connsiteY2" fmla="*/ 1868 h 2860548"/>
              <a:gd name="connsiteX3" fmla="*/ 6957128 w 6957128"/>
              <a:gd name="connsiteY3" fmla="*/ 1452094 h 2860548"/>
              <a:gd name="connsiteX0" fmla="*/ 0 w 6957128"/>
              <a:gd name="connsiteY0" fmla="*/ 2860619 h 2860619"/>
              <a:gd name="connsiteX1" fmla="*/ 2278891 w 6957128"/>
              <a:gd name="connsiteY1" fmla="*/ 1786113 h 2860619"/>
              <a:gd name="connsiteX2" fmla="*/ 4388819 w 6957128"/>
              <a:gd name="connsiteY2" fmla="*/ 1939 h 2860619"/>
              <a:gd name="connsiteX3" fmla="*/ 6957128 w 6957128"/>
              <a:gd name="connsiteY3" fmla="*/ 1452165 h 2860619"/>
              <a:gd name="connsiteX0" fmla="*/ 0 w 6957128"/>
              <a:gd name="connsiteY0" fmla="*/ 2860634 h 2860634"/>
              <a:gd name="connsiteX1" fmla="*/ 2278891 w 6957128"/>
              <a:gd name="connsiteY1" fmla="*/ 1786128 h 2860634"/>
              <a:gd name="connsiteX2" fmla="*/ 4388819 w 6957128"/>
              <a:gd name="connsiteY2" fmla="*/ 1954 h 2860634"/>
              <a:gd name="connsiteX3" fmla="*/ 6957128 w 6957128"/>
              <a:gd name="connsiteY3" fmla="*/ 1452180 h 2860634"/>
              <a:gd name="connsiteX0" fmla="*/ 0 w 6957128"/>
              <a:gd name="connsiteY0" fmla="*/ 2858747 h 2858747"/>
              <a:gd name="connsiteX1" fmla="*/ 2278891 w 6957128"/>
              <a:gd name="connsiteY1" fmla="*/ 1784241 h 2858747"/>
              <a:gd name="connsiteX2" fmla="*/ 4388819 w 6957128"/>
              <a:gd name="connsiteY2" fmla="*/ 67 h 2858747"/>
              <a:gd name="connsiteX3" fmla="*/ 6957128 w 6957128"/>
              <a:gd name="connsiteY3" fmla="*/ 1450293 h 2858747"/>
              <a:gd name="connsiteX0" fmla="*/ 0 w 6957128"/>
              <a:gd name="connsiteY0" fmla="*/ 2858723 h 2858723"/>
              <a:gd name="connsiteX1" fmla="*/ 2278891 w 6957128"/>
              <a:gd name="connsiteY1" fmla="*/ 1784217 h 2858723"/>
              <a:gd name="connsiteX2" fmla="*/ 4388819 w 6957128"/>
              <a:gd name="connsiteY2" fmla="*/ 43 h 2858723"/>
              <a:gd name="connsiteX3" fmla="*/ 6957128 w 6957128"/>
              <a:gd name="connsiteY3" fmla="*/ 1450269 h 2858723"/>
              <a:gd name="connsiteX0" fmla="*/ 0 w 6957128"/>
              <a:gd name="connsiteY0" fmla="*/ 2858721 h 2858721"/>
              <a:gd name="connsiteX1" fmla="*/ 2278891 w 6957128"/>
              <a:gd name="connsiteY1" fmla="*/ 1784215 h 2858721"/>
              <a:gd name="connsiteX2" fmla="*/ 4388819 w 6957128"/>
              <a:gd name="connsiteY2" fmla="*/ 41 h 2858721"/>
              <a:gd name="connsiteX3" fmla="*/ 6957128 w 6957128"/>
              <a:gd name="connsiteY3" fmla="*/ 1450267 h 2858721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4678237"/>
              <a:gd name="connsiteY0" fmla="*/ 1784221 h 1784221"/>
              <a:gd name="connsiteX1" fmla="*/ 2109928 w 4678237"/>
              <a:gd name="connsiteY1" fmla="*/ 47 h 1784221"/>
              <a:gd name="connsiteX2" fmla="*/ 4678237 w 4678237"/>
              <a:gd name="connsiteY2" fmla="*/ 1450273 h 1784221"/>
              <a:gd name="connsiteX0" fmla="*/ 0 w 2568309"/>
              <a:gd name="connsiteY0" fmla="*/ 0 h 1450226"/>
              <a:gd name="connsiteX1" fmla="*/ 2568309 w 2568309"/>
              <a:gd name="connsiteY1" fmla="*/ 1450226 h 1450226"/>
              <a:gd name="connsiteX0" fmla="*/ 0 w 2473630"/>
              <a:gd name="connsiteY0" fmla="*/ 0 h 1733925"/>
              <a:gd name="connsiteX1" fmla="*/ 2473630 w 2473630"/>
              <a:gd name="connsiteY1" fmla="*/ 1733925 h 1733925"/>
              <a:gd name="connsiteX0" fmla="*/ 0 w 1716201"/>
              <a:gd name="connsiteY0" fmla="*/ 627863 h 627920"/>
              <a:gd name="connsiteX1" fmla="*/ 1716201 w 1716201"/>
              <a:gd name="connsiteY1" fmla="*/ 83049 h 627920"/>
              <a:gd name="connsiteX0" fmla="*/ 0 w 1716201"/>
              <a:gd name="connsiteY0" fmla="*/ 544814 h 545025"/>
              <a:gd name="connsiteX1" fmla="*/ 1716201 w 1716201"/>
              <a:gd name="connsiteY1" fmla="*/ 0 h 545025"/>
              <a:gd name="connsiteX0" fmla="*/ 0 w 1716201"/>
              <a:gd name="connsiteY0" fmla="*/ 544814 h 608003"/>
              <a:gd name="connsiteX1" fmla="*/ 1716201 w 1716201"/>
              <a:gd name="connsiteY1" fmla="*/ 0 h 608003"/>
              <a:gd name="connsiteX0" fmla="*/ 0 w 1716201"/>
              <a:gd name="connsiteY0" fmla="*/ 544814 h 592492"/>
              <a:gd name="connsiteX1" fmla="*/ 1716201 w 1716201"/>
              <a:gd name="connsiteY1" fmla="*/ 0 h 592492"/>
              <a:gd name="connsiteX0" fmla="*/ 0 w 1716201"/>
              <a:gd name="connsiteY0" fmla="*/ 544814 h 623614"/>
              <a:gd name="connsiteX1" fmla="*/ 1716201 w 1716201"/>
              <a:gd name="connsiteY1" fmla="*/ 0 h 623614"/>
              <a:gd name="connsiteX0" fmla="*/ 0 w 1719652"/>
              <a:gd name="connsiteY0" fmla="*/ 826976 h 888784"/>
              <a:gd name="connsiteX1" fmla="*/ 1719652 w 1719652"/>
              <a:gd name="connsiteY1" fmla="*/ 0 h 888784"/>
              <a:gd name="connsiteX0" fmla="*/ 0 w 1719652"/>
              <a:gd name="connsiteY0" fmla="*/ 653096 h 724385"/>
              <a:gd name="connsiteX1" fmla="*/ 1719652 w 1719652"/>
              <a:gd name="connsiteY1" fmla="*/ 0 h 724385"/>
              <a:gd name="connsiteX0" fmla="*/ 0 w 1729922"/>
              <a:gd name="connsiteY0" fmla="*/ 322550 h 422977"/>
              <a:gd name="connsiteX1" fmla="*/ 1729922 w 1729922"/>
              <a:gd name="connsiteY1" fmla="*/ 0 h 42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9922" h="422977">
                <a:moveTo>
                  <a:pt x="0" y="322550"/>
                </a:moveTo>
                <a:cubicBezTo>
                  <a:pt x="454142" y="649762"/>
                  <a:pt x="1028053" y="79484"/>
                  <a:pt x="1729922" y="0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8403" y="1059583"/>
            <a:ext cx="7998924" cy="1964012"/>
            <a:chOff x="618403" y="1692812"/>
            <a:chExt cx="7998924" cy="1481083"/>
          </a:xfrm>
        </p:grpSpPr>
        <p:sp>
          <p:nvSpPr>
            <p:cNvPr id="17" name="Rectangle 14"/>
            <p:cNvSpPr/>
            <p:nvPr/>
          </p:nvSpPr>
          <p:spPr>
            <a:xfrm>
              <a:off x="2614425" y="1901898"/>
              <a:ext cx="2003440" cy="1271997"/>
            </a:xfrm>
            <a:custGeom>
              <a:avLst/>
              <a:gdLst/>
              <a:ahLst/>
              <a:cxnLst/>
              <a:rect l="l" t="t" r="r" b="b"/>
              <a:pathLst>
                <a:path w="1847088" h="3010418">
                  <a:moveTo>
                    <a:pt x="1847088" y="0"/>
                  </a:moveTo>
                  <a:lnTo>
                    <a:pt x="1847088" y="3010418"/>
                  </a:lnTo>
                  <a:lnTo>
                    <a:pt x="0" y="3010418"/>
                  </a:lnTo>
                  <a:lnTo>
                    <a:pt x="0" y="2217293"/>
                  </a:lnTo>
                  <a:cubicBezTo>
                    <a:pt x="196868" y="2064304"/>
                    <a:pt x="389169" y="1885914"/>
                    <a:pt x="575414" y="1679240"/>
                  </a:cubicBezTo>
                  <a:cubicBezTo>
                    <a:pt x="1029843" y="1174967"/>
                    <a:pt x="1402408" y="468456"/>
                    <a:pt x="18470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5"/>
            <p:cNvSpPr/>
            <p:nvPr/>
          </p:nvSpPr>
          <p:spPr>
            <a:xfrm>
              <a:off x="4617865" y="1692812"/>
              <a:ext cx="2003440" cy="1481083"/>
            </a:xfrm>
            <a:custGeom>
              <a:avLst/>
              <a:gdLst/>
              <a:ahLst/>
              <a:cxnLst/>
              <a:rect l="l" t="t" r="r" b="b"/>
              <a:pathLst>
                <a:path w="1847088" h="3505259">
                  <a:moveTo>
                    <a:pt x="964886" y="58"/>
                  </a:moveTo>
                  <a:cubicBezTo>
                    <a:pt x="1353180" y="4150"/>
                    <a:pt x="1591544" y="213043"/>
                    <a:pt x="1847088" y="492418"/>
                  </a:cubicBezTo>
                  <a:lnTo>
                    <a:pt x="1847088" y="3505259"/>
                  </a:lnTo>
                  <a:lnTo>
                    <a:pt x="0" y="3505259"/>
                  </a:lnTo>
                  <a:lnTo>
                    <a:pt x="0" y="494841"/>
                  </a:lnTo>
                  <a:cubicBezTo>
                    <a:pt x="279765" y="197749"/>
                    <a:pt x="588752" y="-3905"/>
                    <a:pt x="964886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7"/>
            <p:cNvSpPr/>
            <p:nvPr/>
          </p:nvSpPr>
          <p:spPr>
            <a:xfrm>
              <a:off x="6613887" y="1897714"/>
              <a:ext cx="2003440" cy="1276181"/>
            </a:xfrm>
            <a:custGeom>
              <a:avLst/>
              <a:gdLst/>
              <a:ahLst/>
              <a:cxnLst/>
              <a:rect l="l" t="t" r="r" b="b"/>
              <a:pathLst>
                <a:path w="1847088" h="3020321">
                  <a:moveTo>
                    <a:pt x="0" y="0"/>
                  </a:moveTo>
                  <a:cubicBezTo>
                    <a:pt x="386645" y="419241"/>
                    <a:pt x="809636" y="1001609"/>
                    <a:pt x="1847088" y="1282227"/>
                  </a:cubicBezTo>
                  <a:lnTo>
                    <a:pt x="1847088" y="1282242"/>
                  </a:lnTo>
                  <a:lnTo>
                    <a:pt x="1847088" y="3020321"/>
                  </a:lnTo>
                  <a:lnTo>
                    <a:pt x="0" y="302032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7"/>
            <p:cNvSpPr/>
            <p:nvPr/>
          </p:nvSpPr>
          <p:spPr>
            <a:xfrm>
              <a:off x="618403" y="2836501"/>
              <a:ext cx="2003440" cy="337393"/>
            </a:xfrm>
            <a:custGeom>
              <a:avLst/>
              <a:gdLst/>
              <a:ahLst/>
              <a:cxnLst/>
              <a:rect l="l" t="t" r="r" b="b"/>
              <a:pathLst>
                <a:path w="1847088" h="798504">
                  <a:moveTo>
                    <a:pt x="1847088" y="0"/>
                  </a:moveTo>
                  <a:lnTo>
                    <a:pt x="1847088" y="798504"/>
                  </a:lnTo>
                  <a:lnTo>
                    <a:pt x="0" y="798504"/>
                  </a:lnTo>
                  <a:lnTo>
                    <a:pt x="0" y="776617"/>
                  </a:lnTo>
                  <a:lnTo>
                    <a:pt x="0" y="776616"/>
                  </a:lnTo>
                  <a:cubicBezTo>
                    <a:pt x="628914" y="692489"/>
                    <a:pt x="1258363" y="459955"/>
                    <a:pt x="18470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99144" y="3023594"/>
            <a:ext cx="8430317" cy="0"/>
          </a:xfrm>
          <a:prstGeom prst="straightConnector1">
            <a:avLst/>
          </a:prstGeom>
          <a:ln w="41275" cap="rnd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9144" y="1059582"/>
            <a:ext cx="0" cy="1964012"/>
          </a:xfrm>
          <a:prstGeom prst="straightConnector1">
            <a:avLst/>
          </a:prstGeom>
          <a:ln w="41275" cap="rnd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45170" y="2104198"/>
            <a:ext cx="61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Sales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49385" y="3075702"/>
            <a:ext cx="815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5789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2: DETERMINE YOUR MARKETING OBJECTIVES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79796"/>
            <a:ext cx="744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Consider the following marketing objectives depending on your position on the life-cycle.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655" y="3127501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Gain trial by early adoption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Minimise learning requirements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4248" y="3127501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Use product as cash cow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Consider product extensions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9769" y="3127501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Strengthen market share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Build dealer and customer loyalty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4907" y="3127501"/>
            <a:ext cx="2014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Establish market share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Establish distribution</a:t>
            </a:r>
          </a:p>
        </p:txBody>
      </p:sp>
      <p:sp>
        <p:nvSpPr>
          <p:cNvPr id="22" name="Oval 7"/>
          <p:cNvSpPr/>
          <p:nvPr/>
        </p:nvSpPr>
        <p:spPr>
          <a:xfrm>
            <a:off x="6315639" y="2385834"/>
            <a:ext cx="1833746" cy="515399"/>
          </a:xfrm>
          <a:custGeom>
            <a:avLst/>
            <a:gdLst>
              <a:gd name="connsiteX0" fmla="*/ 0 w 1676400"/>
              <a:gd name="connsiteY0" fmla="*/ 865824 h 1731647"/>
              <a:gd name="connsiteX1" fmla="*/ 838200 w 1676400"/>
              <a:gd name="connsiteY1" fmla="*/ 0 h 1731647"/>
              <a:gd name="connsiteX2" fmla="*/ 1676400 w 1676400"/>
              <a:gd name="connsiteY2" fmla="*/ 865824 h 1731647"/>
              <a:gd name="connsiteX3" fmla="*/ 838200 w 1676400"/>
              <a:gd name="connsiteY3" fmla="*/ 1731648 h 1731647"/>
              <a:gd name="connsiteX4" fmla="*/ 0 w 1676400"/>
              <a:gd name="connsiteY4" fmla="*/ 865824 h 1731647"/>
              <a:gd name="connsiteX0" fmla="*/ 838200 w 1676400"/>
              <a:gd name="connsiteY0" fmla="*/ 1731648 h 1823088"/>
              <a:gd name="connsiteX1" fmla="*/ 0 w 1676400"/>
              <a:gd name="connsiteY1" fmla="*/ 865824 h 1823088"/>
              <a:gd name="connsiteX2" fmla="*/ 838200 w 1676400"/>
              <a:gd name="connsiteY2" fmla="*/ 0 h 1823088"/>
              <a:gd name="connsiteX3" fmla="*/ 1676400 w 1676400"/>
              <a:gd name="connsiteY3" fmla="*/ 865824 h 1823088"/>
              <a:gd name="connsiteX4" fmla="*/ 929640 w 1676400"/>
              <a:gd name="connsiteY4" fmla="*/ 1823088 h 1823088"/>
              <a:gd name="connsiteX0" fmla="*/ 45180 w 5210054"/>
              <a:gd name="connsiteY0" fmla="*/ 2556839 h 2556839"/>
              <a:gd name="connsiteX1" fmla="*/ 3533654 w 5210054"/>
              <a:gd name="connsiteY1" fmla="*/ 865824 h 2556839"/>
              <a:gd name="connsiteX2" fmla="*/ 4371854 w 5210054"/>
              <a:gd name="connsiteY2" fmla="*/ 0 h 2556839"/>
              <a:gd name="connsiteX3" fmla="*/ 5210054 w 5210054"/>
              <a:gd name="connsiteY3" fmla="*/ 865824 h 2556839"/>
              <a:gd name="connsiteX4" fmla="*/ 4463294 w 521005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3488474 w 5164874"/>
              <a:gd name="connsiteY1" fmla="*/ 865824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556839 h 2556839"/>
              <a:gd name="connsiteX1" fmla="*/ 2651754 w 5164874"/>
              <a:gd name="connsiteY1" fmla="*/ 1180491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3488474 w 5164874"/>
              <a:gd name="connsiteY2" fmla="*/ 865824 h 2556839"/>
              <a:gd name="connsiteX3" fmla="*/ 4326674 w 5164874"/>
              <a:gd name="connsiteY3" fmla="*/ 0 h 2556839"/>
              <a:gd name="connsiteX4" fmla="*/ 5164874 w 5164874"/>
              <a:gd name="connsiteY4" fmla="*/ 865824 h 2556839"/>
              <a:gd name="connsiteX5" fmla="*/ 4418114 w 5164874"/>
              <a:gd name="connsiteY5" fmla="*/ 1823088 h 2556839"/>
              <a:gd name="connsiteX0" fmla="*/ 0 w 5164874"/>
              <a:gd name="connsiteY0" fmla="*/ 2556839 h 2556839"/>
              <a:gd name="connsiteX1" fmla="*/ 2234503 w 5164874"/>
              <a:gd name="connsiteY1" fmla="*/ 1482332 h 2556839"/>
              <a:gd name="connsiteX2" fmla="*/ 4326674 w 5164874"/>
              <a:gd name="connsiteY2" fmla="*/ 0 h 2556839"/>
              <a:gd name="connsiteX3" fmla="*/ 5164874 w 5164874"/>
              <a:gd name="connsiteY3" fmla="*/ 865824 h 2556839"/>
              <a:gd name="connsiteX4" fmla="*/ 4418114 w 5164874"/>
              <a:gd name="connsiteY4" fmla="*/ 1823088 h 2556839"/>
              <a:gd name="connsiteX0" fmla="*/ 0 w 5164874"/>
              <a:gd name="connsiteY0" fmla="*/ 2876435 h 2876435"/>
              <a:gd name="connsiteX1" fmla="*/ 2234503 w 5164874"/>
              <a:gd name="connsiteY1" fmla="*/ 1801928 h 2876435"/>
              <a:gd name="connsiteX2" fmla="*/ 4317797 w 5164874"/>
              <a:gd name="connsiteY2" fmla="*/ 0 h 2876435"/>
              <a:gd name="connsiteX3" fmla="*/ 5164874 w 5164874"/>
              <a:gd name="connsiteY3" fmla="*/ 1185420 h 2876435"/>
              <a:gd name="connsiteX4" fmla="*/ 4418114 w 5164874"/>
              <a:gd name="connsiteY4" fmla="*/ 2142684 h 2876435"/>
              <a:gd name="connsiteX0" fmla="*/ 0 w 5164874"/>
              <a:gd name="connsiteY0" fmla="*/ 2883790 h 2883790"/>
              <a:gd name="connsiteX1" fmla="*/ 2110216 w 5164874"/>
              <a:gd name="connsiteY1" fmla="*/ 1747140 h 2883790"/>
              <a:gd name="connsiteX2" fmla="*/ 4317797 w 5164874"/>
              <a:gd name="connsiteY2" fmla="*/ 7355 h 2883790"/>
              <a:gd name="connsiteX3" fmla="*/ 5164874 w 5164874"/>
              <a:gd name="connsiteY3" fmla="*/ 1192775 h 2883790"/>
              <a:gd name="connsiteX4" fmla="*/ 4418114 w 5164874"/>
              <a:gd name="connsiteY4" fmla="*/ 2150039 h 2883790"/>
              <a:gd name="connsiteX0" fmla="*/ 0 w 5164874"/>
              <a:gd name="connsiteY0" fmla="*/ 2857388 h 2857388"/>
              <a:gd name="connsiteX1" fmla="*/ 2110216 w 5164874"/>
              <a:gd name="connsiteY1" fmla="*/ 1720738 h 2857388"/>
              <a:gd name="connsiteX2" fmla="*/ 4442085 w 5164874"/>
              <a:gd name="connsiteY2" fmla="*/ 7586 h 2857388"/>
              <a:gd name="connsiteX3" fmla="*/ 5164874 w 5164874"/>
              <a:gd name="connsiteY3" fmla="*/ 1166373 h 2857388"/>
              <a:gd name="connsiteX4" fmla="*/ 4418114 w 5164874"/>
              <a:gd name="connsiteY4" fmla="*/ 2123637 h 2857388"/>
              <a:gd name="connsiteX0" fmla="*/ 0 w 5963864"/>
              <a:gd name="connsiteY0" fmla="*/ 2866842 h 2866842"/>
              <a:gd name="connsiteX1" fmla="*/ 2110216 w 5963864"/>
              <a:gd name="connsiteY1" fmla="*/ 1730192 h 2866842"/>
              <a:gd name="connsiteX2" fmla="*/ 4442085 w 5963864"/>
              <a:gd name="connsiteY2" fmla="*/ 17040 h 2866842"/>
              <a:gd name="connsiteX3" fmla="*/ 5963864 w 5963864"/>
              <a:gd name="connsiteY3" fmla="*/ 971640 h 2866842"/>
              <a:gd name="connsiteX4" fmla="*/ 4418114 w 5963864"/>
              <a:gd name="connsiteY4" fmla="*/ 2133091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7021215"/>
              <a:gd name="connsiteY0" fmla="*/ 2866842 h 2866842"/>
              <a:gd name="connsiteX1" fmla="*/ 2110216 w 7021215"/>
              <a:gd name="connsiteY1" fmla="*/ 1730192 h 2866842"/>
              <a:gd name="connsiteX2" fmla="*/ 4442085 w 7021215"/>
              <a:gd name="connsiteY2" fmla="*/ 17040 h 2866842"/>
              <a:gd name="connsiteX3" fmla="*/ 5963864 w 7021215"/>
              <a:gd name="connsiteY3" fmla="*/ 971640 h 2866842"/>
              <a:gd name="connsiteX4" fmla="*/ 6957128 w 7021215"/>
              <a:gd name="connsiteY4" fmla="*/ 1458388 h 2866842"/>
              <a:gd name="connsiteX0" fmla="*/ 0 w 6957128"/>
              <a:gd name="connsiteY0" fmla="*/ 2866842 h 2866842"/>
              <a:gd name="connsiteX1" fmla="*/ 2110216 w 6957128"/>
              <a:gd name="connsiteY1" fmla="*/ 1730192 h 2866842"/>
              <a:gd name="connsiteX2" fmla="*/ 4442085 w 6957128"/>
              <a:gd name="connsiteY2" fmla="*/ 17040 h 2866842"/>
              <a:gd name="connsiteX3" fmla="*/ 5963864 w 6957128"/>
              <a:gd name="connsiteY3" fmla="*/ 971640 h 2866842"/>
              <a:gd name="connsiteX4" fmla="*/ 6957128 w 6957128"/>
              <a:gd name="connsiteY4" fmla="*/ 1458388 h 2866842"/>
              <a:gd name="connsiteX0" fmla="*/ 0 w 6957128"/>
              <a:gd name="connsiteY0" fmla="*/ 2879635 h 2879635"/>
              <a:gd name="connsiteX1" fmla="*/ 2110216 w 6957128"/>
              <a:gd name="connsiteY1" fmla="*/ 1742985 h 2879635"/>
              <a:gd name="connsiteX2" fmla="*/ 4442085 w 6957128"/>
              <a:gd name="connsiteY2" fmla="*/ 29833 h 2879635"/>
              <a:gd name="connsiteX3" fmla="*/ 5448220 w 6957128"/>
              <a:gd name="connsiteY3" fmla="*/ 677663 h 2879635"/>
              <a:gd name="connsiteX4" fmla="*/ 5963864 w 6957128"/>
              <a:gd name="connsiteY4" fmla="*/ 984433 h 2879635"/>
              <a:gd name="connsiteX5" fmla="*/ 6957128 w 6957128"/>
              <a:gd name="connsiteY5" fmla="*/ 1471181 h 2879635"/>
              <a:gd name="connsiteX0" fmla="*/ 0 w 6957128"/>
              <a:gd name="connsiteY0" fmla="*/ 2888186 h 2888186"/>
              <a:gd name="connsiteX1" fmla="*/ 2110216 w 6957128"/>
              <a:gd name="connsiteY1" fmla="*/ 1751536 h 2888186"/>
              <a:gd name="connsiteX2" fmla="*/ 4388819 w 6957128"/>
              <a:gd name="connsiteY2" fmla="*/ 29506 h 2888186"/>
              <a:gd name="connsiteX3" fmla="*/ 5448220 w 6957128"/>
              <a:gd name="connsiteY3" fmla="*/ 686214 h 2888186"/>
              <a:gd name="connsiteX4" fmla="*/ 5963864 w 6957128"/>
              <a:gd name="connsiteY4" fmla="*/ 992984 h 2888186"/>
              <a:gd name="connsiteX5" fmla="*/ 6957128 w 6957128"/>
              <a:gd name="connsiteY5" fmla="*/ 1479732 h 2888186"/>
              <a:gd name="connsiteX0" fmla="*/ 0 w 6957128"/>
              <a:gd name="connsiteY0" fmla="*/ 2858866 h 2858866"/>
              <a:gd name="connsiteX1" fmla="*/ 2110216 w 6957128"/>
              <a:gd name="connsiteY1" fmla="*/ 1722216 h 2858866"/>
              <a:gd name="connsiteX2" fmla="*/ 4388819 w 6957128"/>
              <a:gd name="connsiteY2" fmla="*/ 186 h 2858866"/>
              <a:gd name="connsiteX3" fmla="*/ 5448220 w 6957128"/>
              <a:gd name="connsiteY3" fmla="*/ 656894 h 2858866"/>
              <a:gd name="connsiteX4" fmla="*/ 5963864 w 6957128"/>
              <a:gd name="connsiteY4" fmla="*/ 963664 h 2858866"/>
              <a:gd name="connsiteX5" fmla="*/ 6957128 w 6957128"/>
              <a:gd name="connsiteY5" fmla="*/ 1450412 h 2858866"/>
              <a:gd name="connsiteX0" fmla="*/ 0 w 6957128"/>
              <a:gd name="connsiteY0" fmla="*/ 2871449 h 2871449"/>
              <a:gd name="connsiteX1" fmla="*/ 2110216 w 6957128"/>
              <a:gd name="connsiteY1" fmla="*/ 1734799 h 2871449"/>
              <a:gd name="connsiteX2" fmla="*/ 4388819 w 6957128"/>
              <a:gd name="connsiteY2" fmla="*/ 12769 h 2871449"/>
              <a:gd name="connsiteX3" fmla="*/ 5963864 w 6957128"/>
              <a:gd name="connsiteY3" fmla="*/ 976247 h 2871449"/>
              <a:gd name="connsiteX4" fmla="*/ 6957128 w 6957128"/>
              <a:gd name="connsiteY4" fmla="*/ 1462995 h 2871449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0745 h 2870745"/>
              <a:gd name="connsiteX1" fmla="*/ 2110216 w 6957128"/>
              <a:gd name="connsiteY1" fmla="*/ 1734095 h 2870745"/>
              <a:gd name="connsiteX2" fmla="*/ 4388819 w 6957128"/>
              <a:gd name="connsiteY2" fmla="*/ 12065 h 2870745"/>
              <a:gd name="connsiteX3" fmla="*/ 5963864 w 6957128"/>
              <a:gd name="connsiteY3" fmla="*/ 975543 h 2870745"/>
              <a:gd name="connsiteX4" fmla="*/ 6957128 w 6957128"/>
              <a:gd name="connsiteY4" fmla="*/ 1462291 h 2870745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72556 h 2872556"/>
              <a:gd name="connsiteX1" fmla="*/ 2278891 w 6957128"/>
              <a:gd name="connsiteY1" fmla="*/ 1798050 h 2872556"/>
              <a:gd name="connsiteX2" fmla="*/ 4388819 w 6957128"/>
              <a:gd name="connsiteY2" fmla="*/ 13876 h 2872556"/>
              <a:gd name="connsiteX3" fmla="*/ 5963864 w 6957128"/>
              <a:gd name="connsiteY3" fmla="*/ 977354 h 2872556"/>
              <a:gd name="connsiteX4" fmla="*/ 6957128 w 6957128"/>
              <a:gd name="connsiteY4" fmla="*/ 1464102 h 2872556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80 h 2858680"/>
              <a:gd name="connsiteX1" fmla="*/ 2278891 w 6957128"/>
              <a:gd name="connsiteY1" fmla="*/ 1784174 h 2858680"/>
              <a:gd name="connsiteX2" fmla="*/ 4388819 w 6957128"/>
              <a:gd name="connsiteY2" fmla="*/ 0 h 2858680"/>
              <a:gd name="connsiteX3" fmla="*/ 5963864 w 6957128"/>
              <a:gd name="connsiteY3" fmla="*/ 963478 h 2858680"/>
              <a:gd name="connsiteX4" fmla="*/ 6957128 w 6957128"/>
              <a:gd name="connsiteY4" fmla="*/ 1450226 h 2858680"/>
              <a:gd name="connsiteX0" fmla="*/ 0 w 6957128"/>
              <a:gd name="connsiteY0" fmla="*/ 2858694 h 2858694"/>
              <a:gd name="connsiteX1" fmla="*/ 2278891 w 6957128"/>
              <a:gd name="connsiteY1" fmla="*/ 1784188 h 2858694"/>
              <a:gd name="connsiteX2" fmla="*/ 4388819 w 6957128"/>
              <a:gd name="connsiteY2" fmla="*/ 14 h 2858694"/>
              <a:gd name="connsiteX3" fmla="*/ 5963864 w 6957128"/>
              <a:gd name="connsiteY3" fmla="*/ 963492 h 2858694"/>
              <a:gd name="connsiteX4" fmla="*/ 6957128 w 6957128"/>
              <a:gd name="connsiteY4" fmla="*/ 1450240 h 2858694"/>
              <a:gd name="connsiteX0" fmla="*/ 0 w 6957128"/>
              <a:gd name="connsiteY0" fmla="*/ 2858696 h 2858696"/>
              <a:gd name="connsiteX1" fmla="*/ 2278891 w 6957128"/>
              <a:gd name="connsiteY1" fmla="*/ 1784190 h 2858696"/>
              <a:gd name="connsiteX2" fmla="*/ 4388819 w 6957128"/>
              <a:gd name="connsiteY2" fmla="*/ 16 h 2858696"/>
              <a:gd name="connsiteX3" fmla="*/ 5963864 w 6957128"/>
              <a:gd name="connsiteY3" fmla="*/ 963494 h 2858696"/>
              <a:gd name="connsiteX4" fmla="*/ 6957128 w 6957128"/>
              <a:gd name="connsiteY4" fmla="*/ 1450242 h 2858696"/>
              <a:gd name="connsiteX0" fmla="*/ 0 w 6957128"/>
              <a:gd name="connsiteY0" fmla="*/ 2860548 h 2860548"/>
              <a:gd name="connsiteX1" fmla="*/ 2278891 w 6957128"/>
              <a:gd name="connsiteY1" fmla="*/ 1786042 h 2860548"/>
              <a:gd name="connsiteX2" fmla="*/ 4388819 w 6957128"/>
              <a:gd name="connsiteY2" fmla="*/ 1868 h 2860548"/>
              <a:gd name="connsiteX3" fmla="*/ 6957128 w 6957128"/>
              <a:gd name="connsiteY3" fmla="*/ 1452094 h 2860548"/>
              <a:gd name="connsiteX0" fmla="*/ 0 w 6957128"/>
              <a:gd name="connsiteY0" fmla="*/ 2860619 h 2860619"/>
              <a:gd name="connsiteX1" fmla="*/ 2278891 w 6957128"/>
              <a:gd name="connsiteY1" fmla="*/ 1786113 h 2860619"/>
              <a:gd name="connsiteX2" fmla="*/ 4388819 w 6957128"/>
              <a:gd name="connsiteY2" fmla="*/ 1939 h 2860619"/>
              <a:gd name="connsiteX3" fmla="*/ 6957128 w 6957128"/>
              <a:gd name="connsiteY3" fmla="*/ 1452165 h 2860619"/>
              <a:gd name="connsiteX0" fmla="*/ 0 w 6957128"/>
              <a:gd name="connsiteY0" fmla="*/ 2860634 h 2860634"/>
              <a:gd name="connsiteX1" fmla="*/ 2278891 w 6957128"/>
              <a:gd name="connsiteY1" fmla="*/ 1786128 h 2860634"/>
              <a:gd name="connsiteX2" fmla="*/ 4388819 w 6957128"/>
              <a:gd name="connsiteY2" fmla="*/ 1954 h 2860634"/>
              <a:gd name="connsiteX3" fmla="*/ 6957128 w 6957128"/>
              <a:gd name="connsiteY3" fmla="*/ 1452180 h 2860634"/>
              <a:gd name="connsiteX0" fmla="*/ 0 w 6957128"/>
              <a:gd name="connsiteY0" fmla="*/ 2858747 h 2858747"/>
              <a:gd name="connsiteX1" fmla="*/ 2278891 w 6957128"/>
              <a:gd name="connsiteY1" fmla="*/ 1784241 h 2858747"/>
              <a:gd name="connsiteX2" fmla="*/ 4388819 w 6957128"/>
              <a:gd name="connsiteY2" fmla="*/ 67 h 2858747"/>
              <a:gd name="connsiteX3" fmla="*/ 6957128 w 6957128"/>
              <a:gd name="connsiteY3" fmla="*/ 1450293 h 2858747"/>
              <a:gd name="connsiteX0" fmla="*/ 0 w 6957128"/>
              <a:gd name="connsiteY0" fmla="*/ 2858723 h 2858723"/>
              <a:gd name="connsiteX1" fmla="*/ 2278891 w 6957128"/>
              <a:gd name="connsiteY1" fmla="*/ 1784217 h 2858723"/>
              <a:gd name="connsiteX2" fmla="*/ 4388819 w 6957128"/>
              <a:gd name="connsiteY2" fmla="*/ 43 h 2858723"/>
              <a:gd name="connsiteX3" fmla="*/ 6957128 w 6957128"/>
              <a:gd name="connsiteY3" fmla="*/ 1450269 h 2858723"/>
              <a:gd name="connsiteX0" fmla="*/ 0 w 6957128"/>
              <a:gd name="connsiteY0" fmla="*/ 2858721 h 2858721"/>
              <a:gd name="connsiteX1" fmla="*/ 2278891 w 6957128"/>
              <a:gd name="connsiteY1" fmla="*/ 1784215 h 2858721"/>
              <a:gd name="connsiteX2" fmla="*/ 4388819 w 6957128"/>
              <a:gd name="connsiteY2" fmla="*/ 41 h 2858721"/>
              <a:gd name="connsiteX3" fmla="*/ 6957128 w 6957128"/>
              <a:gd name="connsiteY3" fmla="*/ 1450267 h 2858721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6957128"/>
              <a:gd name="connsiteY0" fmla="*/ 2858727 h 2858727"/>
              <a:gd name="connsiteX1" fmla="*/ 2278891 w 6957128"/>
              <a:gd name="connsiteY1" fmla="*/ 1784221 h 2858727"/>
              <a:gd name="connsiteX2" fmla="*/ 4388819 w 6957128"/>
              <a:gd name="connsiteY2" fmla="*/ 47 h 2858727"/>
              <a:gd name="connsiteX3" fmla="*/ 6957128 w 6957128"/>
              <a:gd name="connsiteY3" fmla="*/ 1450273 h 2858727"/>
              <a:gd name="connsiteX0" fmla="*/ 0 w 4678237"/>
              <a:gd name="connsiteY0" fmla="*/ 1784221 h 1784221"/>
              <a:gd name="connsiteX1" fmla="*/ 2109928 w 4678237"/>
              <a:gd name="connsiteY1" fmla="*/ 47 h 1784221"/>
              <a:gd name="connsiteX2" fmla="*/ 4678237 w 4678237"/>
              <a:gd name="connsiteY2" fmla="*/ 1450273 h 1784221"/>
              <a:gd name="connsiteX0" fmla="*/ 0 w 2568309"/>
              <a:gd name="connsiteY0" fmla="*/ 0 h 1450226"/>
              <a:gd name="connsiteX1" fmla="*/ 2568309 w 2568309"/>
              <a:gd name="connsiteY1" fmla="*/ 1450226 h 1450226"/>
              <a:gd name="connsiteX0" fmla="*/ 0 w 2473630"/>
              <a:gd name="connsiteY0" fmla="*/ 0 h 1733925"/>
              <a:gd name="connsiteX1" fmla="*/ 2473630 w 2473630"/>
              <a:gd name="connsiteY1" fmla="*/ 1733925 h 1733925"/>
              <a:gd name="connsiteX0" fmla="*/ 0 w 1716201"/>
              <a:gd name="connsiteY0" fmla="*/ 627863 h 627920"/>
              <a:gd name="connsiteX1" fmla="*/ 1716201 w 1716201"/>
              <a:gd name="connsiteY1" fmla="*/ 83049 h 627920"/>
              <a:gd name="connsiteX0" fmla="*/ 0 w 1716201"/>
              <a:gd name="connsiteY0" fmla="*/ 544814 h 545025"/>
              <a:gd name="connsiteX1" fmla="*/ 1716201 w 1716201"/>
              <a:gd name="connsiteY1" fmla="*/ 0 h 545025"/>
              <a:gd name="connsiteX0" fmla="*/ 0 w 1716201"/>
              <a:gd name="connsiteY0" fmla="*/ 544814 h 608003"/>
              <a:gd name="connsiteX1" fmla="*/ 1716201 w 1716201"/>
              <a:gd name="connsiteY1" fmla="*/ 0 h 608003"/>
              <a:gd name="connsiteX0" fmla="*/ 0 w 1716201"/>
              <a:gd name="connsiteY0" fmla="*/ 544814 h 592492"/>
              <a:gd name="connsiteX1" fmla="*/ 1716201 w 1716201"/>
              <a:gd name="connsiteY1" fmla="*/ 0 h 592492"/>
              <a:gd name="connsiteX0" fmla="*/ 0 w 1716201"/>
              <a:gd name="connsiteY0" fmla="*/ 544814 h 623614"/>
              <a:gd name="connsiteX1" fmla="*/ 1716201 w 1716201"/>
              <a:gd name="connsiteY1" fmla="*/ 0 h 623614"/>
              <a:gd name="connsiteX0" fmla="*/ 0 w 1719652"/>
              <a:gd name="connsiteY0" fmla="*/ 826976 h 888784"/>
              <a:gd name="connsiteX1" fmla="*/ 1719652 w 1719652"/>
              <a:gd name="connsiteY1" fmla="*/ 0 h 888784"/>
              <a:gd name="connsiteX0" fmla="*/ 0 w 1719652"/>
              <a:gd name="connsiteY0" fmla="*/ 653096 h 724385"/>
              <a:gd name="connsiteX1" fmla="*/ 1719652 w 1719652"/>
              <a:gd name="connsiteY1" fmla="*/ 0 h 724385"/>
              <a:gd name="connsiteX0" fmla="*/ 0 w 1729922"/>
              <a:gd name="connsiteY0" fmla="*/ 322550 h 422977"/>
              <a:gd name="connsiteX1" fmla="*/ 1729922 w 1729922"/>
              <a:gd name="connsiteY1" fmla="*/ 0 h 42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9922" h="422977">
                <a:moveTo>
                  <a:pt x="0" y="322550"/>
                </a:moveTo>
                <a:cubicBezTo>
                  <a:pt x="454142" y="649762"/>
                  <a:pt x="1028053" y="79484"/>
                  <a:pt x="1729922" y="0"/>
                </a:cubicBezTo>
              </a:path>
            </a:pathLst>
          </a:custGeom>
          <a:noFill/>
          <a:ln w="38100" cap="rnd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8403" y="1059583"/>
            <a:ext cx="7998924" cy="1964012"/>
            <a:chOff x="618403" y="1692812"/>
            <a:chExt cx="7998924" cy="1481083"/>
          </a:xfrm>
        </p:grpSpPr>
        <p:sp>
          <p:nvSpPr>
            <p:cNvPr id="17" name="Rectangle 14"/>
            <p:cNvSpPr/>
            <p:nvPr/>
          </p:nvSpPr>
          <p:spPr>
            <a:xfrm>
              <a:off x="2614425" y="1901898"/>
              <a:ext cx="2003440" cy="1271997"/>
            </a:xfrm>
            <a:custGeom>
              <a:avLst/>
              <a:gdLst/>
              <a:ahLst/>
              <a:cxnLst/>
              <a:rect l="l" t="t" r="r" b="b"/>
              <a:pathLst>
                <a:path w="1847088" h="3010418">
                  <a:moveTo>
                    <a:pt x="1847088" y="0"/>
                  </a:moveTo>
                  <a:lnTo>
                    <a:pt x="1847088" y="3010418"/>
                  </a:lnTo>
                  <a:lnTo>
                    <a:pt x="0" y="3010418"/>
                  </a:lnTo>
                  <a:lnTo>
                    <a:pt x="0" y="2217293"/>
                  </a:lnTo>
                  <a:cubicBezTo>
                    <a:pt x="196868" y="2064304"/>
                    <a:pt x="389169" y="1885914"/>
                    <a:pt x="575414" y="1679240"/>
                  </a:cubicBezTo>
                  <a:cubicBezTo>
                    <a:pt x="1029843" y="1174967"/>
                    <a:pt x="1402408" y="468456"/>
                    <a:pt x="18470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5"/>
            <p:cNvSpPr/>
            <p:nvPr/>
          </p:nvSpPr>
          <p:spPr>
            <a:xfrm>
              <a:off x="4617865" y="1692812"/>
              <a:ext cx="2003440" cy="1481083"/>
            </a:xfrm>
            <a:custGeom>
              <a:avLst/>
              <a:gdLst/>
              <a:ahLst/>
              <a:cxnLst/>
              <a:rect l="l" t="t" r="r" b="b"/>
              <a:pathLst>
                <a:path w="1847088" h="3505259">
                  <a:moveTo>
                    <a:pt x="964886" y="58"/>
                  </a:moveTo>
                  <a:cubicBezTo>
                    <a:pt x="1353180" y="4150"/>
                    <a:pt x="1591544" y="213043"/>
                    <a:pt x="1847088" y="492418"/>
                  </a:cubicBezTo>
                  <a:lnTo>
                    <a:pt x="1847088" y="3505259"/>
                  </a:lnTo>
                  <a:lnTo>
                    <a:pt x="0" y="3505259"/>
                  </a:lnTo>
                  <a:lnTo>
                    <a:pt x="0" y="494841"/>
                  </a:lnTo>
                  <a:cubicBezTo>
                    <a:pt x="279765" y="197749"/>
                    <a:pt x="588752" y="-3905"/>
                    <a:pt x="964886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7"/>
            <p:cNvSpPr/>
            <p:nvPr/>
          </p:nvSpPr>
          <p:spPr>
            <a:xfrm>
              <a:off x="6613887" y="1897714"/>
              <a:ext cx="2003440" cy="1276181"/>
            </a:xfrm>
            <a:custGeom>
              <a:avLst/>
              <a:gdLst/>
              <a:ahLst/>
              <a:cxnLst/>
              <a:rect l="l" t="t" r="r" b="b"/>
              <a:pathLst>
                <a:path w="1847088" h="3020321">
                  <a:moveTo>
                    <a:pt x="0" y="0"/>
                  </a:moveTo>
                  <a:cubicBezTo>
                    <a:pt x="386645" y="419241"/>
                    <a:pt x="809636" y="1001609"/>
                    <a:pt x="1847088" y="1282227"/>
                  </a:cubicBezTo>
                  <a:lnTo>
                    <a:pt x="1847088" y="1282242"/>
                  </a:lnTo>
                  <a:lnTo>
                    <a:pt x="1847088" y="3020321"/>
                  </a:lnTo>
                  <a:lnTo>
                    <a:pt x="0" y="302032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7"/>
            <p:cNvSpPr/>
            <p:nvPr/>
          </p:nvSpPr>
          <p:spPr>
            <a:xfrm>
              <a:off x="618403" y="2836501"/>
              <a:ext cx="2003440" cy="337393"/>
            </a:xfrm>
            <a:custGeom>
              <a:avLst/>
              <a:gdLst/>
              <a:ahLst/>
              <a:cxnLst/>
              <a:rect l="l" t="t" r="r" b="b"/>
              <a:pathLst>
                <a:path w="1847088" h="798504">
                  <a:moveTo>
                    <a:pt x="1847088" y="0"/>
                  </a:moveTo>
                  <a:lnTo>
                    <a:pt x="1847088" y="798504"/>
                  </a:lnTo>
                  <a:lnTo>
                    <a:pt x="0" y="798504"/>
                  </a:lnTo>
                  <a:lnTo>
                    <a:pt x="0" y="776617"/>
                  </a:lnTo>
                  <a:lnTo>
                    <a:pt x="0" y="776616"/>
                  </a:lnTo>
                  <a:cubicBezTo>
                    <a:pt x="628914" y="692489"/>
                    <a:pt x="1258363" y="459955"/>
                    <a:pt x="18470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99144" y="3023594"/>
            <a:ext cx="8430317" cy="0"/>
          </a:xfrm>
          <a:prstGeom prst="straightConnector1">
            <a:avLst/>
          </a:prstGeom>
          <a:ln w="41275" cap="rnd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9144" y="1059582"/>
            <a:ext cx="0" cy="1964012"/>
          </a:xfrm>
          <a:prstGeom prst="straightConnector1">
            <a:avLst/>
          </a:prstGeom>
          <a:ln w="41275" cap="rnd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6073" y="123182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Growth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0747" y="123182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Birth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9495" y="123182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Maturity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5170" y="2104198"/>
            <a:ext cx="61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Sales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9912" y="3049501"/>
            <a:ext cx="815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Time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51035" y="123182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+mj-lt"/>
              </a:rPr>
              <a:t>Old 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6" y="30967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latin typeface="+mj-lt"/>
              </a:rPr>
              <a:t>Marketing objectives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5037" y="3601348"/>
            <a:ext cx="1844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Create wide awareness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Generate interest amongst innovators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65889" y="3601348"/>
            <a:ext cx="1581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Minimum promotion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Maintain brand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Create classic niches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5151" y="3601348"/>
            <a:ext cx="1844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Promote frequency of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Suggest new uses for product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11425" y="3601348"/>
            <a:ext cx="1665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Strengthen brand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Stimulate wider trials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5037" y="4083918"/>
            <a:ext cx="1844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Personal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Media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Opening offers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65889" y="4083918"/>
            <a:ext cx="1428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Reduce media expenditure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45151" y="4083918"/>
            <a:ext cx="1844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Media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Dealer promotions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Sales promotions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11425" y="4083918"/>
            <a:ext cx="1665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Media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Personal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Sales Promotions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80488" y="3622469"/>
            <a:ext cx="10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>
                <a:latin typeface="+mj-lt"/>
              </a:rPr>
              <a:t>Communication objectives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57719" y="4116830"/>
            <a:ext cx="100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>
                <a:latin typeface="+mj-lt"/>
              </a:rPr>
              <a:t>Communication strategy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25493" y="3003798"/>
            <a:ext cx="0" cy="1584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622906" y="3047670"/>
            <a:ext cx="0" cy="1584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609326" y="3031254"/>
            <a:ext cx="0" cy="1584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56003" y="3568502"/>
            <a:ext cx="83186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65588" y="4083918"/>
            <a:ext cx="83186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7146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3: CONSIDER THE REJUVENATED LIFE CYCLE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9552" y="915566"/>
            <a:ext cx="66247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Target audience</a:t>
            </a:r>
            <a:r>
              <a:rPr lang="en-GB" sz="1400" dirty="0" smtClean="0"/>
              <a:t>: which segment of the market has an interest in a rejuvenated product?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Product development</a:t>
            </a:r>
            <a:r>
              <a:rPr lang="en-GB" sz="1400" dirty="0" smtClean="0"/>
              <a:t>: what modifications will appeal to target audience that knows your product?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Branding</a:t>
            </a:r>
            <a:r>
              <a:rPr lang="en-GB" sz="1400" dirty="0"/>
              <a:t>: how will the new product be branded? What will the link be with the old product?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Timing</a:t>
            </a:r>
            <a:r>
              <a:rPr lang="en-GB" sz="1400" dirty="0" smtClean="0"/>
              <a:t>: how will the new product be launched to dovetail with declining sales of the old product?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Price considerations</a:t>
            </a:r>
            <a:r>
              <a:rPr lang="en-GB" sz="1400" dirty="0" smtClean="0"/>
              <a:t>: what will be the price of the rejuvenated product?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Profit</a:t>
            </a:r>
            <a:r>
              <a:rPr lang="en-GB" sz="1400" dirty="0" smtClean="0"/>
              <a:t>: what profit can be expected from future sales volume and price?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Channel</a:t>
            </a:r>
            <a:r>
              <a:rPr lang="en-GB" sz="1400" dirty="0" smtClean="0"/>
              <a:t>: how will the new product reach the market?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Advertising</a:t>
            </a:r>
            <a:r>
              <a:rPr lang="en-GB" sz="1400" dirty="0"/>
              <a:t>: </a:t>
            </a:r>
            <a:r>
              <a:rPr lang="en-GB" sz="1400" dirty="0" smtClean="0"/>
              <a:t>what messages will reach the audience </a:t>
            </a:r>
            <a:r>
              <a:rPr lang="en-GB" sz="1400" dirty="0"/>
              <a:t>and potential </a:t>
            </a:r>
            <a:r>
              <a:rPr lang="en-GB" sz="1400" dirty="0" smtClean="0"/>
              <a:t>customers?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79609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8">
      <a:dk1>
        <a:srgbClr val="3B3B3B"/>
      </a:dk1>
      <a:lt1>
        <a:srgbClr val="FFFFFF"/>
      </a:lt1>
      <a:dk2>
        <a:srgbClr val="3B3B3B"/>
      </a:dk2>
      <a:lt2>
        <a:srgbClr val="BEC0C2"/>
      </a:lt2>
      <a:accent1>
        <a:srgbClr val="005596"/>
      </a:accent1>
      <a:accent2>
        <a:srgbClr val="739DD2"/>
      </a:accent2>
      <a:accent3>
        <a:srgbClr val="ED1944"/>
      </a:accent3>
      <a:accent4>
        <a:srgbClr val="048BA7"/>
      </a:accent4>
      <a:accent5>
        <a:srgbClr val="B11F8E"/>
      </a:accent5>
      <a:accent6>
        <a:srgbClr val="7AC143"/>
      </a:accent6>
      <a:hlink>
        <a:srgbClr val="005596"/>
      </a:hlink>
      <a:folHlink>
        <a:srgbClr val="739DD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0" dirty="0" smtClean="0">
            <a:solidFill>
              <a:sysClr val="windowText" lastClr="00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s Etc.">
  <a:themeElements>
    <a:clrScheme name="Custom 13">
      <a:dk1>
        <a:srgbClr val="262626"/>
      </a:dk1>
      <a:lt1>
        <a:srgbClr val="FFFFFF"/>
      </a:lt1>
      <a:dk2>
        <a:srgbClr val="262626"/>
      </a:dk2>
      <a:lt2>
        <a:srgbClr val="BEC0C2"/>
      </a:lt2>
      <a:accent1>
        <a:srgbClr val="ED1944"/>
      </a:accent1>
      <a:accent2>
        <a:srgbClr val="739DD2"/>
      </a:accent2>
      <a:accent3>
        <a:srgbClr val="005596"/>
      </a:accent3>
      <a:accent4>
        <a:srgbClr val="048BA7"/>
      </a:accent4>
      <a:accent5>
        <a:srgbClr val="B11F8E"/>
      </a:accent5>
      <a:accent6>
        <a:srgbClr val="7AC143"/>
      </a:accent6>
      <a:hlink>
        <a:srgbClr val="005596"/>
      </a:hlink>
      <a:folHlink>
        <a:srgbClr val="739DD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200" b="0" dirty="0" smtClean="0">
            <a:solidFill>
              <a:sysClr val="windowText" lastClr="00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nt Layout">
  <a:themeElements>
    <a:clrScheme name="Custom 13">
      <a:dk1>
        <a:srgbClr val="262626"/>
      </a:dk1>
      <a:lt1>
        <a:srgbClr val="FFFFFF"/>
      </a:lt1>
      <a:dk2>
        <a:srgbClr val="262626"/>
      </a:dk2>
      <a:lt2>
        <a:srgbClr val="BEC0C2"/>
      </a:lt2>
      <a:accent1>
        <a:srgbClr val="ED1944"/>
      </a:accent1>
      <a:accent2>
        <a:srgbClr val="739DD2"/>
      </a:accent2>
      <a:accent3>
        <a:srgbClr val="005596"/>
      </a:accent3>
      <a:accent4>
        <a:srgbClr val="048BA7"/>
      </a:accent4>
      <a:accent5>
        <a:srgbClr val="B11F8E"/>
      </a:accent5>
      <a:accent6>
        <a:srgbClr val="7AC143"/>
      </a:accent6>
      <a:hlink>
        <a:srgbClr val="005596"/>
      </a:hlink>
      <a:folHlink>
        <a:srgbClr val="739DD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200" b="0" dirty="0" smtClean="0">
            <a:solidFill>
              <a:sysClr val="windowText" lastClr="00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7259</TotalTime>
  <Words>426</Words>
  <Application>Microsoft Office PowerPoint</Application>
  <PresentationFormat>On-screen Show (16:9)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ＭＳ Ｐゴシック</vt:lpstr>
      <vt:lpstr>Signika</vt:lpstr>
      <vt:lpstr>Calibri</vt:lpstr>
      <vt:lpstr>Times New Roman</vt:lpstr>
      <vt:lpstr>Trebuchet MS</vt:lpstr>
      <vt:lpstr>Sabon</vt:lpstr>
      <vt:lpstr>Blank</vt:lpstr>
      <vt:lpstr>Dividers Etc.</vt:lpstr>
      <vt:lpstr>Print Layout</vt:lpstr>
      <vt:lpstr>STEP 1: DETERMINE YOUR POSITION ON THE LIFE-CYCLE</vt:lpstr>
      <vt:lpstr>STEP 2: DETERMINE YOUR MARKETING OBJECTIVES</vt:lpstr>
      <vt:lpstr>STEP 3: CONSIDER THE REJUVENATED LIFE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DETERMINE YOUR POSITION ON THE LIFE-CYCLE</dc:title>
  <dc:creator>Colette Stevens</dc:creator>
  <cp:lastModifiedBy>Paul Hague</cp:lastModifiedBy>
  <cp:revision>219</cp:revision>
  <dcterms:created xsi:type="dcterms:W3CDTF">2017-08-15T13:01:37Z</dcterms:created>
  <dcterms:modified xsi:type="dcterms:W3CDTF">2018-10-18T14:20:28Z</dcterms:modified>
</cp:coreProperties>
</file>