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embeddedFontLst>
    <p:embeddedFont>
      <p:font typeface="Montserrat SemiBold"/>
      <p:regular r:id="rId15"/>
      <p:bold r:id="rId16"/>
      <p:italic r:id="rId17"/>
      <p:boldItalic r:id="rId18"/>
    </p:embeddedFont>
    <p:embeddedFont>
      <p:font typeface="Montserrat"/>
      <p:regular r:id="rId19"/>
      <p:bold r:id="rId20"/>
      <p:italic r:id="rId21"/>
      <p:boldItalic r:id="rId22"/>
    </p:embeddedFont>
    <p:embeddedFont>
      <p:font typeface="Montserrat Medium"/>
      <p:regular r:id="rId23"/>
      <p:bold r:id="rId24"/>
      <p:italic r:id="rId25"/>
      <p:boldItalic r:id="rId26"/>
    </p:embeddedFont>
    <p:embeddedFont>
      <p:font typeface="Montserrat Light"/>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jrm90+NJWpZJYdZNC+t4WxbdEY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C6B9910-F16A-49C3-A585-73D1A3582AB6}">
  <a:tblStyle styleId="{AC6B9910-F16A-49C3-A585-73D1A3582AB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76D16DE-7627-4C81-81C0-C9CE0352AE5F}"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5E6"/>
          </a:solidFill>
        </a:fill>
      </a:tcStyle>
    </a:wholeTbl>
    <a:band1H>
      <a:tcTxStyle/>
      <a:tcStyle>
        <a:fill>
          <a:solidFill>
            <a:srgbClr val="FFEACA"/>
          </a:solidFill>
        </a:fill>
      </a:tcStyle>
    </a:band1H>
    <a:band2H>
      <a:tcTxStyle/>
    </a:band2H>
    <a:band1V>
      <a:tcTxStyle/>
      <a:tcStyle>
        <a:fill>
          <a:solidFill>
            <a:srgbClr val="FFEAC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28" Type="http://schemas.openxmlformats.org/officeDocument/2006/relationships/font" Target="fonts/MontserratLight-bold.fntdata"/><Relationship Id="rId27" Type="http://schemas.openxmlformats.org/officeDocument/2006/relationships/font" Target="fonts/MontserratLigh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Light-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MontserratLight-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regular.fntdata"/><Relationship Id="rId14" Type="http://schemas.openxmlformats.org/officeDocument/2006/relationships/slide" Target="slides/slide9.xml"/><Relationship Id="rId17" Type="http://schemas.openxmlformats.org/officeDocument/2006/relationships/font" Target="fonts/MontserratSemiBold-italic.fntdata"/><Relationship Id="rId16" Type="http://schemas.openxmlformats.org/officeDocument/2006/relationships/font" Target="fonts/MontserratSemiBold-bold.fntdata"/><Relationship Id="rId19" Type="http://schemas.openxmlformats.org/officeDocument/2006/relationships/font" Target="fonts/Montserrat-regular.fntdata"/><Relationship Id="rId18" Type="http://schemas.openxmlformats.org/officeDocument/2006/relationships/font" Target="fonts/MontserratSemi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8" name="Google Shape;61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5" name="Google Shape;63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5" name="Google Shape;64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5" name="Google Shape;65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5" name="Google Shape;66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5" name="Google Shape;67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1f0d58df975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5" name="Google Shape;685;g1f0d58df97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1f0d58df975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0" name="Google Shape;710;g1f0d58df975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2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8.png"/><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9.png"/><Relationship Id="rId4" Type="http://schemas.openxmlformats.org/officeDocument/2006/relationships/image" Target="../media/image2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9.png"/><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9.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9.png"/><Relationship Id="rId4" Type="http://schemas.openxmlformats.org/officeDocument/2006/relationships/image" Target="../media/image2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8.png"/><Relationship Id="rId4" Type="http://schemas.openxmlformats.org/officeDocument/2006/relationships/image" Target="../media/image2.png"/><Relationship Id="rId5"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8.pn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8.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8.png"/><Relationship Id="rId4" Type="http://schemas.openxmlformats.org/officeDocument/2006/relationships/image" Target="../media/image2.png"/><Relationship Id="rId5"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22.png"/><Relationship Id="rId6"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2" name="Shape 12"/>
        <p:cNvGrpSpPr/>
        <p:nvPr/>
      </p:nvGrpSpPr>
      <p:grpSpPr>
        <a:xfrm>
          <a:off x="0" y="0"/>
          <a:ext cx="0" cy="0"/>
          <a:chOff x="0" y="0"/>
          <a:chExt cx="0" cy="0"/>
        </a:xfrm>
      </p:grpSpPr>
      <p:pic>
        <p:nvPicPr>
          <p:cNvPr descr="A logo with blue and yellow colors&#10;&#10;Description automatically generated" id="13" name="Google Shape;13;p10"/>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4" name="Google Shape;14;p10"/>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5" name="Google Shape;15;p10"/>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6" name="Google Shape;16;p10"/>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10"/>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10"/>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282" name="Shape 282"/>
        <p:cNvGrpSpPr/>
        <p:nvPr/>
      </p:nvGrpSpPr>
      <p:grpSpPr>
        <a:xfrm>
          <a:off x="0" y="0"/>
          <a:ext cx="0" cy="0"/>
          <a:chOff x="0" y="0"/>
          <a:chExt cx="0" cy="0"/>
        </a:xfrm>
      </p:grpSpPr>
      <p:sp>
        <p:nvSpPr>
          <p:cNvPr id="283" name="Google Shape;283;p19"/>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284" name="Google Shape;284;p19"/>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285" name="Google Shape;285;p19"/>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286" name="Google Shape;286;p19"/>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19"/>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88" name="Google Shape;288;p19"/>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289" name="Google Shape;289;p19"/>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290" name="Shape 290"/>
        <p:cNvGrpSpPr/>
        <p:nvPr/>
      </p:nvGrpSpPr>
      <p:grpSpPr>
        <a:xfrm>
          <a:off x="0" y="0"/>
          <a:ext cx="0" cy="0"/>
          <a:chOff x="0" y="0"/>
          <a:chExt cx="0" cy="0"/>
        </a:xfrm>
      </p:grpSpPr>
      <p:pic>
        <p:nvPicPr>
          <p:cNvPr descr="A yellow circle on a black background&#10;&#10;Description automatically generated" id="291" name="Google Shape;291;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92" name="Google Shape;292;p20"/>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4" name="Google Shape;294;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95" name="Google Shape;295;p20"/>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296" name="Google Shape;296;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0"/>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99" name="Google Shape;299;p20"/>
          <p:cNvGrpSpPr/>
          <p:nvPr/>
        </p:nvGrpSpPr>
        <p:grpSpPr>
          <a:xfrm>
            <a:off x="11436251" y="129884"/>
            <a:ext cx="661669" cy="1214119"/>
            <a:chOff x="11436251" y="129884"/>
            <a:chExt cx="661669" cy="1214119"/>
          </a:xfrm>
        </p:grpSpPr>
        <p:sp>
          <p:nvSpPr>
            <p:cNvPr id="300" name="Google Shape;300;p20"/>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20"/>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20"/>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0"/>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0"/>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20"/>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20"/>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20"/>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0"/>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20"/>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20"/>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0"/>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0"/>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0"/>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0"/>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20"/>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20"/>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20"/>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20"/>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20"/>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20"/>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20"/>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20"/>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20"/>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20"/>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20"/>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6" name="Google Shape;326;p20"/>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7" name="Google Shape;327;p20"/>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8" name="Google Shape;328;p20"/>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329" name="Shape 329"/>
        <p:cNvGrpSpPr/>
        <p:nvPr/>
      </p:nvGrpSpPr>
      <p:grpSpPr>
        <a:xfrm>
          <a:off x="0" y="0"/>
          <a:ext cx="0" cy="0"/>
          <a:chOff x="0" y="0"/>
          <a:chExt cx="0" cy="0"/>
        </a:xfrm>
      </p:grpSpPr>
      <p:pic>
        <p:nvPicPr>
          <p:cNvPr descr="A yellow circle on a black background&#10;&#10;Description automatically generated" id="330" name="Google Shape;330;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31" name="Google Shape;331;p2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3" name="Google Shape;333;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334" name="Google Shape;334;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36" name="Google Shape;336;p2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337" name="Google Shape;337;p21"/>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38" name="Google Shape;338;p21"/>
          <p:cNvGrpSpPr/>
          <p:nvPr/>
        </p:nvGrpSpPr>
        <p:grpSpPr>
          <a:xfrm>
            <a:off x="11436251" y="129884"/>
            <a:ext cx="661669" cy="1214119"/>
            <a:chOff x="11436251" y="129884"/>
            <a:chExt cx="661669" cy="1214119"/>
          </a:xfrm>
        </p:grpSpPr>
        <p:sp>
          <p:nvSpPr>
            <p:cNvPr id="339" name="Google Shape;339;p2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2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2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2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2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6" name="Google Shape;366;p2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367" name="Google Shape;367;p21"/>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8" name="Shape 368"/>
        <p:cNvGrpSpPr/>
        <p:nvPr/>
      </p:nvGrpSpPr>
      <p:grpSpPr>
        <a:xfrm>
          <a:off x="0" y="0"/>
          <a:ext cx="0" cy="0"/>
          <a:chOff x="0" y="0"/>
          <a:chExt cx="0" cy="0"/>
        </a:xfrm>
      </p:grpSpPr>
      <p:pic>
        <p:nvPicPr>
          <p:cNvPr descr="A yellow circle on a black background&#10;&#10;Description automatically generated" id="369" name="Google Shape;369;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70" name="Google Shape;370;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2" name="Google Shape;372;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73" name="Google Shape;373;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74" name="Google Shape;374;p22"/>
          <p:cNvGrpSpPr/>
          <p:nvPr/>
        </p:nvGrpSpPr>
        <p:grpSpPr>
          <a:xfrm>
            <a:off x="0" y="1318491"/>
            <a:ext cx="1397812" cy="58002"/>
            <a:chOff x="0" y="1077191"/>
            <a:chExt cx="1397812" cy="58002"/>
          </a:xfrm>
        </p:grpSpPr>
        <p:sp>
          <p:nvSpPr>
            <p:cNvPr id="375" name="Google Shape;375;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7" name="Google Shape;377;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8" name="Google Shape;378;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9" name="Google Shape;379;p22"/>
          <p:cNvGrpSpPr/>
          <p:nvPr/>
        </p:nvGrpSpPr>
        <p:grpSpPr>
          <a:xfrm>
            <a:off x="11614051" y="129884"/>
            <a:ext cx="661669" cy="1214119"/>
            <a:chOff x="11436251" y="129884"/>
            <a:chExt cx="661669" cy="1214119"/>
          </a:xfrm>
        </p:grpSpPr>
        <p:sp>
          <p:nvSpPr>
            <p:cNvPr id="380" name="Google Shape;380;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8" name="Google Shape;408;p22"/>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9" name="Shape 409"/>
        <p:cNvGrpSpPr/>
        <p:nvPr/>
      </p:nvGrpSpPr>
      <p:grpSpPr>
        <a:xfrm>
          <a:off x="0" y="0"/>
          <a:ext cx="0" cy="0"/>
          <a:chOff x="0" y="0"/>
          <a:chExt cx="0" cy="0"/>
        </a:xfrm>
      </p:grpSpPr>
      <p:pic>
        <p:nvPicPr>
          <p:cNvPr descr="A yellow circle on a black background&#10;&#10;Description automatically generated" id="410" name="Google Shape;410;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11" name="Google Shape;411;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2" name="Google Shape;412;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3" name="Google Shape;413;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4" name="Google Shape;414;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5" name="Google Shape;415;p23"/>
          <p:cNvGrpSpPr/>
          <p:nvPr/>
        </p:nvGrpSpPr>
        <p:grpSpPr>
          <a:xfrm>
            <a:off x="0" y="1318491"/>
            <a:ext cx="1397812" cy="58002"/>
            <a:chOff x="0" y="1077191"/>
            <a:chExt cx="1397812" cy="58002"/>
          </a:xfrm>
        </p:grpSpPr>
        <p:sp>
          <p:nvSpPr>
            <p:cNvPr id="416" name="Google Shape;416;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7" name="Google Shape;417;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8" name="Google Shape;418;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9" name="Google Shape;419;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20" name="Google Shape;420;p23"/>
          <p:cNvGrpSpPr/>
          <p:nvPr/>
        </p:nvGrpSpPr>
        <p:grpSpPr>
          <a:xfrm>
            <a:off x="11436251" y="129884"/>
            <a:ext cx="661669" cy="1214119"/>
            <a:chOff x="11436251" y="129884"/>
            <a:chExt cx="661669" cy="1214119"/>
          </a:xfrm>
        </p:grpSpPr>
        <p:sp>
          <p:nvSpPr>
            <p:cNvPr id="421" name="Google Shape;421;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9" name="Google Shape;449;p23"/>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50" name="Shape 450"/>
        <p:cNvGrpSpPr/>
        <p:nvPr/>
      </p:nvGrpSpPr>
      <p:grpSpPr>
        <a:xfrm>
          <a:off x="0" y="0"/>
          <a:ext cx="0" cy="0"/>
          <a:chOff x="0" y="0"/>
          <a:chExt cx="0" cy="0"/>
        </a:xfrm>
      </p:grpSpPr>
      <p:pic>
        <p:nvPicPr>
          <p:cNvPr descr="A yellow circle on a black background&#10;&#10;Description automatically generated" id="451" name="Google Shape;451;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2" name="Google Shape;452;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3" name="Google Shape;453;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4" name="Google Shape;454;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5" name="Google Shape;455;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6" name="Google Shape;456;p24"/>
          <p:cNvGrpSpPr/>
          <p:nvPr/>
        </p:nvGrpSpPr>
        <p:grpSpPr>
          <a:xfrm>
            <a:off x="0" y="1318491"/>
            <a:ext cx="1397812" cy="58002"/>
            <a:chOff x="0" y="1077191"/>
            <a:chExt cx="1397812" cy="58002"/>
          </a:xfrm>
        </p:grpSpPr>
        <p:sp>
          <p:nvSpPr>
            <p:cNvPr id="457" name="Google Shape;457;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9" name="Google Shape;459;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60" name="Google Shape;460;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61" name="Google Shape;461;p24"/>
          <p:cNvGrpSpPr/>
          <p:nvPr/>
        </p:nvGrpSpPr>
        <p:grpSpPr>
          <a:xfrm>
            <a:off x="11436251" y="129884"/>
            <a:ext cx="661669" cy="1214119"/>
            <a:chOff x="11436251" y="129884"/>
            <a:chExt cx="661669" cy="1214119"/>
          </a:xfrm>
        </p:grpSpPr>
        <p:sp>
          <p:nvSpPr>
            <p:cNvPr id="462" name="Google Shape;462;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0" name="Google Shape;490;p24"/>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91" name="Shape 491"/>
        <p:cNvGrpSpPr/>
        <p:nvPr/>
      </p:nvGrpSpPr>
      <p:grpSpPr>
        <a:xfrm>
          <a:off x="0" y="0"/>
          <a:ext cx="0" cy="0"/>
          <a:chOff x="0" y="0"/>
          <a:chExt cx="0" cy="0"/>
        </a:xfrm>
      </p:grpSpPr>
      <p:pic>
        <p:nvPicPr>
          <p:cNvPr descr="A yellow circle on a black background&#10;&#10;Description automatically generated" id="492" name="Google Shape;492;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3" name="Google Shape;493;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4" name="Google Shape;494;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5" name="Google Shape;495;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6" name="Google Shape;496;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7" name="Google Shape;497;p25"/>
          <p:cNvGrpSpPr/>
          <p:nvPr/>
        </p:nvGrpSpPr>
        <p:grpSpPr>
          <a:xfrm>
            <a:off x="0" y="1318491"/>
            <a:ext cx="1397812" cy="58002"/>
            <a:chOff x="0" y="1077191"/>
            <a:chExt cx="1397812" cy="58002"/>
          </a:xfrm>
        </p:grpSpPr>
        <p:sp>
          <p:nvSpPr>
            <p:cNvPr id="498" name="Google Shape;498;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00" name="Google Shape;500;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501" name="Google Shape;501;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2" name="Google Shape;502;p25"/>
          <p:cNvGrpSpPr/>
          <p:nvPr/>
        </p:nvGrpSpPr>
        <p:grpSpPr>
          <a:xfrm>
            <a:off x="11436251" y="129884"/>
            <a:ext cx="661669" cy="1214119"/>
            <a:chOff x="11436251" y="129884"/>
            <a:chExt cx="661669" cy="1214119"/>
          </a:xfrm>
        </p:grpSpPr>
        <p:sp>
          <p:nvSpPr>
            <p:cNvPr id="503" name="Google Shape;503;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31" name="Google Shape;531;p25"/>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32" name="Google Shape;532;p25"/>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33" name="Shape 533"/>
        <p:cNvGrpSpPr/>
        <p:nvPr/>
      </p:nvGrpSpPr>
      <p:grpSpPr>
        <a:xfrm>
          <a:off x="0" y="0"/>
          <a:ext cx="0" cy="0"/>
          <a:chOff x="0" y="0"/>
          <a:chExt cx="0" cy="0"/>
        </a:xfrm>
      </p:grpSpPr>
      <p:pic>
        <p:nvPicPr>
          <p:cNvPr descr="A yellow circle on a black background&#10;&#10;Description automatically generated" id="534" name="Google Shape;534;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5" name="Google Shape;535;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7" name="Google Shape;537;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8" name="Google Shape;538;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9" name="Google Shape;539;p26"/>
          <p:cNvGrpSpPr/>
          <p:nvPr/>
        </p:nvGrpSpPr>
        <p:grpSpPr>
          <a:xfrm>
            <a:off x="0" y="1318491"/>
            <a:ext cx="1397812" cy="58002"/>
            <a:chOff x="0" y="1077191"/>
            <a:chExt cx="1397812" cy="58002"/>
          </a:xfrm>
        </p:grpSpPr>
        <p:sp>
          <p:nvSpPr>
            <p:cNvPr id="540" name="Google Shape;540;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2" name="Google Shape;542;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43" name="Google Shape;543;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4" name="Google Shape;544;p26"/>
          <p:cNvGrpSpPr/>
          <p:nvPr/>
        </p:nvGrpSpPr>
        <p:grpSpPr>
          <a:xfrm>
            <a:off x="11614051" y="129884"/>
            <a:ext cx="661669" cy="1214119"/>
            <a:chOff x="11436251" y="129884"/>
            <a:chExt cx="661669" cy="1214119"/>
          </a:xfrm>
        </p:grpSpPr>
        <p:sp>
          <p:nvSpPr>
            <p:cNvPr id="545" name="Google Shape;545;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73" name="Google Shape;573;p26"/>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74" name="Shape 574"/>
        <p:cNvGrpSpPr/>
        <p:nvPr/>
      </p:nvGrpSpPr>
      <p:grpSpPr>
        <a:xfrm>
          <a:off x="0" y="0"/>
          <a:ext cx="0" cy="0"/>
          <a:chOff x="0" y="0"/>
          <a:chExt cx="0" cy="0"/>
        </a:xfrm>
      </p:grpSpPr>
      <p:pic>
        <p:nvPicPr>
          <p:cNvPr descr="A yellow circle on a black background&#10;&#10;Description automatically generated" id="575" name="Google Shape;575;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6" name="Google Shape;576;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7" name="Google Shape;577;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8" name="Google Shape;578;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9" name="Google Shape;579;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80" name="Shape 580"/>
        <p:cNvGrpSpPr/>
        <p:nvPr/>
      </p:nvGrpSpPr>
      <p:grpSpPr>
        <a:xfrm>
          <a:off x="0" y="0"/>
          <a:ext cx="0" cy="0"/>
          <a:chOff x="0" y="0"/>
          <a:chExt cx="0" cy="0"/>
        </a:xfrm>
      </p:grpSpPr>
      <p:pic>
        <p:nvPicPr>
          <p:cNvPr id="581" name="Google Shape;581;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82" name="Google Shape;582;p28"/>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83" name="Google Shape;583;p2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4" name="Google Shape;584;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5" name="Google Shape;585;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9" name="Shape 19"/>
        <p:cNvGrpSpPr/>
        <p:nvPr/>
      </p:nvGrpSpPr>
      <p:grpSpPr>
        <a:xfrm>
          <a:off x="0" y="0"/>
          <a:ext cx="0" cy="0"/>
          <a:chOff x="0" y="0"/>
          <a:chExt cx="0" cy="0"/>
        </a:xfrm>
      </p:grpSpPr>
      <p:pic>
        <p:nvPicPr>
          <p:cNvPr descr="A yellow circle on a black background&#10;&#10;Description automatically generated" id="20" name="Google Shape;20;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1" name="Google Shape;21;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4" name="Google Shape;24;p1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1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6" name="Google Shape;26;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7" name="Google Shape;27;p11"/>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8" name="Google Shape;28;p11"/>
          <p:cNvGrpSpPr/>
          <p:nvPr/>
        </p:nvGrpSpPr>
        <p:grpSpPr>
          <a:xfrm>
            <a:off x="11436251" y="129884"/>
            <a:ext cx="661669" cy="1214119"/>
            <a:chOff x="11436251" y="129884"/>
            <a:chExt cx="661669" cy="1214119"/>
          </a:xfrm>
        </p:grpSpPr>
        <p:sp>
          <p:nvSpPr>
            <p:cNvPr id="29" name="Google Shape;29;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7" name="Google Shape;57;p11"/>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11"/>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6" name="Shape 586"/>
        <p:cNvGrpSpPr/>
        <p:nvPr/>
      </p:nvGrpSpPr>
      <p:grpSpPr>
        <a:xfrm>
          <a:off x="0" y="0"/>
          <a:ext cx="0" cy="0"/>
          <a:chOff x="0" y="0"/>
          <a:chExt cx="0" cy="0"/>
        </a:xfrm>
      </p:grpSpPr>
      <p:sp>
        <p:nvSpPr>
          <p:cNvPr id="587" name="Google Shape;587;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8" name="Google Shape;588;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9" name="Google Shape;589;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0" name="Shape 590"/>
        <p:cNvGrpSpPr/>
        <p:nvPr/>
      </p:nvGrpSpPr>
      <p:grpSpPr>
        <a:xfrm>
          <a:off x="0" y="0"/>
          <a:ext cx="0" cy="0"/>
          <a:chOff x="0" y="0"/>
          <a:chExt cx="0" cy="0"/>
        </a:xfrm>
      </p:grpSpPr>
      <p:sp>
        <p:nvSpPr>
          <p:cNvPr id="591" name="Google Shape;591;p3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2" name="Google Shape;592;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3" name="Google Shape;593;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4" name="Google Shape;594;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5" name="Shape 595"/>
        <p:cNvGrpSpPr/>
        <p:nvPr/>
      </p:nvGrpSpPr>
      <p:grpSpPr>
        <a:xfrm>
          <a:off x="0" y="0"/>
          <a:ext cx="0" cy="0"/>
          <a:chOff x="0" y="0"/>
          <a:chExt cx="0" cy="0"/>
        </a:xfrm>
      </p:grpSpPr>
      <p:sp>
        <p:nvSpPr>
          <p:cNvPr id="596" name="Google Shape;596;p31"/>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7" name="Google Shape;597;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8" name="Google Shape;598;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9" name="Google Shape;599;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00" name="Google Shape;600;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01" name="Google Shape;601;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2" name="Shape 602"/>
        <p:cNvGrpSpPr/>
        <p:nvPr/>
      </p:nvGrpSpPr>
      <p:grpSpPr>
        <a:xfrm>
          <a:off x="0" y="0"/>
          <a:ext cx="0" cy="0"/>
          <a:chOff x="0" y="0"/>
          <a:chExt cx="0" cy="0"/>
        </a:xfrm>
      </p:grpSpPr>
      <p:sp>
        <p:nvSpPr>
          <p:cNvPr id="603" name="Google Shape;603;p3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04" name="Google Shape;604;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5" name="Shape 605"/>
        <p:cNvGrpSpPr/>
        <p:nvPr/>
      </p:nvGrpSpPr>
      <p:grpSpPr>
        <a:xfrm>
          <a:off x="0" y="0"/>
          <a:ext cx="0" cy="0"/>
          <a:chOff x="0" y="0"/>
          <a:chExt cx="0" cy="0"/>
        </a:xfrm>
      </p:grpSpPr>
      <p:sp>
        <p:nvSpPr>
          <p:cNvPr id="606" name="Google Shape;606;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7" name="Google Shape;607;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8" name="Google Shape;608;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9" name="Shape 609"/>
        <p:cNvGrpSpPr/>
        <p:nvPr/>
      </p:nvGrpSpPr>
      <p:grpSpPr>
        <a:xfrm>
          <a:off x="0" y="0"/>
          <a:ext cx="0" cy="0"/>
          <a:chOff x="0" y="0"/>
          <a:chExt cx="0" cy="0"/>
        </a:xfrm>
      </p:grpSpPr>
      <p:sp>
        <p:nvSpPr>
          <p:cNvPr id="610" name="Google Shape;610;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1" name="Google Shape;611;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2" name="Google Shape;612;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13" name="Google Shape;613;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4" name="Google Shape;614;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5" name="Google Shape;615;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59" name="Shape 59"/>
        <p:cNvGrpSpPr/>
        <p:nvPr/>
      </p:nvGrpSpPr>
      <p:grpSpPr>
        <a:xfrm>
          <a:off x="0" y="0"/>
          <a:ext cx="0" cy="0"/>
          <a:chOff x="0" y="0"/>
          <a:chExt cx="0" cy="0"/>
        </a:xfrm>
      </p:grpSpPr>
      <p:pic>
        <p:nvPicPr>
          <p:cNvPr descr="A yellow circle on a black background&#10;&#10;Description automatically generated" id="60" name="Google Shape;60;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 name="Google Shape;61;p1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4" name="Google Shape;64;p12"/>
          <p:cNvGrpSpPr/>
          <p:nvPr/>
        </p:nvGrpSpPr>
        <p:grpSpPr>
          <a:xfrm>
            <a:off x="0" y="1318491"/>
            <a:ext cx="1397812" cy="58002"/>
            <a:chOff x="0" y="1077191"/>
            <a:chExt cx="1397812" cy="58002"/>
          </a:xfrm>
        </p:grpSpPr>
        <p:sp>
          <p:nvSpPr>
            <p:cNvPr id="65" name="Google Shape;65;p1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 name="Google Shape;66;p1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7" name="Google Shape;67;p1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p>
        </p:txBody>
      </p:sp>
      <p:sp>
        <p:nvSpPr>
          <p:cNvPr id="68" name="Google Shape;68;p1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9" name="Google Shape;69;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70" name="Google Shape;70;p12"/>
          <p:cNvGrpSpPr/>
          <p:nvPr/>
        </p:nvGrpSpPr>
        <p:grpSpPr>
          <a:xfrm>
            <a:off x="11436251" y="129884"/>
            <a:ext cx="661669" cy="1214119"/>
            <a:chOff x="11436251" y="129884"/>
            <a:chExt cx="661669" cy="1214119"/>
          </a:xfrm>
        </p:grpSpPr>
        <p:sp>
          <p:nvSpPr>
            <p:cNvPr id="71" name="Google Shape;71;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99" name="Google Shape;99;p12"/>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00" name="Google Shape;100;p12"/>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101" name="Shape 101"/>
        <p:cNvGrpSpPr/>
        <p:nvPr/>
      </p:nvGrpSpPr>
      <p:grpSpPr>
        <a:xfrm>
          <a:off x="0" y="0"/>
          <a:ext cx="0" cy="0"/>
          <a:chOff x="0" y="0"/>
          <a:chExt cx="0" cy="0"/>
        </a:xfrm>
      </p:grpSpPr>
      <p:pic>
        <p:nvPicPr>
          <p:cNvPr descr="A yellow circle on a black background&#10;&#10;Description automatically generated" id="102" name="Google Shape;102;p1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3" name="Google Shape;103;p13"/>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6" name="Google Shape;106;p13"/>
          <p:cNvGrpSpPr/>
          <p:nvPr/>
        </p:nvGrpSpPr>
        <p:grpSpPr>
          <a:xfrm>
            <a:off x="0" y="1318491"/>
            <a:ext cx="1397812" cy="58002"/>
            <a:chOff x="0" y="1077191"/>
            <a:chExt cx="1397812" cy="58002"/>
          </a:xfrm>
        </p:grpSpPr>
        <p:sp>
          <p:nvSpPr>
            <p:cNvPr id="107" name="Google Shape;107;p1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9" name="Google Shape;109;p1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2</a:t>
            </a:r>
            <a:endParaRPr/>
          </a:p>
        </p:txBody>
      </p:sp>
      <p:sp>
        <p:nvSpPr>
          <p:cNvPr id="110" name="Google Shape;110;p1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11" name="Google Shape;111;p1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12" name="Google Shape;112;p13"/>
          <p:cNvGrpSpPr/>
          <p:nvPr/>
        </p:nvGrpSpPr>
        <p:grpSpPr>
          <a:xfrm>
            <a:off x="11436251" y="129884"/>
            <a:ext cx="661669" cy="1214119"/>
            <a:chOff x="11436251" y="129884"/>
            <a:chExt cx="661669" cy="1214119"/>
          </a:xfrm>
        </p:grpSpPr>
        <p:sp>
          <p:nvSpPr>
            <p:cNvPr id="113" name="Google Shape;113;p1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1" name="Google Shape;141;p13"/>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142" name="Shape 142"/>
        <p:cNvGrpSpPr/>
        <p:nvPr/>
      </p:nvGrpSpPr>
      <p:grpSpPr>
        <a:xfrm>
          <a:off x="0" y="0"/>
          <a:ext cx="0" cy="0"/>
          <a:chOff x="0" y="0"/>
          <a:chExt cx="0" cy="0"/>
        </a:xfrm>
      </p:grpSpPr>
      <p:pic>
        <p:nvPicPr>
          <p:cNvPr descr="A yellow circle on a black background&#10;&#10;Description automatically generated" id="143" name="Google Shape;143;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44" name="Google Shape;144;p14"/>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47" name="Google Shape;147;p14"/>
          <p:cNvGrpSpPr/>
          <p:nvPr/>
        </p:nvGrpSpPr>
        <p:grpSpPr>
          <a:xfrm>
            <a:off x="0" y="1318491"/>
            <a:ext cx="1397812" cy="58002"/>
            <a:chOff x="0" y="1077191"/>
            <a:chExt cx="1397812" cy="58002"/>
          </a:xfrm>
        </p:grpSpPr>
        <p:sp>
          <p:nvSpPr>
            <p:cNvPr id="148" name="Google Shape;148;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0" name="Google Shape;150;p1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3</a:t>
            </a:r>
            <a:endParaRPr/>
          </a:p>
        </p:txBody>
      </p:sp>
      <p:sp>
        <p:nvSpPr>
          <p:cNvPr id="151" name="Google Shape;151;p1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52" name="Google Shape;152;p1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53" name="Google Shape;153;p14"/>
          <p:cNvGrpSpPr/>
          <p:nvPr/>
        </p:nvGrpSpPr>
        <p:grpSpPr>
          <a:xfrm>
            <a:off x="11436251" y="129884"/>
            <a:ext cx="661669" cy="1214119"/>
            <a:chOff x="11436251" y="129884"/>
            <a:chExt cx="661669" cy="1214119"/>
          </a:xfrm>
        </p:grpSpPr>
        <p:sp>
          <p:nvSpPr>
            <p:cNvPr id="154" name="Google Shape;154;p1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82" name="Google Shape;182;p14"/>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183" name="Shape 183"/>
        <p:cNvGrpSpPr/>
        <p:nvPr/>
      </p:nvGrpSpPr>
      <p:grpSpPr>
        <a:xfrm>
          <a:off x="0" y="0"/>
          <a:ext cx="0" cy="0"/>
          <a:chOff x="0" y="0"/>
          <a:chExt cx="0" cy="0"/>
        </a:xfrm>
      </p:grpSpPr>
      <p:pic>
        <p:nvPicPr>
          <p:cNvPr descr="A yellow circle on a black background&#10;&#10;Description automatically generated" id="184" name="Google Shape;184;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85" name="Google Shape;185;p15"/>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88" name="Google Shape;188;p15"/>
          <p:cNvGrpSpPr/>
          <p:nvPr/>
        </p:nvGrpSpPr>
        <p:grpSpPr>
          <a:xfrm>
            <a:off x="0" y="1318491"/>
            <a:ext cx="1397812" cy="58002"/>
            <a:chOff x="0" y="1077191"/>
            <a:chExt cx="1397812" cy="58002"/>
          </a:xfrm>
        </p:grpSpPr>
        <p:sp>
          <p:nvSpPr>
            <p:cNvPr id="189" name="Google Shape;189;p1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1" name="Google Shape;191;p1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4</a:t>
            </a:r>
            <a:endParaRPr/>
          </a:p>
        </p:txBody>
      </p:sp>
      <p:sp>
        <p:nvSpPr>
          <p:cNvPr id="192" name="Google Shape;192;p1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93" name="Google Shape;193;p15"/>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194" name="Google Shape;194;p15"/>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195" name="Google Shape;195;p15"/>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6" name="Google Shape;196;p15"/>
          <p:cNvGrpSpPr/>
          <p:nvPr/>
        </p:nvGrpSpPr>
        <p:grpSpPr>
          <a:xfrm>
            <a:off x="11626751" y="129884"/>
            <a:ext cx="661669" cy="1214119"/>
            <a:chOff x="11436251" y="129884"/>
            <a:chExt cx="661669" cy="1214119"/>
          </a:xfrm>
        </p:grpSpPr>
        <p:sp>
          <p:nvSpPr>
            <p:cNvPr id="197" name="Google Shape;197;p15"/>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5"/>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5"/>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15"/>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15"/>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5"/>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5"/>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5"/>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5"/>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5"/>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5"/>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5"/>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5"/>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5"/>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5"/>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5"/>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5"/>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5"/>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5"/>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5"/>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5"/>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5"/>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5"/>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5"/>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5"/>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5"/>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5"/>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5"/>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225" name="Shape 225"/>
        <p:cNvGrpSpPr/>
        <p:nvPr/>
      </p:nvGrpSpPr>
      <p:grpSpPr>
        <a:xfrm>
          <a:off x="0" y="0"/>
          <a:ext cx="0" cy="0"/>
          <a:chOff x="0" y="0"/>
          <a:chExt cx="0" cy="0"/>
        </a:xfrm>
      </p:grpSpPr>
      <p:pic>
        <p:nvPicPr>
          <p:cNvPr descr="A yellow circle on a black background&#10;&#10;Description automatically generated" id="226" name="Google Shape;226;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27" name="Google Shape;227;p16"/>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230" name="Google Shape;230;p16"/>
          <p:cNvGrpSpPr/>
          <p:nvPr/>
        </p:nvGrpSpPr>
        <p:grpSpPr>
          <a:xfrm>
            <a:off x="0" y="1318491"/>
            <a:ext cx="1397812" cy="58002"/>
            <a:chOff x="0" y="1077191"/>
            <a:chExt cx="1397812" cy="58002"/>
          </a:xfrm>
        </p:grpSpPr>
        <p:sp>
          <p:nvSpPr>
            <p:cNvPr id="231" name="Google Shape;231;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3" name="Google Shape;233;p1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5</a:t>
            </a:r>
            <a:endParaRPr/>
          </a:p>
        </p:txBody>
      </p:sp>
      <p:sp>
        <p:nvSpPr>
          <p:cNvPr id="234" name="Google Shape;234;p1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35" name="Google Shape;235;p16"/>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36" name="Google Shape;236;p16"/>
          <p:cNvGrpSpPr/>
          <p:nvPr/>
        </p:nvGrpSpPr>
        <p:grpSpPr>
          <a:xfrm>
            <a:off x="11436251" y="129884"/>
            <a:ext cx="661669" cy="1214119"/>
            <a:chOff x="11436251" y="129884"/>
            <a:chExt cx="661669" cy="1214119"/>
          </a:xfrm>
        </p:grpSpPr>
        <p:sp>
          <p:nvSpPr>
            <p:cNvPr id="237" name="Google Shape;237;p16"/>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6"/>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16"/>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16"/>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16"/>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16"/>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p16"/>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16"/>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16"/>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16"/>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16"/>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16"/>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16"/>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6"/>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6"/>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6"/>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6"/>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6"/>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6"/>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6"/>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6"/>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6"/>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6"/>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6"/>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6"/>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6"/>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6"/>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6"/>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265" name="Google Shape;265;p16"/>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266" name="Google Shape;266;p16"/>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267" name="Shape 267"/>
        <p:cNvGrpSpPr/>
        <p:nvPr/>
      </p:nvGrpSpPr>
      <p:grpSpPr>
        <a:xfrm>
          <a:off x="0" y="0"/>
          <a:ext cx="0" cy="0"/>
          <a:chOff x="0" y="0"/>
          <a:chExt cx="0" cy="0"/>
        </a:xfrm>
      </p:grpSpPr>
      <p:pic>
        <p:nvPicPr>
          <p:cNvPr descr="A logo with blue and yellow colors&#10;&#10;Description automatically generated" id="268" name="Google Shape;268;p17"/>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269" name="Google Shape;269;p17"/>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270" name="Google Shape;270;p17"/>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271" name="Google Shape;271;p17"/>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272" name="Google Shape;272;p17"/>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273" name="Google Shape;273;p17"/>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274" name="Google Shape;274;p17"/>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275" name="Shape 275"/>
        <p:cNvGrpSpPr/>
        <p:nvPr/>
      </p:nvGrpSpPr>
      <p:grpSpPr>
        <a:xfrm>
          <a:off x="0" y="0"/>
          <a:ext cx="0" cy="0"/>
          <a:chOff x="0" y="0"/>
          <a:chExt cx="0" cy="0"/>
        </a:xfrm>
      </p:grpSpPr>
      <p:pic>
        <p:nvPicPr>
          <p:cNvPr descr="A logo with blue and yellow colors&#10;&#10;Description automatically generated" id="276" name="Google Shape;276;p18"/>
          <p:cNvPicPr preferRelativeResize="0"/>
          <p:nvPr/>
        </p:nvPicPr>
        <p:blipFill rotWithShape="1">
          <a:blip r:embed="rId2">
            <a:alphaModFix/>
          </a:blip>
          <a:srcRect b="0" l="0" r="0" t="0"/>
          <a:stretch/>
        </p:blipFill>
        <p:spPr>
          <a:xfrm>
            <a:off x="508000" y="307536"/>
            <a:ext cx="2922386" cy="1162946"/>
          </a:xfrm>
          <a:prstGeom prst="rect">
            <a:avLst/>
          </a:prstGeom>
          <a:noFill/>
          <a:ln>
            <a:noFill/>
          </a:ln>
        </p:spPr>
      </p:pic>
      <p:sp>
        <p:nvSpPr>
          <p:cNvPr id="277" name="Google Shape;277;p18"/>
          <p:cNvSpPr txBox="1"/>
          <p:nvPr>
            <p:ph type="title"/>
          </p:nvPr>
        </p:nvSpPr>
        <p:spPr>
          <a:xfrm>
            <a:off x="508000" y="24590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8" name="Google Shape;278;p18"/>
          <p:cNvSpPr txBox="1"/>
          <p:nvPr/>
        </p:nvSpPr>
        <p:spPr>
          <a:xfrm>
            <a:off x="521110" y="20244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279" name="Google Shape;279;p18"/>
          <p:cNvSpPr/>
          <p:nvPr/>
        </p:nvSpPr>
        <p:spPr>
          <a:xfrm>
            <a:off x="1226931" y="31726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8"/>
          <p:cNvSpPr/>
          <p:nvPr/>
        </p:nvSpPr>
        <p:spPr>
          <a:xfrm>
            <a:off x="0" y="31726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omputer monitor and monitor with blue circles and black background&#10;&#10;Description automatically generated" id="281" name="Google Shape;281;p18"/>
          <p:cNvPicPr preferRelativeResize="0"/>
          <p:nvPr/>
        </p:nvPicPr>
        <p:blipFill rotWithShape="1">
          <a:blip r:embed="rId3">
            <a:alphaModFix/>
          </a:blip>
          <a:srcRect b="0" l="0" r="0" t="0"/>
          <a:stretch/>
        </p:blipFill>
        <p:spPr>
          <a:xfrm>
            <a:off x="5029200" y="1257300"/>
            <a:ext cx="7162800" cy="56007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2.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9"/>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hyperlink" Target="https://www.facebook.com/b2bframeworks" TargetMode="External"/><Relationship Id="rId4" Type="http://schemas.openxmlformats.org/officeDocument/2006/relationships/hyperlink" Target="https://www.linkedin.com/company/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1"/>
          <p:cNvSpPr txBox="1"/>
          <p:nvPr>
            <p:ph type="title"/>
          </p:nvPr>
        </p:nvSpPr>
        <p:spPr>
          <a:xfrm>
            <a:off x="507999" y="835248"/>
            <a:ext cx="6453240" cy="8094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Montserrat SemiBold"/>
              <a:buNone/>
            </a:pPr>
            <a:r>
              <a:rPr lang="en-GB"/>
              <a:t>Core Competences</a:t>
            </a:r>
            <a:endParaRPr/>
          </a:p>
        </p:txBody>
      </p:sp>
      <p:pic>
        <p:nvPicPr>
          <p:cNvPr descr="A diagram of a marketing strategy&#10;&#10;Description automatically generated" id="621" name="Google Shape;621;p1"/>
          <p:cNvPicPr preferRelativeResize="0"/>
          <p:nvPr/>
        </p:nvPicPr>
        <p:blipFill rotWithShape="1">
          <a:blip r:embed="rId3">
            <a:alphaModFix/>
          </a:blip>
          <a:srcRect b="0" l="0" r="0" t="0"/>
          <a:stretch/>
        </p:blipFill>
        <p:spPr>
          <a:xfrm>
            <a:off x="6172200" y="2519960"/>
            <a:ext cx="2134040" cy="1235611"/>
          </a:xfrm>
          <a:prstGeom prst="rect">
            <a:avLst/>
          </a:prstGeom>
          <a:noFill/>
          <a:ln>
            <a:noFill/>
          </a:ln>
        </p:spPr>
      </p:pic>
      <p:pic>
        <p:nvPicPr>
          <p:cNvPr descr="A diagram of a marketing strategy&#10;&#10;Description automatically generated" id="622" name="Google Shape;622;p1"/>
          <p:cNvPicPr preferRelativeResize="0"/>
          <p:nvPr/>
        </p:nvPicPr>
        <p:blipFill rotWithShape="1">
          <a:blip r:embed="rId3">
            <a:alphaModFix/>
          </a:blip>
          <a:srcRect b="0" l="0" r="0" t="0"/>
          <a:stretch/>
        </p:blipFill>
        <p:spPr>
          <a:xfrm>
            <a:off x="3505638" y="3586760"/>
            <a:ext cx="1872344" cy="108408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28" name="Google Shape;628;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29" name="Google Shape;629;p2"/>
          <p:cNvSpPr txBox="1"/>
          <p:nvPr>
            <p:ph type="title"/>
          </p:nvPr>
        </p:nvSpPr>
        <p:spPr>
          <a:xfrm>
            <a:off x="333514" y="472411"/>
            <a:ext cx="11453673"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000"/>
              <a:buFont typeface="Montserrat SemiBold"/>
              <a:buNone/>
            </a:pPr>
            <a:r>
              <a:rPr lang="en-GB" sz="3000"/>
              <a:t>A business model for finding a competitive advantage</a:t>
            </a:r>
            <a:r>
              <a:rPr lang="en-GB">
                <a:solidFill>
                  <a:schemeClr val="accent1"/>
                </a:solidFill>
              </a:rPr>
              <a:t>.</a:t>
            </a:r>
            <a:endParaRPr/>
          </a:p>
        </p:txBody>
      </p:sp>
      <p:sp>
        <p:nvSpPr>
          <p:cNvPr id="630" name="Google Shape;630;p2"/>
          <p:cNvSpPr txBox="1"/>
          <p:nvPr/>
        </p:nvSpPr>
        <p:spPr>
          <a:xfrm>
            <a:off x="442913" y="1843091"/>
            <a:ext cx="5346664" cy="418576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u="none" cap="none" strike="noStrike">
                <a:solidFill>
                  <a:srgbClr val="2B3940"/>
                </a:solidFill>
                <a:latin typeface="Montserrat Light"/>
                <a:ea typeface="Montserrat Light"/>
                <a:cs typeface="Montserrat Light"/>
                <a:sym typeface="Montserrat Light"/>
              </a:rPr>
              <a:t>Gary Hamel and C.K. Prahalad introduced the concept of core competencies in their influential article </a:t>
            </a:r>
            <a:r>
              <a:rPr b="0" i="1" lang="en-GB" sz="1400" u="none" cap="none" strike="noStrike">
                <a:solidFill>
                  <a:srgbClr val="2B3940"/>
                </a:solidFill>
                <a:latin typeface="Montserrat Light"/>
                <a:ea typeface="Montserrat Light"/>
                <a:cs typeface="Montserrat Light"/>
                <a:sym typeface="Montserrat Light"/>
              </a:rPr>
              <a:t>"The Core Competence of the Corporation," </a:t>
            </a:r>
            <a:r>
              <a:rPr b="0" i="0" lang="en-GB" sz="1400" u="none" cap="none" strike="noStrike">
                <a:solidFill>
                  <a:srgbClr val="2B3940"/>
                </a:solidFill>
                <a:latin typeface="Montserrat Light"/>
                <a:ea typeface="Montserrat Light"/>
                <a:cs typeface="Montserrat Light"/>
                <a:sym typeface="Montserrat Light"/>
              </a:rPr>
              <a:t>published in the Harvard Business Review in 1990. </a:t>
            </a:r>
            <a:endParaRPr/>
          </a:p>
          <a:p>
            <a:pPr indent="0" lvl="0" marL="0" marR="0" rtl="0" algn="l">
              <a:spcBef>
                <a:spcPts val="0"/>
              </a:spcBef>
              <a:spcAft>
                <a:spcPts val="0"/>
              </a:spcAft>
              <a:buNone/>
            </a:pPr>
            <a:r>
              <a:t/>
            </a:r>
            <a:endParaRPr sz="1400">
              <a:solidFill>
                <a:srgbClr val="2B3940"/>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rgbClr val="2B3940"/>
                </a:solidFill>
                <a:latin typeface="Montserrat Light"/>
                <a:ea typeface="Montserrat Light"/>
                <a:cs typeface="Montserrat Light"/>
                <a:sym typeface="Montserrat Light"/>
              </a:rPr>
              <a:t>The core competencies framework suggests that organisations should focus on and build upon their unique capabilities or competencies that provide a competitive advantage.</a:t>
            </a:r>
            <a:endParaRPr/>
          </a:p>
          <a:p>
            <a:pPr indent="0" lvl="0" marL="0" marR="0" rtl="0" algn="l">
              <a:spcBef>
                <a:spcPts val="0"/>
              </a:spcBef>
              <a:spcAft>
                <a:spcPts val="0"/>
              </a:spcAft>
              <a:buNone/>
            </a:pPr>
            <a:r>
              <a:t/>
            </a:r>
            <a:endParaRPr sz="1400">
              <a:solidFill>
                <a:srgbClr val="2B3940"/>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rgbClr val="2B3940"/>
                </a:solidFill>
                <a:latin typeface="Montserrat Light"/>
                <a:ea typeface="Montserrat Light"/>
                <a:cs typeface="Montserrat Light"/>
                <a:sym typeface="Montserrat Light"/>
              </a:rPr>
              <a:t>There are four ways this framework can be used in developing a business strategy:</a:t>
            </a:r>
            <a:endParaRPr/>
          </a:p>
          <a:p>
            <a:pPr indent="0" lvl="0" marL="0" marR="0" rtl="0" algn="l">
              <a:spcBef>
                <a:spcPts val="0"/>
              </a:spcBef>
              <a:spcAft>
                <a:spcPts val="0"/>
              </a:spcAft>
              <a:buNone/>
            </a:pPr>
            <a:r>
              <a:t/>
            </a:r>
            <a:endParaRPr sz="1400">
              <a:solidFill>
                <a:srgbClr val="2B3940"/>
              </a:solidFill>
              <a:latin typeface="Montserrat Light"/>
              <a:ea typeface="Montserrat Light"/>
              <a:cs typeface="Montserrat Light"/>
              <a:sym typeface="Montserrat Light"/>
            </a:endParaRPr>
          </a:p>
          <a:p>
            <a:pPr indent="-285750" lvl="0" marL="285750" marR="0" rtl="0" algn="l">
              <a:spcBef>
                <a:spcPts val="0"/>
              </a:spcBef>
              <a:spcAft>
                <a:spcPts val="0"/>
              </a:spcAft>
              <a:buClr>
                <a:srgbClr val="2B3940"/>
              </a:buClr>
              <a:buSzPts val="1400"/>
              <a:buFont typeface="Arial"/>
              <a:buChar char="•"/>
            </a:pPr>
            <a:r>
              <a:rPr lang="en-GB" sz="1400">
                <a:solidFill>
                  <a:srgbClr val="2B3940"/>
                </a:solidFill>
                <a:latin typeface="Montserrat Light"/>
                <a:ea typeface="Montserrat Light"/>
                <a:cs typeface="Montserrat Light"/>
                <a:sym typeface="Montserrat Light"/>
              </a:rPr>
              <a:t>Do what you do – but do it better for existing customers</a:t>
            </a:r>
            <a:endParaRPr/>
          </a:p>
          <a:p>
            <a:pPr indent="-285750" lvl="0" marL="285750" marR="0" rtl="0" algn="l">
              <a:spcBef>
                <a:spcPts val="0"/>
              </a:spcBef>
              <a:spcAft>
                <a:spcPts val="0"/>
              </a:spcAft>
              <a:buClr>
                <a:srgbClr val="2B3940"/>
              </a:buClr>
              <a:buSzPts val="1400"/>
              <a:buFont typeface="Arial"/>
              <a:buChar char="•"/>
            </a:pPr>
            <a:r>
              <a:rPr lang="en-GB" sz="1400">
                <a:solidFill>
                  <a:srgbClr val="2B3940"/>
                </a:solidFill>
                <a:latin typeface="Montserrat Light"/>
                <a:ea typeface="Montserrat Light"/>
                <a:cs typeface="Montserrat Light"/>
                <a:sym typeface="Montserrat Light"/>
              </a:rPr>
              <a:t>Find new competences to better serve existing customers</a:t>
            </a:r>
            <a:endParaRPr/>
          </a:p>
          <a:p>
            <a:pPr indent="-285750" lvl="0" marL="285750" marR="0" rtl="0" algn="l">
              <a:spcBef>
                <a:spcPts val="0"/>
              </a:spcBef>
              <a:spcAft>
                <a:spcPts val="0"/>
              </a:spcAft>
              <a:buClr>
                <a:srgbClr val="2B3940"/>
              </a:buClr>
              <a:buSzPts val="1400"/>
              <a:buFont typeface="Arial"/>
              <a:buChar char="•"/>
            </a:pPr>
            <a:r>
              <a:rPr lang="en-GB" sz="1400">
                <a:solidFill>
                  <a:srgbClr val="2B3940"/>
                </a:solidFill>
                <a:latin typeface="Montserrat Light"/>
                <a:ea typeface="Montserrat Light"/>
                <a:cs typeface="Montserrat Light"/>
                <a:sym typeface="Montserrat Light"/>
              </a:rPr>
              <a:t>Use your current competences to serve new customers</a:t>
            </a:r>
            <a:endParaRPr/>
          </a:p>
          <a:p>
            <a:pPr indent="-285750" lvl="0" marL="285750" marR="0" rtl="0" algn="l">
              <a:spcBef>
                <a:spcPts val="0"/>
              </a:spcBef>
              <a:spcAft>
                <a:spcPts val="0"/>
              </a:spcAft>
              <a:buClr>
                <a:srgbClr val="2B3940"/>
              </a:buClr>
              <a:buSzPts val="1400"/>
              <a:buFont typeface="Arial"/>
              <a:buChar char="•"/>
            </a:pPr>
            <a:r>
              <a:rPr lang="en-GB" sz="1400">
                <a:solidFill>
                  <a:srgbClr val="2B3940"/>
                </a:solidFill>
                <a:latin typeface="Montserrat Light"/>
                <a:ea typeface="Montserrat Light"/>
                <a:cs typeface="Montserrat Light"/>
                <a:sym typeface="Montserrat Light"/>
              </a:rPr>
              <a:t>Find new competences for new customers.</a:t>
            </a:r>
            <a:endParaRPr sz="1400">
              <a:solidFill>
                <a:srgbClr val="2B3940"/>
              </a:solidFill>
              <a:latin typeface="Montserrat Light"/>
              <a:ea typeface="Montserrat Light"/>
              <a:cs typeface="Montserrat Light"/>
              <a:sym typeface="Montserrat Light"/>
            </a:endParaRPr>
          </a:p>
        </p:txBody>
      </p:sp>
      <p:sp>
        <p:nvSpPr>
          <p:cNvPr id="631" name="Google Shape;631;p2"/>
          <p:cNvSpPr txBox="1"/>
          <p:nvPr/>
        </p:nvSpPr>
        <p:spPr>
          <a:xfrm>
            <a:off x="442913" y="1328740"/>
            <a:ext cx="1130617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Montserrat SemiBold"/>
                <a:ea typeface="Montserrat SemiBold"/>
                <a:cs typeface="Montserrat SemiBold"/>
                <a:sym typeface="Montserrat SemiBold"/>
              </a:rPr>
              <a:t>Use this model to grow your company</a:t>
            </a:r>
            <a:endParaRPr/>
          </a:p>
        </p:txBody>
      </p:sp>
      <p:pic>
        <p:nvPicPr>
          <p:cNvPr id="632" name="Google Shape;632;p2"/>
          <p:cNvPicPr preferRelativeResize="0"/>
          <p:nvPr/>
        </p:nvPicPr>
        <p:blipFill rotWithShape="1">
          <a:blip r:embed="rId3">
            <a:alphaModFix/>
          </a:blip>
          <a:srcRect b="0" l="0" r="0" t="0"/>
          <a:stretch/>
        </p:blipFill>
        <p:spPr>
          <a:xfrm>
            <a:off x="6475377" y="1862614"/>
            <a:ext cx="4727646" cy="394568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38" name="Google Shape;638;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39" name="Google Shape;639;p3"/>
          <p:cNvSpPr txBox="1"/>
          <p:nvPr>
            <p:ph type="title"/>
          </p:nvPr>
        </p:nvSpPr>
        <p:spPr>
          <a:xfrm>
            <a:off x="298676" y="750470"/>
            <a:ext cx="7092724" cy="3651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2800"/>
              <a:t>Identify your core competences</a:t>
            </a:r>
            <a:r>
              <a:rPr lang="en-GB" sz="2800">
                <a:solidFill>
                  <a:schemeClr val="accent3"/>
                </a:solidFill>
              </a:rPr>
              <a:t>.</a:t>
            </a:r>
            <a:endParaRPr sz="2800">
              <a:solidFill>
                <a:schemeClr val="accent3"/>
              </a:solidFill>
            </a:endParaRPr>
          </a:p>
        </p:txBody>
      </p:sp>
      <p:graphicFrame>
        <p:nvGraphicFramePr>
          <p:cNvPr id="640" name="Google Shape;640;p3"/>
          <p:cNvGraphicFramePr/>
          <p:nvPr/>
        </p:nvGraphicFramePr>
        <p:xfrm>
          <a:off x="699703" y="2671358"/>
          <a:ext cx="3000000" cy="3000000"/>
        </p:xfrm>
        <a:graphic>
          <a:graphicData uri="http://schemas.openxmlformats.org/drawingml/2006/table">
            <a:tbl>
              <a:tblPr>
                <a:noFill/>
                <a:tableStyleId>{AC6B9910-F16A-49C3-A585-73D1A3582AB6}</a:tableStyleId>
              </a:tblPr>
              <a:tblGrid>
                <a:gridCol w="5327875"/>
                <a:gridCol w="5327875"/>
              </a:tblGrid>
              <a:tr h="577575">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lang="en-GB" sz="1400" u="none" cap="none" strike="noStrike"/>
                        <a:t> </a:t>
                      </a: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631300">
                <a:tc>
                  <a:txBody>
                    <a:bodyPr/>
                    <a:lstStyle/>
                    <a:p>
                      <a:pPr indent="0" lvl="0" marL="0" marR="0" rtl="0" algn="l">
                        <a:lnSpc>
                          <a:spcPct val="115000"/>
                        </a:lnSpc>
                        <a:spcBef>
                          <a:spcPts val="0"/>
                        </a:spcBef>
                        <a:spcAft>
                          <a:spcPts val="0"/>
                        </a:spcAft>
                        <a:buNone/>
                      </a:pPr>
                      <a:r>
                        <a:rPr i="0" lang="en-GB" sz="1200" u="none" cap="none" strike="noStrike">
                          <a:solidFill>
                            <a:schemeClr val="dk2"/>
                          </a:solidFill>
                          <a:latin typeface="Montserrat SemiBold"/>
                          <a:ea typeface="Montserrat SemiBold"/>
                          <a:cs typeface="Montserrat SemiBold"/>
                          <a:sym typeface="Montserrat SemiBold"/>
                        </a:rPr>
                        <a:t>What does your company do particularly well? How do you do it? </a:t>
                      </a:r>
                      <a:endParaRPr i="0" sz="1200" u="none" cap="none" strike="noStrike">
                        <a:solidFill>
                          <a:schemeClr val="dk2"/>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511275">
                <a:tc>
                  <a:txBody>
                    <a:bodyPr/>
                    <a:lstStyle/>
                    <a:p>
                      <a:pPr indent="0" lvl="0" marL="0" marR="0" rtl="0" algn="l">
                        <a:lnSpc>
                          <a:spcPct val="115000"/>
                        </a:lnSpc>
                        <a:spcBef>
                          <a:spcPts val="0"/>
                        </a:spcBef>
                        <a:spcAft>
                          <a:spcPts val="0"/>
                        </a:spcAft>
                        <a:buNone/>
                      </a:pPr>
                      <a:r>
                        <a:rPr i="0" lang="en-GB" sz="1200" u="none" cap="none" strike="noStrike">
                          <a:solidFill>
                            <a:schemeClr val="dk2"/>
                          </a:solidFill>
                          <a:latin typeface="Montserrat SemiBold"/>
                          <a:ea typeface="Montserrat SemiBold"/>
                          <a:cs typeface="Montserrat SemiBold"/>
                          <a:sym typeface="Montserrat SemiBold"/>
                        </a:rPr>
                        <a:t>What recognition do you get for what you do well?</a:t>
                      </a:r>
                      <a:endParaRPr i="0" sz="1200" u="none" cap="none" strike="noStrike">
                        <a:solidFill>
                          <a:schemeClr val="dk2"/>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442450">
                <a:tc>
                  <a:txBody>
                    <a:bodyPr/>
                    <a:lstStyle/>
                    <a:p>
                      <a:pPr indent="0" lvl="0" marL="0" marR="0" rtl="0" algn="l">
                        <a:lnSpc>
                          <a:spcPct val="115000"/>
                        </a:lnSpc>
                        <a:spcBef>
                          <a:spcPts val="0"/>
                        </a:spcBef>
                        <a:spcAft>
                          <a:spcPts val="0"/>
                        </a:spcAft>
                        <a:buNone/>
                      </a:pPr>
                      <a:r>
                        <a:rPr i="0" lang="en-GB" sz="1200" u="none" cap="none" strike="noStrike">
                          <a:solidFill>
                            <a:schemeClr val="dk2"/>
                          </a:solidFill>
                          <a:latin typeface="Montserrat SemiBold"/>
                          <a:ea typeface="Montserrat SemiBold"/>
                          <a:cs typeface="Montserrat SemiBold"/>
                          <a:sym typeface="Montserrat SemiBold"/>
                        </a:rPr>
                        <a:t>How useful is this competence to people who buy your products? </a:t>
                      </a:r>
                      <a:endParaRPr i="0" sz="1200" u="none" cap="none" strike="noStrike">
                        <a:solidFill>
                          <a:schemeClr val="dk2"/>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709500">
                <a:tc>
                  <a:txBody>
                    <a:bodyPr/>
                    <a:lstStyle/>
                    <a:p>
                      <a:pPr indent="0" lvl="0" marL="0" marR="0" rtl="0" algn="l">
                        <a:lnSpc>
                          <a:spcPct val="115000"/>
                        </a:lnSpc>
                        <a:spcBef>
                          <a:spcPts val="0"/>
                        </a:spcBef>
                        <a:spcAft>
                          <a:spcPts val="0"/>
                        </a:spcAft>
                        <a:buNone/>
                      </a:pPr>
                      <a:r>
                        <a:rPr i="0" lang="en-GB" sz="1200" u="none" cap="none" strike="noStrike">
                          <a:solidFill>
                            <a:schemeClr val="dk2"/>
                          </a:solidFill>
                          <a:latin typeface="Montserrat SemiBold"/>
                          <a:ea typeface="Montserrat SemiBold"/>
                          <a:cs typeface="Montserrat SemiBold"/>
                          <a:sym typeface="Montserrat SemiBold"/>
                        </a:rPr>
                        <a:t>Which competitor is closest in offering a competence as good as yours?  How is yours better?</a:t>
                      </a:r>
                      <a:endParaRPr>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bl>
          </a:graphicData>
        </a:graphic>
      </p:graphicFrame>
      <p:sp>
        <p:nvSpPr>
          <p:cNvPr id="641" name="Google Shape;641;p3"/>
          <p:cNvSpPr txBox="1"/>
          <p:nvPr/>
        </p:nvSpPr>
        <p:spPr>
          <a:xfrm>
            <a:off x="367200" y="1537650"/>
            <a:ext cx="107988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Assess your organisation's strengths, capabilities, and unique skills. Look beyond just products and services to identify what your company does exceptionally well. Consider the activities and processes that distinguish your organisation from competitors.</a:t>
            </a:r>
            <a:endParaRPr/>
          </a:p>
        </p:txBody>
      </p:sp>
      <p:sp>
        <p:nvSpPr>
          <p:cNvPr id="642" name="Google Shape;642;p3"/>
          <p:cNvSpPr txBox="1"/>
          <p:nvPr/>
        </p:nvSpPr>
        <p:spPr>
          <a:xfrm>
            <a:off x="1958994" y="5709653"/>
            <a:ext cx="80724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Montserrat SemiBold"/>
                <a:ea typeface="Montserrat SemiBold"/>
                <a:cs typeface="Montserrat SemiBold"/>
                <a:sym typeface="Montserrat SemiBold"/>
              </a:rPr>
              <a:t>What action is required to make improvements for your target audience?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48" name="Google Shape;648;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49" name="Google Shape;649;p4"/>
          <p:cNvSpPr txBox="1"/>
          <p:nvPr>
            <p:ph type="title"/>
          </p:nvPr>
        </p:nvSpPr>
        <p:spPr>
          <a:xfrm>
            <a:off x="298676" y="750470"/>
            <a:ext cx="101915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Montserrat SemiBold"/>
              <a:buNone/>
            </a:pPr>
            <a:r>
              <a:rPr lang="en-GB" sz="2800"/>
              <a:t>Evaluate the strategic fit of your core competences</a:t>
            </a:r>
            <a:r>
              <a:rPr lang="en-GB" sz="2800">
                <a:solidFill>
                  <a:schemeClr val="accent2"/>
                </a:solidFill>
              </a:rPr>
              <a:t>.</a:t>
            </a:r>
            <a:r>
              <a:rPr lang="en-GB" sz="2800"/>
              <a:t> </a:t>
            </a:r>
            <a:endParaRPr sz="2800"/>
          </a:p>
        </p:txBody>
      </p:sp>
      <p:graphicFrame>
        <p:nvGraphicFramePr>
          <p:cNvPr id="650" name="Google Shape;650;p4"/>
          <p:cNvGraphicFramePr/>
          <p:nvPr/>
        </p:nvGraphicFramePr>
        <p:xfrm>
          <a:off x="1135626" y="2547600"/>
          <a:ext cx="3000000" cy="3000000"/>
        </p:xfrm>
        <a:graphic>
          <a:graphicData uri="http://schemas.openxmlformats.org/drawingml/2006/table">
            <a:tbl>
              <a:tblPr bandRow="1" firstCol="1" firstRow="1">
                <a:noFill/>
                <a:tableStyleId>{E76D16DE-7627-4C81-81C0-C9CE0352AE5F}</a:tableStyleId>
              </a:tblPr>
              <a:tblGrid>
                <a:gridCol w="3703550"/>
                <a:gridCol w="6257725"/>
              </a:tblGrid>
              <a:tr h="589800">
                <a:tc>
                  <a:txBody>
                    <a:bodyPr/>
                    <a:lstStyle/>
                    <a:p>
                      <a:pPr indent="0" lvl="0" marL="0" marR="0" rtl="0" algn="l">
                        <a:lnSpc>
                          <a:spcPct val="115000"/>
                        </a:lnSpc>
                        <a:spcBef>
                          <a:spcPts val="0"/>
                        </a:spcBef>
                        <a:spcAft>
                          <a:spcPts val="0"/>
                        </a:spcAft>
                        <a:buNone/>
                      </a:pPr>
                      <a:r>
                        <a:t/>
                      </a:r>
                      <a:endParaRPr sz="13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chemeClr val="accent1"/>
                        </a:buClr>
                        <a:buSzPts val="1300"/>
                        <a:buFont typeface="Montserrat SemiBold"/>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85837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is your overall strategy for the business?  How do your core competences help you achieve a competitive advantage?</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6882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can your core competencies create unique value for customers?</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6392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do your core competences deliver superior value to customers and outperform competitors?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51" name="Google Shape;651;p4"/>
          <p:cNvSpPr txBox="1"/>
          <p:nvPr/>
        </p:nvSpPr>
        <p:spPr>
          <a:xfrm>
            <a:off x="2183490" y="5491936"/>
            <a:ext cx="80724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Montserrat SemiBold"/>
                <a:ea typeface="Montserrat SemiBold"/>
                <a:cs typeface="Montserrat SemiBold"/>
                <a:sym typeface="Montserrat SemiBold"/>
              </a:rPr>
              <a:t>What action is required to make improvements for your target audience?</a:t>
            </a:r>
            <a:endParaRPr/>
          </a:p>
        </p:txBody>
      </p:sp>
      <p:sp>
        <p:nvSpPr>
          <p:cNvPr id="652" name="Google Shape;652;p4"/>
          <p:cNvSpPr txBox="1"/>
          <p:nvPr/>
        </p:nvSpPr>
        <p:spPr>
          <a:xfrm>
            <a:off x="397950" y="1566250"/>
            <a:ext cx="106419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Assess how well your core competencies align with your overall business strategy. Ensure that your core competencies contribute to creating a sustainable competitive advantage for your company.</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58" name="Google Shape;658;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59" name="Google Shape;659;p5"/>
          <p:cNvSpPr txBox="1"/>
          <p:nvPr>
            <p:ph type="title"/>
          </p:nvPr>
        </p:nvSpPr>
        <p:spPr>
          <a:xfrm>
            <a:off x="298676" y="750470"/>
            <a:ext cx="105979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2800"/>
              <a:t>Invest in developing your core competences</a:t>
            </a:r>
            <a:r>
              <a:rPr lang="en-GB" sz="2800">
                <a:solidFill>
                  <a:schemeClr val="accent1"/>
                </a:solidFill>
              </a:rPr>
              <a:t>.</a:t>
            </a:r>
            <a:endParaRPr sz="2800">
              <a:solidFill>
                <a:schemeClr val="accent1"/>
              </a:solidFill>
            </a:endParaRPr>
          </a:p>
        </p:txBody>
      </p:sp>
      <p:graphicFrame>
        <p:nvGraphicFramePr>
          <p:cNvPr id="660" name="Google Shape;660;p5"/>
          <p:cNvGraphicFramePr/>
          <p:nvPr/>
        </p:nvGraphicFramePr>
        <p:xfrm>
          <a:off x="1221658" y="2849524"/>
          <a:ext cx="3000000" cy="3000000"/>
        </p:xfrm>
        <a:graphic>
          <a:graphicData uri="http://schemas.openxmlformats.org/drawingml/2006/table">
            <a:tbl>
              <a:tblPr bandRow="1" firstCol="1" firstRow="1">
                <a:noFill/>
                <a:tableStyleId>{E76D16DE-7627-4C81-81C0-C9CE0352AE5F}</a:tableStyleId>
              </a:tblPr>
              <a:tblGrid>
                <a:gridCol w="3683775"/>
                <a:gridCol w="6090900"/>
              </a:tblGrid>
              <a:tr h="622100">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7192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Which of your core competences can you build on? What will you do to improve it and add value to customers?</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5578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resources are required to build this/these core competences? </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76087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Do people in your company recognise the importance of your core competences? Is there a culture of continuous improvement of them?</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61" name="Google Shape;661;p5"/>
          <p:cNvSpPr txBox="1"/>
          <p:nvPr/>
        </p:nvSpPr>
        <p:spPr>
          <a:xfrm>
            <a:off x="1983658" y="5785853"/>
            <a:ext cx="80724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Montserrat SemiBold"/>
                <a:ea typeface="Montserrat SemiBold"/>
                <a:cs typeface="Montserrat SemiBold"/>
                <a:sym typeface="Montserrat SemiBold"/>
              </a:rPr>
              <a:t>What action is required to make improvements for your target audience?</a:t>
            </a:r>
            <a:endParaRPr/>
          </a:p>
        </p:txBody>
      </p:sp>
      <p:sp>
        <p:nvSpPr>
          <p:cNvPr id="662" name="Google Shape;662;p5"/>
          <p:cNvSpPr txBox="1"/>
          <p:nvPr/>
        </p:nvSpPr>
        <p:spPr>
          <a:xfrm>
            <a:off x="381950" y="1520575"/>
            <a:ext cx="105978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Allocate resources to strengthen and build upon your core competencies. This may involve investing in research and development, employee training, or technology upgrades.</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Foster a culture that encourages continuous improvement and innovation around your core competencies.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68" name="Google Shape;668;p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69" name="Google Shape;669;p6"/>
          <p:cNvSpPr txBox="1"/>
          <p:nvPr>
            <p:ph type="title"/>
          </p:nvPr>
        </p:nvSpPr>
        <p:spPr>
          <a:xfrm>
            <a:off x="298676" y="750470"/>
            <a:ext cx="11041872"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Montserrat SemiBold"/>
              <a:buNone/>
            </a:pPr>
            <a:r>
              <a:rPr lang="en-GB" sz="2800"/>
              <a:t>Consider alliances to strengthen your core competences</a:t>
            </a:r>
            <a:r>
              <a:rPr lang="en-GB" sz="2800">
                <a:solidFill>
                  <a:schemeClr val="accent1"/>
                </a:solidFill>
              </a:rPr>
              <a:t>.</a:t>
            </a:r>
            <a:endParaRPr/>
          </a:p>
        </p:txBody>
      </p:sp>
      <p:graphicFrame>
        <p:nvGraphicFramePr>
          <p:cNvPr id="670" name="Google Shape;670;p6"/>
          <p:cNvGraphicFramePr/>
          <p:nvPr/>
        </p:nvGraphicFramePr>
        <p:xfrm>
          <a:off x="1451488" y="2718826"/>
          <a:ext cx="3000000" cy="3000000"/>
        </p:xfrm>
        <a:graphic>
          <a:graphicData uri="http://schemas.openxmlformats.org/drawingml/2006/table">
            <a:tbl>
              <a:tblPr bandRow="1" firstCol="1" firstRow="1">
                <a:noFill/>
                <a:tableStyleId>{E76D16DE-7627-4C81-81C0-C9CE0352AE5F}</a:tableStyleId>
              </a:tblPr>
              <a:tblGrid>
                <a:gridCol w="4310225"/>
                <a:gridCol w="4961350"/>
              </a:tblGrid>
              <a:tr h="625800">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84552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Which companies do you work with that strengthen your core competences?  What is the strength of commitment of these relationships?</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70632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Which other companies could you work with to build on your core competences?</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54720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can you protect these relationships with partners from competitors coming in on the act?</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71" name="Google Shape;671;p6"/>
          <p:cNvSpPr txBox="1"/>
          <p:nvPr/>
        </p:nvSpPr>
        <p:spPr>
          <a:xfrm>
            <a:off x="2174158" y="5652160"/>
            <a:ext cx="83565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Montserrat SemiBold"/>
                <a:ea typeface="Montserrat SemiBold"/>
                <a:cs typeface="Montserrat SemiBold"/>
                <a:sym typeface="Montserrat SemiBold"/>
              </a:rPr>
              <a:t>What action is required to make improvements for your target audience?</a:t>
            </a:r>
            <a:endParaRPr/>
          </a:p>
        </p:txBody>
      </p:sp>
      <p:sp>
        <p:nvSpPr>
          <p:cNvPr id="672" name="Google Shape;672;p6"/>
          <p:cNvSpPr txBox="1"/>
          <p:nvPr/>
        </p:nvSpPr>
        <p:spPr>
          <a:xfrm>
            <a:off x="357975" y="1586950"/>
            <a:ext cx="105336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Consider your strategic partnerships with other organisations that complement or enhance your core competencies. Collaborate with partners who bring additional expertise and resources to the table.</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78" name="Google Shape;678;p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79" name="Google Shape;679;p7"/>
          <p:cNvSpPr txBox="1"/>
          <p:nvPr>
            <p:ph type="title"/>
          </p:nvPr>
        </p:nvSpPr>
        <p:spPr>
          <a:xfrm>
            <a:off x="298676" y="750470"/>
            <a:ext cx="1045781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Montserrat SemiBold"/>
              <a:buNone/>
            </a:pPr>
            <a:r>
              <a:rPr lang="en-GB" sz="2800"/>
              <a:t>Develop KPIs related to your core competencies</a:t>
            </a:r>
            <a:r>
              <a:rPr lang="en-GB" sz="2800">
                <a:solidFill>
                  <a:schemeClr val="lt1"/>
                </a:solidFill>
              </a:rPr>
              <a:t>.</a:t>
            </a:r>
            <a:endParaRPr sz="2800"/>
          </a:p>
        </p:txBody>
      </p:sp>
      <p:graphicFrame>
        <p:nvGraphicFramePr>
          <p:cNvPr id="680" name="Google Shape;680;p7"/>
          <p:cNvGraphicFramePr/>
          <p:nvPr/>
        </p:nvGraphicFramePr>
        <p:xfrm>
          <a:off x="958940" y="2807785"/>
          <a:ext cx="3000000" cy="3000000"/>
        </p:xfrm>
        <a:graphic>
          <a:graphicData uri="http://schemas.openxmlformats.org/drawingml/2006/table">
            <a:tbl>
              <a:tblPr bandRow="1" firstCol="1" firstRow="1">
                <a:noFill/>
                <a:tableStyleId>{E76D16DE-7627-4C81-81C0-C9CE0352AE5F}</a:tableStyleId>
              </a:tblPr>
              <a:tblGrid>
                <a:gridCol w="4928325"/>
                <a:gridCol w="4637875"/>
              </a:tblGrid>
              <a:tr h="543875">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89325" marL="893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89325" marL="893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54387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KPIs will ensure your core competences stay that way?</a:t>
                      </a:r>
                      <a:endParaRPr/>
                    </a:p>
                  </a:txBody>
                  <a:tcPr marT="0" marB="0" marR="89325" marL="893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89325" marL="893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6184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do you do to keep reassessing your core competences and their impact on your strategic plan?</a:t>
                      </a:r>
                      <a:endParaRPr/>
                    </a:p>
                  </a:txBody>
                  <a:tcPr marT="0" marB="0" marR="89325" marL="893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89325" marL="893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8240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well do individuals in your company understand their contribution to maintaining and building your core competences?</a:t>
                      </a:r>
                      <a:endParaRPr/>
                    </a:p>
                  </a:txBody>
                  <a:tcPr marT="0" marB="0" marR="89325" marL="893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89325" marL="893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8240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steps do you take so ensure you understand changes in the needs of the market and the core competences of competitors?</a:t>
                      </a:r>
                      <a:endParaRPr/>
                    </a:p>
                  </a:txBody>
                  <a:tcPr marT="0" marB="0" marR="89325" marL="893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89325" marL="893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bl>
          </a:graphicData>
        </a:graphic>
      </p:graphicFrame>
      <p:sp>
        <p:nvSpPr>
          <p:cNvPr id="681" name="Google Shape;681;p7"/>
          <p:cNvSpPr txBox="1"/>
          <p:nvPr/>
        </p:nvSpPr>
        <p:spPr>
          <a:xfrm>
            <a:off x="1563737" y="6246707"/>
            <a:ext cx="835660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Montserrat SemiBold"/>
                <a:ea typeface="Montserrat SemiBold"/>
                <a:cs typeface="Montserrat SemiBold"/>
                <a:sym typeface="Montserrat SemiBold"/>
              </a:rPr>
              <a:t>What action is required to make improvements for your target audience?</a:t>
            </a:r>
            <a:endParaRPr/>
          </a:p>
        </p:txBody>
      </p:sp>
      <p:sp>
        <p:nvSpPr>
          <p:cNvPr id="682" name="Google Shape;682;p7"/>
          <p:cNvSpPr txBox="1"/>
          <p:nvPr/>
        </p:nvSpPr>
        <p:spPr>
          <a:xfrm>
            <a:off x="346586" y="1606112"/>
            <a:ext cx="102453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Develop key performance indicators (KPIs) related to your core competencies. Regularly evaluate how well your organisation is leveraging its core competencies and meeting strategic objectives. Periodically reassess and renew your strategic approach based on changes in the market, technology, and customer preferences. Make sure your employees are aware of their contribution.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g1f0d58df975_0_0"/>
          <p:cNvSpPr txBox="1"/>
          <p:nvPr>
            <p:ph type="title"/>
          </p:nvPr>
        </p:nvSpPr>
        <p:spPr>
          <a:xfrm>
            <a:off x="333515" y="472411"/>
            <a:ext cx="5156100" cy="54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Editable framework</a:t>
            </a:r>
            <a:r>
              <a:rPr lang="en-GB" sz="2800">
                <a:solidFill>
                  <a:schemeClr val="lt1"/>
                </a:solidFill>
              </a:rPr>
              <a:t>.</a:t>
            </a:r>
            <a:endParaRPr sz="2800">
              <a:solidFill>
                <a:schemeClr val="lt1"/>
              </a:solidFill>
            </a:endParaRPr>
          </a:p>
        </p:txBody>
      </p:sp>
      <p:sp>
        <p:nvSpPr>
          <p:cNvPr id="688" name="Google Shape;688;g1f0d58df975_0_0"/>
          <p:cNvSpPr txBox="1"/>
          <p:nvPr>
            <p:ph idx="11" type="ftr"/>
          </p:nvPr>
        </p:nvSpPr>
        <p:spPr>
          <a:xfrm>
            <a:off x="4038600" y="6415984"/>
            <a:ext cx="4114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9" name="Google Shape;689;g1f0d58df975_0_0"/>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a:ea typeface="Montserrat"/>
                <a:cs typeface="Montserrat"/>
                <a:sym typeface="Montserrat"/>
              </a:rPr>
              <a:t>‹#›</a:t>
            </a:fld>
            <a:endParaRPr>
              <a:latin typeface="Montserrat"/>
              <a:ea typeface="Montserrat"/>
              <a:cs typeface="Montserrat"/>
              <a:sym typeface="Montserrat"/>
            </a:endParaRPr>
          </a:p>
        </p:txBody>
      </p:sp>
      <p:sp>
        <p:nvSpPr>
          <p:cNvPr id="690" name="Google Shape;690;g1f0d58df975_0_0"/>
          <p:cNvSpPr/>
          <p:nvPr/>
        </p:nvSpPr>
        <p:spPr>
          <a:xfrm>
            <a:off x="484600" y="1310350"/>
            <a:ext cx="3554100" cy="138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Montserrat SemiBold"/>
                <a:ea typeface="Montserrat SemiBold"/>
                <a:cs typeface="Montserrat SemiBold"/>
                <a:sym typeface="Montserrat SemiBold"/>
              </a:rPr>
              <a:t>Use this to add your own text and edit to suit your own branding</a:t>
            </a:r>
            <a:endParaRPr sz="1800">
              <a:solidFill>
                <a:schemeClr val="lt1"/>
              </a:solidFill>
              <a:latin typeface="Montserrat SemiBold"/>
              <a:ea typeface="Montserrat SemiBold"/>
              <a:cs typeface="Montserrat SemiBold"/>
              <a:sym typeface="Montserrat SemiBold"/>
            </a:endParaRPr>
          </a:p>
        </p:txBody>
      </p:sp>
      <p:grpSp>
        <p:nvGrpSpPr>
          <p:cNvPr id="691" name="Google Shape;691;g1f0d58df975_0_0"/>
          <p:cNvGrpSpPr/>
          <p:nvPr/>
        </p:nvGrpSpPr>
        <p:grpSpPr>
          <a:xfrm>
            <a:off x="0" y="1100016"/>
            <a:ext cx="1397787" cy="57996"/>
            <a:chOff x="0" y="1077191"/>
            <a:chExt cx="1397787" cy="57996"/>
          </a:xfrm>
        </p:grpSpPr>
        <p:sp>
          <p:nvSpPr>
            <p:cNvPr id="692" name="Google Shape;692;g1f0d58df975_0_0"/>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93" name="Google Shape;693;g1f0d58df975_0_0"/>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694" name="Google Shape;694;g1f0d58df975_0_0"/>
          <p:cNvSpPr/>
          <p:nvPr/>
        </p:nvSpPr>
        <p:spPr>
          <a:xfrm>
            <a:off x="5549211" y="1158000"/>
            <a:ext cx="2411730" cy="2087436"/>
          </a:xfrm>
          <a:custGeom>
            <a:rect b="b" l="l" r="r" t="t"/>
            <a:pathLst>
              <a:path extrusionOk="0" h="2940050" w="3215640">
                <a:moveTo>
                  <a:pt x="3215424" y="0"/>
                </a:moveTo>
                <a:lnTo>
                  <a:pt x="329349" y="0"/>
                </a:lnTo>
                <a:lnTo>
                  <a:pt x="280681" y="3571"/>
                </a:lnTo>
                <a:lnTo>
                  <a:pt x="234230" y="13944"/>
                </a:lnTo>
                <a:lnTo>
                  <a:pt x="190506" y="30611"/>
                </a:lnTo>
                <a:lnTo>
                  <a:pt x="150017" y="53061"/>
                </a:lnTo>
                <a:lnTo>
                  <a:pt x="113273" y="80785"/>
                </a:lnTo>
                <a:lnTo>
                  <a:pt x="80785" y="113273"/>
                </a:lnTo>
                <a:lnTo>
                  <a:pt x="53061" y="150017"/>
                </a:lnTo>
                <a:lnTo>
                  <a:pt x="30611" y="190506"/>
                </a:lnTo>
                <a:lnTo>
                  <a:pt x="13944" y="234230"/>
                </a:lnTo>
                <a:lnTo>
                  <a:pt x="3571" y="280681"/>
                </a:lnTo>
                <a:lnTo>
                  <a:pt x="0" y="329349"/>
                </a:lnTo>
                <a:lnTo>
                  <a:pt x="0" y="2940024"/>
                </a:lnTo>
                <a:lnTo>
                  <a:pt x="3215424" y="2940024"/>
                </a:lnTo>
                <a:lnTo>
                  <a:pt x="3215424"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95" name="Google Shape;695;g1f0d58df975_0_0"/>
          <p:cNvSpPr/>
          <p:nvPr/>
        </p:nvSpPr>
        <p:spPr>
          <a:xfrm>
            <a:off x="8089586" y="1158000"/>
            <a:ext cx="2411730" cy="2087436"/>
          </a:xfrm>
          <a:custGeom>
            <a:rect b="b" l="l" r="r" t="t"/>
            <a:pathLst>
              <a:path extrusionOk="0" h="2940050" w="3215640">
                <a:moveTo>
                  <a:pt x="2886087" y="0"/>
                </a:moveTo>
                <a:lnTo>
                  <a:pt x="0" y="0"/>
                </a:lnTo>
                <a:lnTo>
                  <a:pt x="0" y="2940024"/>
                </a:lnTo>
                <a:lnTo>
                  <a:pt x="3215424" y="2940024"/>
                </a:lnTo>
                <a:lnTo>
                  <a:pt x="3215424" y="329349"/>
                </a:lnTo>
                <a:lnTo>
                  <a:pt x="3211853" y="280681"/>
                </a:lnTo>
                <a:lnTo>
                  <a:pt x="3201480" y="234230"/>
                </a:lnTo>
                <a:lnTo>
                  <a:pt x="3184815" y="190506"/>
                </a:lnTo>
                <a:lnTo>
                  <a:pt x="3162366" y="150017"/>
                </a:lnTo>
                <a:lnTo>
                  <a:pt x="3134644" y="113273"/>
                </a:lnTo>
                <a:lnTo>
                  <a:pt x="3102157" y="80785"/>
                </a:lnTo>
                <a:lnTo>
                  <a:pt x="3065415" y="53061"/>
                </a:lnTo>
                <a:lnTo>
                  <a:pt x="3024928" y="30611"/>
                </a:lnTo>
                <a:lnTo>
                  <a:pt x="2981205" y="13944"/>
                </a:lnTo>
                <a:lnTo>
                  <a:pt x="2934755" y="3571"/>
                </a:lnTo>
                <a:lnTo>
                  <a:pt x="2886087"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96" name="Google Shape;696;g1f0d58df975_0_0"/>
          <p:cNvSpPr/>
          <p:nvPr/>
        </p:nvSpPr>
        <p:spPr>
          <a:xfrm>
            <a:off x="5549211" y="3374784"/>
            <a:ext cx="2411730" cy="2087436"/>
          </a:xfrm>
          <a:custGeom>
            <a:rect b="b" l="l" r="r" t="t"/>
            <a:pathLst>
              <a:path extrusionOk="0" h="2940050" w="3215640">
                <a:moveTo>
                  <a:pt x="3215424" y="0"/>
                </a:moveTo>
                <a:lnTo>
                  <a:pt x="0" y="0"/>
                </a:lnTo>
                <a:lnTo>
                  <a:pt x="0" y="2610688"/>
                </a:lnTo>
                <a:lnTo>
                  <a:pt x="3571" y="2659355"/>
                </a:lnTo>
                <a:lnTo>
                  <a:pt x="13944" y="2705805"/>
                </a:lnTo>
                <a:lnTo>
                  <a:pt x="30611" y="2749528"/>
                </a:lnTo>
                <a:lnTo>
                  <a:pt x="53061" y="2790016"/>
                </a:lnTo>
                <a:lnTo>
                  <a:pt x="80785" y="2826757"/>
                </a:lnTo>
                <a:lnTo>
                  <a:pt x="113273" y="2859244"/>
                </a:lnTo>
                <a:lnTo>
                  <a:pt x="150017" y="2886966"/>
                </a:lnTo>
                <a:lnTo>
                  <a:pt x="190506" y="2909415"/>
                </a:lnTo>
                <a:lnTo>
                  <a:pt x="234230" y="2926080"/>
                </a:lnTo>
                <a:lnTo>
                  <a:pt x="280681" y="2936453"/>
                </a:lnTo>
                <a:lnTo>
                  <a:pt x="329349" y="2940024"/>
                </a:lnTo>
                <a:lnTo>
                  <a:pt x="3215424" y="2940024"/>
                </a:lnTo>
                <a:lnTo>
                  <a:pt x="3215424"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97" name="Google Shape;697;g1f0d58df975_0_0"/>
          <p:cNvSpPr/>
          <p:nvPr/>
        </p:nvSpPr>
        <p:spPr>
          <a:xfrm>
            <a:off x="8089593" y="3374784"/>
            <a:ext cx="2411730" cy="2087436"/>
          </a:xfrm>
          <a:custGeom>
            <a:rect b="b" l="l" r="r" t="t"/>
            <a:pathLst>
              <a:path extrusionOk="0" h="2940050" w="3215640">
                <a:moveTo>
                  <a:pt x="3215411" y="0"/>
                </a:moveTo>
                <a:lnTo>
                  <a:pt x="0" y="0"/>
                </a:lnTo>
                <a:lnTo>
                  <a:pt x="0" y="2940024"/>
                </a:lnTo>
                <a:lnTo>
                  <a:pt x="2886075" y="2940024"/>
                </a:lnTo>
                <a:lnTo>
                  <a:pt x="2934742" y="2936453"/>
                </a:lnTo>
                <a:lnTo>
                  <a:pt x="2981192" y="2926080"/>
                </a:lnTo>
                <a:lnTo>
                  <a:pt x="3024915" y="2909415"/>
                </a:lnTo>
                <a:lnTo>
                  <a:pt x="3065402" y="2886966"/>
                </a:lnTo>
                <a:lnTo>
                  <a:pt x="3102144" y="2859244"/>
                </a:lnTo>
                <a:lnTo>
                  <a:pt x="3134631" y="2826757"/>
                </a:lnTo>
                <a:lnTo>
                  <a:pt x="3162353" y="2790016"/>
                </a:lnTo>
                <a:lnTo>
                  <a:pt x="3184802" y="2749528"/>
                </a:lnTo>
                <a:lnTo>
                  <a:pt x="3201467" y="2705805"/>
                </a:lnTo>
                <a:lnTo>
                  <a:pt x="3211840" y="2659355"/>
                </a:lnTo>
                <a:lnTo>
                  <a:pt x="3215411" y="2610688"/>
                </a:lnTo>
                <a:lnTo>
                  <a:pt x="3215411" y="0"/>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698" name="Google Shape;698;g1f0d58df975_0_0"/>
          <p:cNvSpPr txBox="1"/>
          <p:nvPr/>
        </p:nvSpPr>
        <p:spPr>
          <a:xfrm rot="-5400000">
            <a:off x="4906241" y="4308534"/>
            <a:ext cx="810300" cy="220200"/>
          </a:xfrm>
          <a:prstGeom prst="rect">
            <a:avLst/>
          </a:prstGeom>
          <a:noFill/>
          <a:ln>
            <a:noFill/>
          </a:ln>
        </p:spPr>
        <p:txBody>
          <a:bodyPr anchorCtr="0" anchor="t" bIns="0" lIns="0" spcFirstLastPara="1" rIns="0" wrap="square" tIns="4525">
            <a:spAutoFit/>
          </a:bodyPr>
          <a:lstStyle/>
          <a:p>
            <a:pPr indent="0" lvl="0" marL="12700" rtl="0" algn="l">
              <a:lnSpc>
                <a:spcPct val="100000"/>
              </a:lnSpc>
              <a:spcBef>
                <a:spcPts val="0"/>
              </a:spcBef>
              <a:spcAft>
                <a:spcPts val="0"/>
              </a:spcAft>
              <a:buNone/>
            </a:pPr>
            <a:r>
              <a:rPr b="1" lang="en-GB" sz="1400">
                <a:solidFill>
                  <a:srgbClr val="023154"/>
                </a:solidFill>
                <a:latin typeface="Montserrat SemiBold"/>
                <a:ea typeface="Montserrat SemiBold"/>
                <a:cs typeface="Montserrat SemiBold"/>
                <a:sym typeface="Montserrat SemiBold"/>
              </a:rPr>
              <a:t>Existing</a:t>
            </a:r>
            <a:endParaRPr sz="1400">
              <a:latin typeface="Montserrat SemiBold"/>
              <a:ea typeface="Montserrat SemiBold"/>
              <a:cs typeface="Montserrat SemiBold"/>
              <a:sym typeface="Montserrat SemiBold"/>
            </a:endParaRPr>
          </a:p>
        </p:txBody>
      </p:sp>
      <p:sp>
        <p:nvSpPr>
          <p:cNvPr id="699" name="Google Shape;699;g1f0d58df975_0_0"/>
          <p:cNvSpPr txBox="1"/>
          <p:nvPr/>
        </p:nvSpPr>
        <p:spPr>
          <a:xfrm>
            <a:off x="6336824" y="5533066"/>
            <a:ext cx="855300" cy="225900"/>
          </a:xfrm>
          <a:prstGeom prst="rect">
            <a:avLst/>
          </a:prstGeom>
          <a:noFill/>
          <a:ln>
            <a:noFill/>
          </a:ln>
        </p:spPr>
        <p:txBody>
          <a:bodyPr anchorCtr="0" anchor="t" bIns="0" lIns="0" spcFirstLastPara="1" rIns="0" wrap="square" tIns="10275">
            <a:spAutoFit/>
          </a:bodyPr>
          <a:lstStyle/>
          <a:p>
            <a:pPr indent="0" lvl="0" marL="12700" rtl="0" algn="l">
              <a:lnSpc>
                <a:spcPct val="100000"/>
              </a:lnSpc>
              <a:spcBef>
                <a:spcPts val="0"/>
              </a:spcBef>
              <a:spcAft>
                <a:spcPts val="0"/>
              </a:spcAft>
              <a:buNone/>
            </a:pPr>
            <a:r>
              <a:rPr b="1" lang="en-GB" sz="1400">
                <a:solidFill>
                  <a:srgbClr val="023154"/>
                </a:solidFill>
                <a:latin typeface="Montserrat SemiBold"/>
                <a:ea typeface="Montserrat SemiBold"/>
                <a:cs typeface="Montserrat SemiBold"/>
                <a:sym typeface="Montserrat SemiBold"/>
              </a:rPr>
              <a:t>Existing</a:t>
            </a:r>
            <a:endParaRPr sz="1400">
              <a:latin typeface="Montserrat SemiBold"/>
              <a:ea typeface="Montserrat SemiBold"/>
              <a:cs typeface="Montserrat SemiBold"/>
              <a:sym typeface="Montserrat SemiBold"/>
            </a:endParaRPr>
          </a:p>
        </p:txBody>
      </p:sp>
      <p:sp>
        <p:nvSpPr>
          <p:cNvPr id="700" name="Google Shape;700;g1f0d58df975_0_0"/>
          <p:cNvSpPr txBox="1"/>
          <p:nvPr/>
        </p:nvSpPr>
        <p:spPr>
          <a:xfrm>
            <a:off x="8913678" y="5533066"/>
            <a:ext cx="491100" cy="225900"/>
          </a:xfrm>
          <a:prstGeom prst="rect">
            <a:avLst/>
          </a:prstGeom>
          <a:noFill/>
          <a:ln>
            <a:noFill/>
          </a:ln>
        </p:spPr>
        <p:txBody>
          <a:bodyPr anchorCtr="0" anchor="t" bIns="0" lIns="0" spcFirstLastPara="1" rIns="0" wrap="square" tIns="10275">
            <a:spAutoFit/>
          </a:bodyPr>
          <a:lstStyle/>
          <a:p>
            <a:pPr indent="0" lvl="0" marL="12700" rtl="0" algn="l">
              <a:lnSpc>
                <a:spcPct val="100000"/>
              </a:lnSpc>
              <a:spcBef>
                <a:spcPts val="0"/>
              </a:spcBef>
              <a:spcAft>
                <a:spcPts val="0"/>
              </a:spcAft>
              <a:buNone/>
            </a:pPr>
            <a:r>
              <a:rPr b="1" lang="en-GB" sz="1400">
                <a:solidFill>
                  <a:srgbClr val="023154"/>
                </a:solidFill>
                <a:latin typeface="Montserrat SemiBold"/>
                <a:ea typeface="Montserrat SemiBold"/>
                <a:cs typeface="Montserrat SemiBold"/>
                <a:sym typeface="Montserrat SemiBold"/>
              </a:rPr>
              <a:t>New</a:t>
            </a:r>
            <a:endParaRPr sz="1400">
              <a:latin typeface="Montserrat SemiBold"/>
              <a:ea typeface="Montserrat SemiBold"/>
              <a:cs typeface="Montserrat SemiBold"/>
              <a:sym typeface="Montserrat SemiBold"/>
            </a:endParaRPr>
          </a:p>
        </p:txBody>
      </p:sp>
      <p:sp>
        <p:nvSpPr>
          <p:cNvPr id="701" name="Google Shape;701;g1f0d58df975_0_0"/>
          <p:cNvSpPr txBox="1"/>
          <p:nvPr/>
        </p:nvSpPr>
        <p:spPr>
          <a:xfrm>
            <a:off x="7625555" y="5775716"/>
            <a:ext cx="755700" cy="225900"/>
          </a:xfrm>
          <a:prstGeom prst="rect">
            <a:avLst/>
          </a:prstGeom>
          <a:noFill/>
          <a:ln>
            <a:noFill/>
          </a:ln>
        </p:spPr>
        <p:txBody>
          <a:bodyPr anchorCtr="0" anchor="t" bIns="0" lIns="0" spcFirstLastPara="1" rIns="0" wrap="square" tIns="10275">
            <a:spAutoFit/>
          </a:bodyPr>
          <a:lstStyle/>
          <a:p>
            <a:pPr indent="0" lvl="0" marL="12700" rtl="0" algn="l">
              <a:lnSpc>
                <a:spcPct val="100000"/>
              </a:lnSpc>
              <a:spcBef>
                <a:spcPts val="0"/>
              </a:spcBef>
              <a:spcAft>
                <a:spcPts val="0"/>
              </a:spcAft>
              <a:buNone/>
            </a:pPr>
            <a:r>
              <a:rPr b="1" lang="en-GB" sz="1400">
                <a:solidFill>
                  <a:srgbClr val="023154"/>
                </a:solidFill>
                <a:latin typeface="Montserrat SemiBold"/>
                <a:ea typeface="Montserrat SemiBold"/>
                <a:cs typeface="Montserrat SemiBold"/>
                <a:sym typeface="Montserrat SemiBold"/>
              </a:rPr>
              <a:t>Market</a:t>
            </a:r>
            <a:endParaRPr sz="1400">
              <a:latin typeface="Montserrat SemiBold"/>
              <a:ea typeface="Montserrat SemiBold"/>
              <a:cs typeface="Montserrat SemiBold"/>
              <a:sym typeface="Montserrat SemiBold"/>
            </a:endParaRPr>
          </a:p>
        </p:txBody>
      </p:sp>
      <p:sp>
        <p:nvSpPr>
          <p:cNvPr id="702" name="Google Shape;702;g1f0d58df975_0_0"/>
          <p:cNvSpPr txBox="1"/>
          <p:nvPr/>
        </p:nvSpPr>
        <p:spPr>
          <a:xfrm rot="-5400000">
            <a:off x="3961825" y="3251439"/>
            <a:ext cx="1897500" cy="220200"/>
          </a:xfrm>
          <a:prstGeom prst="rect">
            <a:avLst/>
          </a:prstGeom>
          <a:noFill/>
          <a:ln>
            <a:noFill/>
          </a:ln>
        </p:spPr>
        <p:txBody>
          <a:bodyPr anchorCtr="0" anchor="t" bIns="0" lIns="0" spcFirstLastPara="1" rIns="0" wrap="square" tIns="4525">
            <a:spAutoFit/>
          </a:bodyPr>
          <a:lstStyle/>
          <a:p>
            <a:pPr indent="0" lvl="0" marL="12700" rtl="0" algn="l">
              <a:lnSpc>
                <a:spcPct val="100000"/>
              </a:lnSpc>
              <a:spcBef>
                <a:spcPts val="0"/>
              </a:spcBef>
              <a:spcAft>
                <a:spcPts val="0"/>
              </a:spcAft>
              <a:buNone/>
            </a:pPr>
            <a:r>
              <a:rPr b="1" lang="en-GB" sz="1400">
                <a:solidFill>
                  <a:srgbClr val="023154"/>
                </a:solidFill>
                <a:latin typeface="Montserrat SemiBold"/>
                <a:ea typeface="Montserrat SemiBold"/>
                <a:cs typeface="Montserrat SemiBold"/>
                <a:sym typeface="Montserrat SemiBold"/>
              </a:rPr>
              <a:t>Core Competences</a:t>
            </a:r>
            <a:endParaRPr sz="1400">
              <a:latin typeface="Montserrat SemiBold"/>
              <a:ea typeface="Montserrat SemiBold"/>
              <a:cs typeface="Montserrat SemiBold"/>
              <a:sym typeface="Montserrat SemiBold"/>
            </a:endParaRPr>
          </a:p>
        </p:txBody>
      </p:sp>
      <p:sp>
        <p:nvSpPr>
          <p:cNvPr id="703" name="Google Shape;703;g1f0d58df975_0_0"/>
          <p:cNvSpPr txBox="1"/>
          <p:nvPr/>
        </p:nvSpPr>
        <p:spPr>
          <a:xfrm rot="-5400000">
            <a:off x="5078756" y="2155844"/>
            <a:ext cx="465300" cy="220200"/>
          </a:xfrm>
          <a:prstGeom prst="rect">
            <a:avLst/>
          </a:prstGeom>
          <a:noFill/>
          <a:ln>
            <a:noFill/>
          </a:ln>
        </p:spPr>
        <p:txBody>
          <a:bodyPr anchorCtr="0" anchor="t" bIns="0" lIns="0" spcFirstLastPara="1" rIns="0" wrap="square" tIns="4525">
            <a:spAutoFit/>
          </a:bodyPr>
          <a:lstStyle/>
          <a:p>
            <a:pPr indent="0" lvl="0" marL="12700" rtl="0" algn="l">
              <a:lnSpc>
                <a:spcPct val="100000"/>
              </a:lnSpc>
              <a:spcBef>
                <a:spcPts val="0"/>
              </a:spcBef>
              <a:spcAft>
                <a:spcPts val="0"/>
              </a:spcAft>
              <a:buNone/>
            </a:pPr>
            <a:r>
              <a:rPr b="1" lang="en-GB" sz="1400">
                <a:solidFill>
                  <a:srgbClr val="023154"/>
                </a:solidFill>
                <a:latin typeface="Montserrat SemiBold"/>
                <a:ea typeface="Montserrat SemiBold"/>
                <a:cs typeface="Montserrat SemiBold"/>
                <a:sym typeface="Montserrat SemiBold"/>
              </a:rPr>
              <a:t>New</a:t>
            </a:r>
            <a:endParaRPr sz="1400">
              <a:latin typeface="Montserrat SemiBold"/>
              <a:ea typeface="Montserrat SemiBold"/>
              <a:cs typeface="Montserrat SemiBold"/>
              <a:sym typeface="Montserrat SemiBold"/>
            </a:endParaRPr>
          </a:p>
        </p:txBody>
      </p:sp>
      <p:sp>
        <p:nvSpPr>
          <p:cNvPr id="704" name="Google Shape;704;g1f0d58df975_0_0"/>
          <p:cNvSpPr txBox="1"/>
          <p:nvPr/>
        </p:nvSpPr>
        <p:spPr>
          <a:xfrm>
            <a:off x="5978093" y="1686773"/>
            <a:ext cx="1572900" cy="930000"/>
          </a:xfrm>
          <a:prstGeom prst="rect">
            <a:avLst/>
          </a:prstGeom>
          <a:noFill/>
          <a:ln>
            <a:noFill/>
          </a:ln>
        </p:spPr>
        <p:txBody>
          <a:bodyPr anchorCtr="0" anchor="t" bIns="0" lIns="0" spcFirstLastPara="1" rIns="0" wrap="square" tIns="7800">
            <a:spAutoFit/>
          </a:bodyPr>
          <a:lstStyle/>
          <a:p>
            <a:pPr indent="0" lvl="0" marL="12700" marR="0" rtl="0" algn="ctr">
              <a:lnSpc>
                <a:spcPct val="109300"/>
              </a:lnSpc>
              <a:spcBef>
                <a:spcPts val="0"/>
              </a:spcBef>
              <a:spcAft>
                <a:spcPts val="0"/>
              </a:spcAft>
              <a:buNone/>
            </a:pPr>
            <a:r>
              <a:rPr b="1" lang="en-GB" sz="1400">
                <a:solidFill>
                  <a:srgbClr val="FFFFFF"/>
                </a:solidFill>
                <a:latin typeface="Montserrat SemiBold"/>
                <a:ea typeface="Montserrat SemiBold"/>
                <a:cs typeface="Montserrat SemiBold"/>
                <a:sym typeface="Montserrat SemiBold"/>
              </a:rPr>
              <a:t>Find new competences to better serve customers</a:t>
            </a:r>
            <a:endParaRPr sz="1400">
              <a:latin typeface="Montserrat SemiBold"/>
              <a:ea typeface="Montserrat SemiBold"/>
              <a:cs typeface="Montserrat SemiBold"/>
              <a:sym typeface="Montserrat SemiBold"/>
            </a:endParaRPr>
          </a:p>
        </p:txBody>
      </p:sp>
      <p:sp>
        <p:nvSpPr>
          <p:cNvPr id="705" name="Google Shape;705;g1f0d58df975_0_0"/>
          <p:cNvSpPr txBox="1"/>
          <p:nvPr>
            <p:ph type="title"/>
          </p:nvPr>
        </p:nvSpPr>
        <p:spPr>
          <a:xfrm>
            <a:off x="8454102" y="1686773"/>
            <a:ext cx="1598100" cy="930000"/>
          </a:xfrm>
          <a:prstGeom prst="rect">
            <a:avLst/>
          </a:prstGeom>
          <a:noFill/>
          <a:ln>
            <a:noFill/>
          </a:ln>
        </p:spPr>
        <p:txBody>
          <a:bodyPr anchorCtr="0" anchor="t" bIns="0" lIns="0" spcFirstLastPara="1" rIns="0" wrap="square" tIns="7800">
            <a:spAutoFit/>
          </a:bodyPr>
          <a:lstStyle/>
          <a:p>
            <a:pPr indent="0" lvl="0" marL="12700" marR="0" rtl="0" algn="ctr">
              <a:lnSpc>
                <a:spcPct val="109300"/>
              </a:lnSpc>
              <a:spcBef>
                <a:spcPts val="0"/>
              </a:spcBef>
              <a:spcAft>
                <a:spcPts val="0"/>
              </a:spcAft>
              <a:buNone/>
            </a:pPr>
            <a:r>
              <a:rPr lang="en-GB" sz="1400">
                <a:solidFill>
                  <a:srgbClr val="FFFFFF"/>
                </a:solidFill>
                <a:latin typeface="Montserrat SemiBold"/>
                <a:ea typeface="Montserrat SemiBold"/>
                <a:cs typeface="Montserrat SemiBold"/>
                <a:sym typeface="Montserrat SemiBold"/>
              </a:rPr>
              <a:t>Develop new competences to draw in new customers</a:t>
            </a:r>
            <a:endParaRPr sz="1400">
              <a:latin typeface="Montserrat SemiBold"/>
              <a:ea typeface="Montserrat SemiBold"/>
              <a:cs typeface="Montserrat SemiBold"/>
              <a:sym typeface="Montserrat SemiBold"/>
            </a:endParaRPr>
          </a:p>
        </p:txBody>
      </p:sp>
      <p:sp>
        <p:nvSpPr>
          <p:cNvPr id="706" name="Google Shape;706;g1f0d58df975_0_0"/>
          <p:cNvSpPr txBox="1"/>
          <p:nvPr/>
        </p:nvSpPr>
        <p:spPr>
          <a:xfrm>
            <a:off x="5878417" y="4130638"/>
            <a:ext cx="1771800" cy="484500"/>
          </a:xfrm>
          <a:prstGeom prst="rect">
            <a:avLst/>
          </a:prstGeom>
          <a:noFill/>
          <a:ln>
            <a:noFill/>
          </a:ln>
        </p:spPr>
        <p:txBody>
          <a:bodyPr anchorCtr="0" anchor="t" bIns="0" lIns="0" spcFirstLastPara="1" rIns="0" wrap="square" tIns="27525">
            <a:spAutoFit/>
          </a:bodyPr>
          <a:lstStyle/>
          <a:p>
            <a:pPr indent="0" lvl="0" marL="76200" rtl="0" algn="ctr">
              <a:lnSpc>
                <a:spcPct val="100000"/>
              </a:lnSpc>
              <a:spcBef>
                <a:spcPts val="0"/>
              </a:spcBef>
              <a:spcAft>
                <a:spcPts val="0"/>
              </a:spcAft>
              <a:buNone/>
            </a:pPr>
            <a:r>
              <a:rPr b="1" lang="en-GB" sz="1400">
                <a:solidFill>
                  <a:srgbClr val="FFFFFF"/>
                </a:solidFill>
                <a:latin typeface="Montserrat SemiBold"/>
                <a:ea typeface="Montserrat SemiBold"/>
                <a:cs typeface="Montserrat SemiBold"/>
                <a:sym typeface="Montserrat SemiBold"/>
              </a:rPr>
              <a:t>Do what we do</a:t>
            </a:r>
            <a:endParaRPr sz="1400">
              <a:latin typeface="Montserrat SemiBold"/>
              <a:ea typeface="Montserrat SemiBold"/>
              <a:cs typeface="Montserrat SemiBold"/>
              <a:sym typeface="Montserrat SemiBold"/>
            </a:endParaRPr>
          </a:p>
          <a:p>
            <a:pPr indent="0" lvl="0" marL="12700" rtl="0" algn="ctr">
              <a:lnSpc>
                <a:spcPct val="100000"/>
              </a:lnSpc>
              <a:spcBef>
                <a:spcPts val="200"/>
              </a:spcBef>
              <a:spcAft>
                <a:spcPts val="0"/>
              </a:spcAft>
              <a:buNone/>
            </a:pPr>
            <a:r>
              <a:rPr b="1" lang="en-GB" sz="1400">
                <a:solidFill>
                  <a:srgbClr val="FFFFFF"/>
                </a:solidFill>
                <a:latin typeface="Montserrat SemiBold"/>
                <a:ea typeface="Montserrat SemiBold"/>
                <a:cs typeface="Montserrat SemiBold"/>
                <a:sym typeface="Montserrat SemiBold"/>
              </a:rPr>
              <a:t>- but do it better</a:t>
            </a:r>
            <a:endParaRPr sz="1400">
              <a:latin typeface="Montserrat SemiBold"/>
              <a:ea typeface="Montserrat SemiBold"/>
              <a:cs typeface="Montserrat SemiBold"/>
              <a:sym typeface="Montserrat SemiBold"/>
            </a:endParaRPr>
          </a:p>
        </p:txBody>
      </p:sp>
      <p:sp>
        <p:nvSpPr>
          <p:cNvPr id="707" name="Google Shape;707;g1f0d58df975_0_0"/>
          <p:cNvSpPr txBox="1"/>
          <p:nvPr/>
        </p:nvSpPr>
        <p:spPr>
          <a:xfrm>
            <a:off x="8249384" y="3866658"/>
            <a:ext cx="2007300" cy="930000"/>
          </a:xfrm>
          <a:prstGeom prst="rect">
            <a:avLst/>
          </a:prstGeom>
          <a:noFill/>
          <a:ln>
            <a:noFill/>
          </a:ln>
        </p:spPr>
        <p:txBody>
          <a:bodyPr anchorCtr="0" anchor="t" bIns="0" lIns="0" spcFirstLastPara="1" rIns="0" wrap="square" tIns="7800">
            <a:spAutoFit/>
          </a:bodyPr>
          <a:lstStyle/>
          <a:p>
            <a:pPr indent="0" lvl="0" marL="12700" marR="0" rtl="0" algn="ctr">
              <a:lnSpc>
                <a:spcPct val="109300"/>
              </a:lnSpc>
              <a:spcBef>
                <a:spcPts val="0"/>
              </a:spcBef>
              <a:spcAft>
                <a:spcPts val="0"/>
              </a:spcAft>
              <a:buNone/>
            </a:pPr>
            <a:r>
              <a:rPr b="1" lang="en-GB" sz="1400">
                <a:solidFill>
                  <a:srgbClr val="FFFFFF"/>
                </a:solidFill>
                <a:latin typeface="Montserrat SemiBold"/>
                <a:ea typeface="Montserrat SemiBold"/>
                <a:cs typeface="Montserrat SemiBold"/>
                <a:sym typeface="Montserrat SemiBold"/>
              </a:rPr>
              <a:t>Develop offerings for new customers using existing competences</a:t>
            </a:r>
            <a:endParaRPr sz="1400">
              <a:latin typeface="Montserrat SemiBold"/>
              <a:ea typeface="Montserrat SemiBold"/>
              <a:cs typeface="Montserrat SemiBold"/>
              <a:sym typeface="Montserrat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g1f0d58df975_0_18"/>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13" name="Google Shape;713;g1f0d58df975_0_18">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4" name="Google Shape;714;g1f0d58df975_0_18">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5" name="Google Shape;715;g1f0d58df975_0_18">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6" name="Google Shape;716;g1f0d58df975_0_18">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17" name="Google Shape;717;g1f0d58df975_0_18">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