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2/pXclQFMDHDmmMU2PIK9upVN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3C5AF7-4F65-4BB4-8005-A7E75EE70AA5}">
  <a:tblStyle styleId="{B13C5AF7-4F65-4BB4-8005-A7E75EE70AA5}"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ab2da07f9d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g2ab2da07f9d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20"/>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5" name="Google Shape;245;p20"/>
          <p:cNvGrpSpPr/>
          <p:nvPr/>
        </p:nvGrpSpPr>
        <p:grpSpPr>
          <a:xfrm>
            <a:off x="11436251" y="129884"/>
            <a:ext cx="661669" cy="1214119"/>
            <a:chOff x="11436251" y="129884"/>
            <a:chExt cx="661669" cy="1214119"/>
          </a:xfrm>
        </p:grpSpPr>
        <p:sp>
          <p:nvSpPr>
            <p:cNvPr id="246" name="Google Shape;246;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4" name="Google Shape;274;p20"/>
          <p:cNvPicPr preferRelativeResize="0"/>
          <p:nvPr/>
        </p:nvPicPr>
        <p:blipFill rotWithShape="1">
          <a:blip r:embed="rId3">
            <a:alphaModFix/>
          </a:blip>
          <a:srcRect b="0" l="0" r="0" t="0"/>
          <a:stretch/>
        </p:blipFill>
        <p:spPr>
          <a:xfrm>
            <a:off x="11759075" y="1053240"/>
            <a:ext cx="444500" cy="762000"/>
          </a:xfrm>
          <a:prstGeom prst="rect">
            <a:avLst/>
          </a:prstGeom>
          <a:noFill/>
          <a:ln>
            <a:noFill/>
          </a:ln>
        </p:spPr>
      </p:pic>
      <p:grpSp>
        <p:nvGrpSpPr>
          <p:cNvPr id="275" name="Google Shape;275;p20"/>
          <p:cNvGrpSpPr/>
          <p:nvPr/>
        </p:nvGrpSpPr>
        <p:grpSpPr>
          <a:xfrm>
            <a:off x="0" y="1318491"/>
            <a:ext cx="1397787" cy="57996"/>
            <a:chOff x="0" y="1077191"/>
            <a:chExt cx="1397787" cy="57996"/>
          </a:xfrm>
        </p:grpSpPr>
        <p:sp>
          <p:nvSpPr>
            <p:cNvPr id="276" name="Google Shape;276;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8" name="Google Shape;278;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279" name="Google Shape;279;p20"/>
          <p:cNvSpPr txBox="1"/>
          <p:nvPr>
            <p:ph type="title"/>
          </p:nvPr>
        </p:nvSpPr>
        <p:spPr>
          <a:xfrm>
            <a:off x="298675" y="750475"/>
            <a:ext cx="6569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0" name="Shape 280"/>
        <p:cNvGrpSpPr/>
        <p:nvPr/>
      </p:nvGrpSpPr>
      <p:grpSpPr>
        <a:xfrm>
          <a:off x="0" y="0"/>
          <a:ext cx="0" cy="0"/>
          <a:chOff x="0" y="0"/>
          <a:chExt cx="0" cy="0"/>
        </a:xfrm>
      </p:grpSpPr>
      <p:pic>
        <p:nvPicPr>
          <p:cNvPr descr="A yellow circle on a black background&#10;&#10;Description automatically generated" id="281" name="Google Shape;28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2" name="Google Shape;282;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5" name="Google Shape;285;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6" name="Google Shape;286;p21"/>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7" name="Google Shape;287;p21"/>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8" name="Google Shape;288;p21"/>
          <p:cNvGrpSpPr/>
          <p:nvPr/>
        </p:nvGrpSpPr>
        <p:grpSpPr>
          <a:xfrm>
            <a:off x="11626751" y="129884"/>
            <a:ext cx="661669" cy="1214119"/>
            <a:chOff x="11436251" y="129884"/>
            <a:chExt cx="661669" cy="1214119"/>
          </a:xfrm>
        </p:grpSpPr>
        <p:sp>
          <p:nvSpPr>
            <p:cNvPr id="289" name="Google Shape;289;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7" name="Google Shape;317;p21"/>
          <p:cNvGrpSpPr/>
          <p:nvPr/>
        </p:nvGrpSpPr>
        <p:grpSpPr>
          <a:xfrm>
            <a:off x="0" y="1318491"/>
            <a:ext cx="1397787" cy="57996"/>
            <a:chOff x="0" y="1077191"/>
            <a:chExt cx="1397787" cy="57996"/>
          </a:xfrm>
        </p:grpSpPr>
        <p:sp>
          <p:nvSpPr>
            <p:cNvPr id="318" name="Google Shape;318;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0" name="Google Shape;320;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21" name="Google Shape;321;p21"/>
          <p:cNvSpPr txBox="1"/>
          <p:nvPr>
            <p:ph type="title"/>
          </p:nvPr>
        </p:nvSpPr>
        <p:spPr>
          <a:xfrm>
            <a:off x="298675" y="750475"/>
            <a:ext cx="6569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2" name="Shape 322"/>
        <p:cNvGrpSpPr/>
        <p:nvPr/>
      </p:nvGrpSpPr>
      <p:grpSpPr>
        <a:xfrm>
          <a:off x="0" y="0"/>
          <a:ext cx="0" cy="0"/>
          <a:chOff x="0" y="0"/>
          <a:chExt cx="0" cy="0"/>
        </a:xfrm>
      </p:grpSpPr>
      <p:pic>
        <p:nvPicPr>
          <p:cNvPr descr="A yellow circle on a black background&#10;&#10;Description automatically generated" id="323" name="Google Shape;323;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4" name="Google Shape;324;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7" name="Google Shape;327;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28" name="Google Shape;328;p22"/>
          <p:cNvGrpSpPr/>
          <p:nvPr/>
        </p:nvGrpSpPr>
        <p:grpSpPr>
          <a:xfrm>
            <a:off x="11436251" y="129884"/>
            <a:ext cx="661669" cy="1214119"/>
            <a:chOff x="11436251" y="129884"/>
            <a:chExt cx="661669" cy="1214119"/>
          </a:xfrm>
        </p:grpSpPr>
        <p:sp>
          <p:nvSpPr>
            <p:cNvPr id="329" name="Google Shape;329;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7" name="Google Shape;357;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58" name="Google Shape;358;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59" name="Google Shape;359;p22"/>
          <p:cNvGrpSpPr/>
          <p:nvPr/>
        </p:nvGrpSpPr>
        <p:grpSpPr>
          <a:xfrm>
            <a:off x="0" y="1318491"/>
            <a:ext cx="1397787" cy="57996"/>
            <a:chOff x="0" y="1077191"/>
            <a:chExt cx="1397787" cy="57996"/>
          </a:xfrm>
        </p:grpSpPr>
        <p:sp>
          <p:nvSpPr>
            <p:cNvPr id="360" name="Google Shape;360;p2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2" name="Google Shape;362;p2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363" name="Google Shape;363;p22"/>
          <p:cNvSpPr txBox="1"/>
          <p:nvPr>
            <p:ph type="title"/>
          </p:nvPr>
        </p:nvSpPr>
        <p:spPr>
          <a:xfrm>
            <a:off x="298675" y="750475"/>
            <a:ext cx="6569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4" name="Shape 364"/>
        <p:cNvGrpSpPr/>
        <p:nvPr/>
      </p:nvGrpSpPr>
      <p:grpSpPr>
        <a:xfrm>
          <a:off x="0" y="0"/>
          <a:ext cx="0" cy="0"/>
          <a:chOff x="0" y="0"/>
          <a:chExt cx="0" cy="0"/>
        </a:xfrm>
      </p:grpSpPr>
      <p:pic>
        <p:nvPicPr>
          <p:cNvPr descr="A yellow circle on a black background&#10;&#10;Description automatically generated" id="365" name="Google Shape;365;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6" name="Google Shape;366;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9" name="Google Shape;369;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0" name="Google Shape;370;p23"/>
          <p:cNvGrpSpPr/>
          <p:nvPr/>
        </p:nvGrpSpPr>
        <p:grpSpPr>
          <a:xfrm>
            <a:off x="0" y="1318491"/>
            <a:ext cx="1397812" cy="58002"/>
            <a:chOff x="0" y="1077191"/>
            <a:chExt cx="1397812" cy="58002"/>
          </a:xfrm>
        </p:grpSpPr>
        <p:sp>
          <p:nvSpPr>
            <p:cNvPr id="371" name="Google Shape;371;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3" name="Google Shape;373;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4" name="Google Shape;374;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5" name="Google Shape;375;p23"/>
          <p:cNvGrpSpPr/>
          <p:nvPr/>
        </p:nvGrpSpPr>
        <p:grpSpPr>
          <a:xfrm>
            <a:off x="11614051" y="129884"/>
            <a:ext cx="661669" cy="1214119"/>
            <a:chOff x="11436251" y="129884"/>
            <a:chExt cx="661669" cy="1214119"/>
          </a:xfrm>
        </p:grpSpPr>
        <p:sp>
          <p:nvSpPr>
            <p:cNvPr id="376" name="Google Shape;376;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4" name="Google Shape;404;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5" name="Shape 405"/>
        <p:cNvGrpSpPr/>
        <p:nvPr/>
      </p:nvGrpSpPr>
      <p:grpSpPr>
        <a:xfrm>
          <a:off x="0" y="0"/>
          <a:ext cx="0" cy="0"/>
          <a:chOff x="0" y="0"/>
          <a:chExt cx="0" cy="0"/>
        </a:xfrm>
      </p:grpSpPr>
      <p:pic>
        <p:nvPicPr>
          <p:cNvPr descr="A yellow circle on a black background&#10;&#10;Description automatically generated" id="406" name="Google Shape;406;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7" name="Google Shape;407;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0" name="Google Shape;410;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1" name="Google Shape;411;p24"/>
          <p:cNvGrpSpPr/>
          <p:nvPr/>
        </p:nvGrpSpPr>
        <p:grpSpPr>
          <a:xfrm>
            <a:off x="0" y="1318491"/>
            <a:ext cx="1397812" cy="58002"/>
            <a:chOff x="0" y="1077191"/>
            <a:chExt cx="1397812" cy="58002"/>
          </a:xfrm>
        </p:grpSpPr>
        <p:sp>
          <p:nvSpPr>
            <p:cNvPr id="412" name="Google Shape;412;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4" name="Google Shape;414;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5" name="Google Shape;415;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6" name="Google Shape;416;p24"/>
          <p:cNvGrpSpPr/>
          <p:nvPr/>
        </p:nvGrpSpPr>
        <p:grpSpPr>
          <a:xfrm>
            <a:off x="11436251" y="129884"/>
            <a:ext cx="661669" cy="1214119"/>
            <a:chOff x="11436251" y="129884"/>
            <a:chExt cx="661669" cy="1214119"/>
          </a:xfrm>
        </p:grpSpPr>
        <p:sp>
          <p:nvSpPr>
            <p:cNvPr id="417" name="Google Shape;417;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5" name="Google Shape;445;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6" name="Shape 446"/>
        <p:cNvGrpSpPr/>
        <p:nvPr/>
      </p:nvGrpSpPr>
      <p:grpSpPr>
        <a:xfrm>
          <a:off x="0" y="0"/>
          <a:ext cx="0" cy="0"/>
          <a:chOff x="0" y="0"/>
          <a:chExt cx="0" cy="0"/>
        </a:xfrm>
      </p:grpSpPr>
      <p:pic>
        <p:nvPicPr>
          <p:cNvPr descr="A yellow circle on a black background&#10;&#10;Description automatically generated" id="447" name="Google Shape;447;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8" name="Google Shape;448;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1" name="Google Shape;451;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2" name="Google Shape;452;p25"/>
          <p:cNvGrpSpPr/>
          <p:nvPr/>
        </p:nvGrpSpPr>
        <p:grpSpPr>
          <a:xfrm>
            <a:off x="0" y="1318491"/>
            <a:ext cx="1397812" cy="58002"/>
            <a:chOff x="0" y="1077191"/>
            <a:chExt cx="1397812" cy="58002"/>
          </a:xfrm>
        </p:grpSpPr>
        <p:sp>
          <p:nvSpPr>
            <p:cNvPr id="453" name="Google Shape;453;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5" name="Google Shape;455;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6" name="Google Shape;456;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7" name="Google Shape;457;p25"/>
          <p:cNvGrpSpPr/>
          <p:nvPr/>
        </p:nvGrpSpPr>
        <p:grpSpPr>
          <a:xfrm>
            <a:off x="11436251" y="129884"/>
            <a:ext cx="661669" cy="1214119"/>
            <a:chOff x="11436251" y="129884"/>
            <a:chExt cx="661669" cy="1214119"/>
          </a:xfrm>
        </p:grpSpPr>
        <p:sp>
          <p:nvSpPr>
            <p:cNvPr id="458" name="Google Shape;458;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6" name="Google Shape;486;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7" name="Shape 487"/>
        <p:cNvGrpSpPr/>
        <p:nvPr/>
      </p:nvGrpSpPr>
      <p:grpSpPr>
        <a:xfrm>
          <a:off x="0" y="0"/>
          <a:ext cx="0" cy="0"/>
          <a:chOff x="0" y="0"/>
          <a:chExt cx="0" cy="0"/>
        </a:xfrm>
      </p:grpSpPr>
      <p:pic>
        <p:nvPicPr>
          <p:cNvPr descr="A yellow circle on a black background&#10;&#10;Description automatically generated" id="488" name="Google Shape;488;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9" name="Google Shape;489;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2" name="Google Shape;492;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3" name="Google Shape;493;p26"/>
          <p:cNvGrpSpPr/>
          <p:nvPr/>
        </p:nvGrpSpPr>
        <p:grpSpPr>
          <a:xfrm>
            <a:off x="0" y="1318491"/>
            <a:ext cx="1397812" cy="58002"/>
            <a:chOff x="0" y="1077191"/>
            <a:chExt cx="1397812" cy="58002"/>
          </a:xfrm>
        </p:grpSpPr>
        <p:sp>
          <p:nvSpPr>
            <p:cNvPr id="494" name="Google Shape;494;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6" name="Google Shape;496;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7" name="Google Shape;497;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8" name="Google Shape;498;p26"/>
          <p:cNvGrpSpPr/>
          <p:nvPr/>
        </p:nvGrpSpPr>
        <p:grpSpPr>
          <a:xfrm>
            <a:off x="11436251" y="129884"/>
            <a:ext cx="661669" cy="1214119"/>
            <a:chOff x="11436251" y="129884"/>
            <a:chExt cx="661669" cy="1214119"/>
          </a:xfrm>
        </p:grpSpPr>
        <p:sp>
          <p:nvSpPr>
            <p:cNvPr id="499" name="Google Shape;499;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7" name="Google Shape;527;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8" name="Google Shape;528;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9" name="Shape 529"/>
        <p:cNvGrpSpPr/>
        <p:nvPr/>
      </p:nvGrpSpPr>
      <p:grpSpPr>
        <a:xfrm>
          <a:off x="0" y="0"/>
          <a:ext cx="0" cy="0"/>
          <a:chOff x="0" y="0"/>
          <a:chExt cx="0" cy="0"/>
        </a:xfrm>
      </p:grpSpPr>
      <p:pic>
        <p:nvPicPr>
          <p:cNvPr descr="A yellow circle on a black background&#10;&#10;Description automatically generated" id="530" name="Google Shape;530;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1" name="Google Shape;531;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4" name="Google Shape;534;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5" name="Google Shape;535;p27"/>
          <p:cNvGrpSpPr/>
          <p:nvPr/>
        </p:nvGrpSpPr>
        <p:grpSpPr>
          <a:xfrm>
            <a:off x="0" y="1318491"/>
            <a:ext cx="1397812" cy="58002"/>
            <a:chOff x="0" y="1077191"/>
            <a:chExt cx="1397812" cy="58002"/>
          </a:xfrm>
        </p:grpSpPr>
        <p:sp>
          <p:nvSpPr>
            <p:cNvPr id="536" name="Google Shape;536;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8" name="Google Shape;538;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9" name="Google Shape;539;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0" name="Google Shape;540;p27"/>
          <p:cNvGrpSpPr/>
          <p:nvPr/>
        </p:nvGrpSpPr>
        <p:grpSpPr>
          <a:xfrm>
            <a:off x="11614051" y="129884"/>
            <a:ext cx="661669" cy="1214119"/>
            <a:chOff x="11436251" y="129884"/>
            <a:chExt cx="661669" cy="1214119"/>
          </a:xfrm>
        </p:grpSpPr>
        <p:sp>
          <p:nvSpPr>
            <p:cNvPr id="541" name="Google Shape;541;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9" name="Google Shape;569;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0" name="Shape 570"/>
        <p:cNvGrpSpPr/>
        <p:nvPr/>
      </p:nvGrpSpPr>
      <p:grpSpPr>
        <a:xfrm>
          <a:off x="0" y="0"/>
          <a:ext cx="0" cy="0"/>
          <a:chOff x="0" y="0"/>
          <a:chExt cx="0" cy="0"/>
        </a:xfrm>
      </p:grpSpPr>
      <p:pic>
        <p:nvPicPr>
          <p:cNvPr descr="A yellow circle on a black background&#10;&#10;Description automatically generated" id="571" name="Google Shape;571;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2" name="Google Shape;572;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4" name="Google Shape;574;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5" name="Google Shape;575;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6" name="Shape 576"/>
        <p:cNvGrpSpPr/>
        <p:nvPr/>
      </p:nvGrpSpPr>
      <p:grpSpPr>
        <a:xfrm>
          <a:off x="0" y="0"/>
          <a:ext cx="0" cy="0"/>
          <a:chOff x="0" y="0"/>
          <a:chExt cx="0" cy="0"/>
        </a:xfrm>
      </p:grpSpPr>
      <p:pic>
        <p:nvPicPr>
          <p:cNvPr id="577" name="Google Shape;577;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8" name="Google Shape;578;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9" name="Google Shape;579;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1" name="Google Shape;581;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2" name="Shape 582"/>
        <p:cNvGrpSpPr/>
        <p:nvPr/>
      </p:nvGrpSpPr>
      <p:grpSpPr>
        <a:xfrm>
          <a:off x="0" y="0"/>
          <a:ext cx="0" cy="0"/>
          <a:chOff x="0" y="0"/>
          <a:chExt cx="0" cy="0"/>
        </a:xfrm>
      </p:grpSpPr>
      <p:sp>
        <p:nvSpPr>
          <p:cNvPr id="583" name="Google Shape;583;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4" name="Google Shape;584;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5" name="Google Shape;585;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6" name="Shape 586"/>
        <p:cNvGrpSpPr/>
        <p:nvPr/>
      </p:nvGrpSpPr>
      <p:grpSpPr>
        <a:xfrm>
          <a:off x="0" y="0"/>
          <a:ext cx="0" cy="0"/>
          <a:chOff x="0" y="0"/>
          <a:chExt cx="0" cy="0"/>
        </a:xfrm>
      </p:grpSpPr>
      <p:sp>
        <p:nvSpPr>
          <p:cNvPr id="587" name="Google Shape;587;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0" name="Google Shape;590;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1" name="Shape 591"/>
        <p:cNvGrpSpPr/>
        <p:nvPr/>
      </p:nvGrpSpPr>
      <p:grpSpPr>
        <a:xfrm>
          <a:off x="0" y="0"/>
          <a:ext cx="0" cy="0"/>
          <a:chOff x="0" y="0"/>
          <a:chExt cx="0" cy="0"/>
        </a:xfrm>
      </p:grpSpPr>
      <p:sp>
        <p:nvSpPr>
          <p:cNvPr id="592" name="Google Shape;592;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3" name="Google Shape;593;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4" name="Google Shape;594;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7" name="Google Shape;597;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8" name="Shape 598"/>
        <p:cNvGrpSpPr/>
        <p:nvPr/>
      </p:nvGrpSpPr>
      <p:grpSpPr>
        <a:xfrm>
          <a:off x="0" y="0"/>
          <a:ext cx="0" cy="0"/>
          <a:chOff x="0" y="0"/>
          <a:chExt cx="0" cy="0"/>
        </a:xfrm>
      </p:grpSpPr>
      <p:sp>
        <p:nvSpPr>
          <p:cNvPr id="599" name="Google Shape;599;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0" name="Google Shape;600;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1" name="Shape 601"/>
        <p:cNvGrpSpPr/>
        <p:nvPr/>
      </p:nvGrpSpPr>
      <p:grpSpPr>
        <a:xfrm>
          <a:off x="0" y="0"/>
          <a:ext cx="0" cy="0"/>
          <a:chOff x="0" y="0"/>
          <a:chExt cx="0" cy="0"/>
        </a:xfrm>
      </p:grpSpPr>
      <p:sp>
        <p:nvSpPr>
          <p:cNvPr id="602" name="Google Shape;602;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3" name="Google Shape;60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4" name="Google Shape;60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5" name="Shape 605"/>
        <p:cNvGrpSpPr/>
        <p:nvPr/>
      </p:nvGrpSpPr>
      <p:grpSpPr>
        <a:xfrm>
          <a:off x="0" y="0"/>
          <a:ext cx="0" cy="0"/>
          <a:chOff x="0" y="0"/>
          <a:chExt cx="0" cy="0"/>
        </a:xfrm>
      </p:grpSpPr>
      <p:sp>
        <p:nvSpPr>
          <p:cNvPr id="606" name="Google Shape;60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7" name="Google Shape;60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8" name="Google Shape;60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9" name="Google Shape;609;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0" name="Google Shape;61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1" name="Google Shape;61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2" name="Shape 612"/>
        <p:cNvGrpSpPr/>
        <p:nvPr/>
      </p:nvGrpSpPr>
      <p:grpSpPr>
        <a:xfrm>
          <a:off x="0" y="0"/>
          <a:ext cx="0" cy="0"/>
          <a:chOff x="0" y="0"/>
          <a:chExt cx="0" cy="0"/>
        </a:xfrm>
      </p:grpSpPr>
      <p:sp>
        <p:nvSpPr>
          <p:cNvPr id="613" name="Google Shape;613;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4" name="Google Shape;614;p36"/>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6" name="Google Shape;616;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7" name="Shape 617"/>
        <p:cNvGrpSpPr/>
        <p:nvPr/>
      </p:nvGrpSpPr>
      <p:grpSpPr>
        <a:xfrm>
          <a:off x="0" y="0"/>
          <a:ext cx="0" cy="0"/>
          <a:chOff x="0" y="0"/>
          <a:chExt cx="0" cy="0"/>
        </a:xfrm>
      </p:grpSpPr>
      <p:sp>
        <p:nvSpPr>
          <p:cNvPr id="618" name="Google Shape;618;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9" name="Google Shape;619;p37"/>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37"/>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6"/>
          <p:cNvGrpSpPr/>
          <p:nvPr/>
        </p:nvGrpSpPr>
        <p:grpSpPr>
          <a:xfrm>
            <a:off x="11436251" y="129884"/>
            <a:ext cx="661669" cy="1214119"/>
            <a:chOff x="11436251" y="129884"/>
            <a:chExt cx="661669" cy="1214119"/>
          </a:xfrm>
        </p:grpSpPr>
        <p:sp>
          <p:nvSpPr>
            <p:cNvPr id="90" name="Google Shape;90;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7"/>
          <p:cNvGrpSpPr/>
          <p:nvPr/>
        </p:nvGrpSpPr>
        <p:grpSpPr>
          <a:xfrm>
            <a:off x="11436251" y="129884"/>
            <a:ext cx="661669" cy="1214119"/>
            <a:chOff x="11436251" y="129884"/>
            <a:chExt cx="661669" cy="1214119"/>
          </a:xfrm>
        </p:grpSpPr>
        <p:sp>
          <p:nvSpPr>
            <p:cNvPr id="129" name="Google Shape;129;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8"/>
          <p:cNvGrpSpPr/>
          <p:nvPr/>
        </p:nvGrpSpPr>
        <p:grpSpPr>
          <a:xfrm>
            <a:off x="11436251" y="129884"/>
            <a:ext cx="661669" cy="1214119"/>
            <a:chOff x="11436251" y="129884"/>
            <a:chExt cx="661669" cy="1214119"/>
          </a:xfrm>
        </p:grpSpPr>
        <p:sp>
          <p:nvSpPr>
            <p:cNvPr id="165" name="Google Shape;16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8"/>
          <p:cNvGrpSpPr/>
          <p:nvPr/>
        </p:nvGrpSpPr>
        <p:grpSpPr>
          <a:xfrm>
            <a:off x="0" y="1318491"/>
            <a:ext cx="1397787" cy="57996"/>
            <a:chOff x="0" y="1077191"/>
            <a:chExt cx="1397787" cy="57996"/>
          </a:xfrm>
        </p:grpSpPr>
        <p:sp>
          <p:nvSpPr>
            <p:cNvPr id="196" name="Google Shape;196;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199" name="Google Shape;199;p18"/>
          <p:cNvSpPr txBox="1"/>
          <p:nvPr>
            <p:ph type="title"/>
          </p:nvPr>
        </p:nvSpPr>
        <p:spPr>
          <a:xfrm>
            <a:off x="298675" y="750475"/>
            <a:ext cx="6569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9"/>
          <p:cNvGrpSpPr/>
          <p:nvPr/>
        </p:nvGrpSpPr>
        <p:grpSpPr>
          <a:xfrm>
            <a:off x="11436251" y="129884"/>
            <a:ext cx="661669" cy="1214119"/>
            <a:chOff x="11436251" y="129884"/>
            <a:chExt cx="661669" cy="1214119"/>
          </a:xfrm>
        </p:grpSpPr>
        <p:sp>
          <p:nvSpPr>
            <p:cNvPr id="207" name="Google Shape;20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9"/>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9"/>
          <p:cNvGrpSpPr/>
          <p:nvPr/>
        </p:nvGrpSpPr>
        <p:grpSpPr>
          <a:xfrm>
            <a:off x="0" y="1318491"/>
            <a:ext cx="1397787" cy="57996"/>
            <a:chOff x="0" y="1077191"/>
            <a:chExt cx="1397787" cy="57996"/>
          </a:xfrm>
        </p:grpSpPr>
        <p:sp>
          <p:nvSpPr>
            <p:cNvPr id="237" name="Google Shape;237;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40" name="Google Shape;240;p19"/>
          <p:cNvSpPr txBox="1"/>
          <p:nvPr>
            <p:ph type="title"/>
          </p:nvPr>
        </p:nvSpPr>
        <p:spPr>
          <a:xfrm>
            <a:off x="298675" y="750475"/>
            <a:ext cx="6569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PEST</a:t>
            </a:r>
            <a:endParaRPr/>
          </a:p>
        </p:txBody>
      </p:sp>
      <p:pic>
        <p:nvPicPr>
          <p:cNvPr id="627" name="Google Shape;627;p1"/>
          <p:cNvPicPr preferRelativeResize="0"/>
          <p:nvPr/>
        </p:nvPicPr>
        <p:blipFill rotWithShape="1">
          <a:blip r:embed="rId3">
            <a:alphaModFix/>
          </a:blip>
          <a:srcRect b="0" l="0" r="0" t="0"/>
          <a:stretch/>
        </p:blipFill>
        <p:spPr>
          <a:xfrm>
            <a:off x="6549675" y="2629050"/>
            <a:ext cx="1607919" cy="1064776"/>
          </a:xfrm>
          <a:prstGeom prst="rect">
            <a:avLst/>
          </a:prstGeom>
          <a:noFill/>
          <a:ln>
            <a:noFill/>
          </a:ln>
        </p:spPr>
      </p:pic>
      <p:pic>
        <p:nvPicPr>
          <p:cNvPr id="628" name="Google Shape;628;p1"/>
          <p:cNvPicPr preferRelativeResize="0"/>
          <p:nvPr/>
        </p:nvPicPr>
        <p:blipFill rotWithShape="1">
          <a:blip r:embed="rId3">
            <a:alphaModFix/>
          </a:blip>
          <a:srcRect b="0" l="0" r="0" t="0"/>
          <a:stretch/>
        </p:blipFill>
        <p:spPr>
          <a:xfrm>
            <a:off x="3748650" y="3630450"/>
            <a:ext cx="1331475" cy="881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
          <p:cNvSpPr txBox="1"/>
          <p:nvPr>
            <p:ph type="title"/>
          </p:nvPr>
        </p:nvSpPr>
        <p:spPr>
          <a:xfrm>
            <a:off x="333515" y="472411"/>
            <a:ext cx="9881722"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model to assess forces shaping your business</a:t>
            </a:r>
            <a:r>
              <a:rPr lang="en-GB">
                <a:solidFill>
                  <a:schemeClr val="lt1"/>
                </a:solidFill>
              </a:rPr>
              <a:t>.</a:t>
            </a:r>
            <a:endParaRPr>
              <a:solidFill>
                <a:schemeClr val="lt1"/>
              </a:solidFill>
            </a:endParaRPr>
          </a:p>
        </p:txBody>
      </p:sp>
      <p:sp>
        <p:nvSpPr>
          <p:cNvPr id="634" name="Google Shape;634;p2"/>
          <p:cNvSpPr/>
          <p:nvPr/>
        </p:nvSpPr>
        <p:spPr>
          <a:xfrm>
            <a:off x="442449" y="1368875"/>
            <a:ext cx="97728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understand the macro factors that are shaping your company’s future</a:t>
            </a:r>
            <a:endParaRPr/>
          </a:p>
        </p:txBody>
      </p:sp>
      <p:sp>
        <p:nvSpPr>
          <p:cNvPr id="635" name="Google Shape;635;p2"/>
          <p:cNvSpPr txBox="1"/>
          <p:nvPr/>
        </p:nvSpPr>
        <p:spPr>
          <a:xfrm>
            <a:off x="603300" y="2372875"/>
            <a:ext cx="46851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PEST is an acronym that describes four external forces that shape the business environment – political, economic, social and technological. </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PEST tool is used to examine the macro and micro factors that determine threats and opportunities within the marketplace. It is normally used before a SWOT to provide an understanding of the opportunities and threats. The PEST framework can be used to examine the market for a company, product or brand. It is an analysis worth carrying out at least once a year (more frequently if forces have changed). </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sp>
        <p:nvSpPr>
          <p:cNvPr id="636" name="Google Shape;636;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7" name="Google Shape;637;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8" name="Google Shape;638;p2"/>
          <p:cNvPicPr preferRelativeResize="0"/>
          <p:nvPr/>
        </p:nvPicPr>
        <p:blipFill>
          <a:blip r:embed="rId3">
            <a:alphaModFix/>
          </a:blip>
          <a:stretch>
            <a:fillRect/>
          </a:stretch>
        </p:blipFill>
        <p:spPr>
          <a:xfrm>
            <a:off x="5383200" y="2029775"/>
            <a:ext cx="6504003" cy="36260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3"/>
          <p:cNvSpPr txBox="1"/>
          <p:nvPr>
            <p:ph type="title"/>
          </p:nvPr>
        </p:nvSpPr>
        <p:spPr>
          <a:xfrm>
            <a:off x="298675" y="750475"/>
            <a:ext cx="6569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Political questions</a:t>
            </a:r>
            <a:r>
              <a:rPr lang="en-GB">
                <a:solidFill>
                  <a:schemeClr val="accent3"/>
                </a:solidFill>
              </a:rPr>
              <a:t>.</a:t>
            </a:r>
            <a:endParaRPr>
              <a:solidFill>
                <a:schemeClr val="accent3"/>
              </a:solidFill>
            </a:endParaRPr>
          </a:p>
        </p:txBody>
      </p:sp>
      <p:sp>
        <p:nvSpPr>
          <p:cNvPr id="644" name="Google Shape;644;p3"/>
          <p:cNvSpPr txBox="1"/>
          <p:nvPr/>
        </p:nvSpPr>
        <p:spPr>
          <a:xfrm>
            <a:off x="340146" y="1524029"/>
            <a:ext cx="102732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Companies are influenced to a greater or lesser extent by the political environment in which they operate. Use the following questions to determine the importance of these forces. Decide whether the force is positive or negative to your business and give it a score out of 10 to indicate the level of influence this force has on your business.</a:t>
            </a:r>
            <a:endParaRPr sz="1200"/>
          </a:p>
        </p:txBody>
      </p:sp>
      <p:graphicFrame>
        <p:nvGraphicFramePr>
          <p:cNvPr id="645" name="Google Shape;645;p3"/>
          <p:cNvGraphicFramePr/>
          <p:nvPr/>
        </p:nvGraphicFramePr>
        <p:xfrm>
          <a:off x="1404267" y="2480249"/>
          <a:ext cx="3000000" cy="3000000"/>
        </p:xfrm>
        <a:graphic>
          <a:graphicData uri="http://schemas.openxmlformats.org/drawingml/2006/table">
            <a:tbl>
              <a:tblPr>
                <a:noFill/>
                <a:tableStyleId>{B13C5AF7-4F65-4BB4-8005-A7E75EE70AA5}</a:tableStyleId>
              </a:tblPr>
              <a:tblGrid>
                <a:gridCol w="6384700"/>
                <a:gridCol w="1368150"/>
                <a:gridCol w="1368150"/>
              </a:tblGrid>
              <a:tr h="459750">
                <a:tc rowSpan="2">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Political forces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gridSpan="2">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Level of influence</a:t>
                      </a:r>
                      <a:br>
                        <a:rPr lang="en-GB">
                          <a:solidFill>
                            <a:schemeClr val="dk2"/>
                          </a:solidFill>
                          <a:latin typeface="Montserrat SemiBold"/>
                          <a:ea typeface="Montserrat SemiBold"/>
                          <a:cs typeface="Montserrat SemiBold"/>
                          <a:sym typeface="Montserrat SemiBold"/>
                        </a:rPr>
                      </a:br>
                      <a:r>
                        <a:rPr lang="en-GB" u="none" cap="none" strike="noStrike">
                          <a:solidFill>
                            <a:schemeClr val="dk2"/>
                          </a:solidFill>
                          <a:latin typeface="Montserrat SemiBold"/>
                          <a:ea typeface="Montserrat SemiBold"/>
                          <a:cs typeface="Montserrat SemiBold"/>
                          <a:sym typeface="Montserrat SemiBold"/>
                        </a:rPr>
                        <a:t>(10 = very big influence)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hMerge="1"/>
              </a:tr>
              <a:tr h="341625">
                <a:tc vMerge="1"/>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Positive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Negative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Political stability of the region in which will operate</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The effect of taxes on products and services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The effect of taxes on disposable income</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Government encouragement or restrictions on your business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Labour laws (including hiring/firing, minimum wages, maternity rights etc)</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Pricing regulations (and anti-trust laws)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Environmental laws affecting labelling, product disposal etc</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Health and safety laws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Import restrictions and taxes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Data protection and privacy laws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Intellectual property laws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Business friendliness of the government</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46" name="Google Shape;646;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47" name="Google Shape;647;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
          <p:cNvSpPr txBox="1"/>
          <p:nvPr>
            <p:ph type="title"/>
          </p:nvPr>
        </p:nvSpPr>
        <p:spPr>
          <a:xfrm>
            <a:off x="298675" y="750475"/>
            <a:ext cx="6569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Economic questions</a:t>
            </a:r>
            <a:r>
              <a:rPr lang="en-GB">
                <a:solidFill>
                  <a:schemeClr val="accent2"/>
                </a:solidFill>
              </a:rPr>
              <a:t>.</a:t>
            </a:r>
            <a:endParaRPr>
              <a:solidFill>
                <a:schemeClr val="accent2"/>
              </a:solidFill>
            </a:endParaRPr>
          </a:p>
        </p:txBody>
      </p:sp>
      <p:sp>
        <p:nvSpPr>
          <p:cNvPr id="653" name="Google Shape;653;p4"/>
          <p:cNvSpPr txBox="1"/>
          <p:nvPr/>
        </p:nvSpPr>
        <p:spPr>
          <a:xfrm>
            <a:off x="298675" y="1503425"/>
            <a:ext cx="10868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local economy will have a big impact on your business. Consider the following factors for the country (countries) in which you operate. Decide whether the force is positive or negative to your business and give it a score out of 10 to indicate the level of influence this force has on your business.</a:t>
            </a:r>
            <a:endParaRPr/>
          </a:p>
        </p:txBody>
      </p:sp>
      <p:graphicFrame>
        <p:nvGraphicFramePr>
          <p:cNvPr id="654" name="Google Shape;654;p4"/>
          <p:cNvGraphicFramePr/>
          <p:nvPr/>
        </p:nvGraphicFramePr>
        <p:xfrm>
          <a:off x="431370" y="2316865"/>
          <a:ext cx="3000000" cy="3000000"/>
        </p:xfrm>
        <a:graphic>
          <a:graphicData uri="http://schemas.openxmlformats.org/drawingml/2006/table">
            <a:tbl>
              <a:tblPr>
                <a:noFill/>
                <a:tableStyleId>{B13C5AF7-4F65-4BB4-8005-A7E75EE70AA5}</a:tableStyleId>
              </a:tblPr>
              <a:tblGrid>
                <a:gridCol w="8163725"/>
                <a:gridCol w="1582775"/>
                <a:gridCol w="1582775"/>
              </a:tblGrid>
              <a:tr h="459750">
                <a:tc rowSpan="2">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Economic forces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gridSpan="2">
                  <a:txBody>
                    <a:bodyPr/>
                    <a:lstStyle/>
                    <a:p>
                      <a:pPr indent="0" lvl="0" marL="7200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Level of influence (10 = very big influence)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hMerge="1"/>
              </a:tr>
              <a:tr h="322425">
                <a:tc vMerge="1"/>
                <a:tc>
                  <a:txBody>
                    <a:bodyPr/>
                    <a:lstStyle/>
                    <a:p>
                      <a:pPr indent="0" lvl="0" marL="7200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Positive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a:txBody>
                    <a:bodyPr/>
                    <a:lstStyle/>
                    <a:p>
                      <a:pPr indent="0" lvl="0" marL="7200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Negative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The GDP (gross domestic product) of the region – its economic prosperity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The GDP per head</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Average incomes and disposable incomes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Employment and unemployment rates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Labour skills and costs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Distribution and channels into the market</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Comparative cost advantages of the region (derived from labour costs and costs of raw materials)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The economic system in the country including government interference with businesses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The growth of the economy in the past</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Forecast growth in the future</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Credit availability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Exchange rates and their stability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9725">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Inflation</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55" name="Google Shape;655;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6" name="Google Shape;656;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5"/>
          <p:cNvSpPr txBox="1"/>
          <p:nvPr>
            <p:ph type="title"/>
          </p:nvPr>
        </p:nvSpPr>
        <p:spPr>
          <a:xfrm>
            <a:off x="298675" y="750475"/>
            <a:ext cx="6569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Social questions</a:t>
            </a:r>
            <a:r>
              <a:rPr lang="en-GB">
                <a:solidFill>
                  <a:schemeClr val="accent1"/>
                </a:solidFill>
              </a:rPr>
              <a:t>.</a:t>
            </a:r>
            <a:endParaRPr>
              <a:solidFill>
                <a:schemeClr val="accent1"/>
              </a:solidFill>
            </a:endParaRPr>
          </a:p>
        </p:txBody>
      </p:sp>
      <p:sp>
        <p:nvSpPr>
          <p:cNvPr id="662" name="Google Shape;662;p5"/>
          <p:cNvSpPr txBox="1"/>
          <p:nvPr/>
        </p:nvSpPr>
        <p:spPr>
          <a:xfrm>
            <a:off x="350649" y="1471583"/>
            <a:ext cx="10273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demography and make up of the people in the regions where you operate will have a big influence on your company. Consider the following factors:</a:t>
            </a:r>
            <a:endParaRPr sz="1200"/>
          </a:p>
        </p:txBody>
      </p:sp>
      <p:graphicFrame>
        <p:nvGraphicFramePr>
          <p:cNvPr id="663" name="Google Shape;663;p5"/>
          <p:cNvGraphicFramePr/>
          <p:nvPr/>
        </p:nvGraphicFramePr>
        <p:xfrm>
          <a:off x="1178997" y="2139302"/>
          <a:ext cx="3000000" cy="3000000"/>
        </p:xfrm>
        <a:graphic>
          <a:graphicData uri="http://schemas.openxmlformats.org/drawingml/2006/table">
            <a:tbl>
              <a:tblPr>
                <a:noFill/>
                <a:tableStyleId>{B13C5AF7-4F65-4BB4-8005-A7E75EE70AA5}</a:tableStyleId>
              </a:tblPr>
              <a:tblGrid>
                <a:gridCol w="7907325"/>
                <a:gridCol w="1023250"/>
                <a:gridCol w="953575"/>
              </a:tblGrid>
              <a:tr h="396000">
                <a:tc rowSpan="2">
                  <a:txBody>
                    <a:bodyPr/>
                    <a:lstStyle/>
                    <a:p>
                      <a:pPr indent="0" lvl="0" marL="72000" marR="0" rtl="0" algn="l">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Social forces</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gridSpan="2">
                  <a:txBody>
                    <a:bodyPr/>
                    <a:lstStyle/>
                    <a:p>
                      <a:pPr indent="0" lvl="0" marL="7200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Level of influence (10 = very big influence)</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hMerge="1"/>
              </a:tr>
              <a:tr h="294275">
                <a:tc vMerge="1"/>
                <a:tc>
                  <a:txBody>
                    <a:bodyPr/>
                    <a:lstStyle/>
                    <a:p>
                      <a:pPr indent="0" lvl="0" marL="7200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Positive</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a:txBody>
                    <a:bodyPr/>
                    <a:lstStyle/>
                    <a:p>
                      <a:pPr indent="0" lvl="0" marL="72000" marR="0" rtl="0" algn="ctr">
                        <a:spcBef>
                          <a:spcPts val="0"/>
                        </a:spcBef>
                        <a:spcAft>
                          <a:spcPts val="0"/>
                        </a:spcAft>
                        <a:buNone/>
                      </a:pPr>
                      <a:r>
                        <a:rPr lang="en-GB" sz="1200" u="none" cap="none" strike="noStrike">
                          <a:solidFill>
                            <a:schemeClr val="dk2"/>
                          </a:solidFill>
                          <a:latin typeface="Montserrat SemiBold"/>
                          <a:ea typeface="Montserrat SemiBold"/>
                          <a:cs typeface="Montserrat SemiBold"/>
                          <a:sym typeface="Montserrat SemiBold"/>
                        </a:rPr>
                        <a:t>Negative</a:t>
                      </a:r>
                      <a:endParaRPr i="0" sz="12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Population size and growth rates</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Language</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The demographics of the population; age, gender, religion, education, job skills, household composition etc</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Class structures within the country</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Media that reaches the population</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Average length of life and the health of the population</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Attitudes to safety</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The culture of the population and its commitment to work</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lnSpc>
                          <a:spcPct val="100000"/>
                        </a:lnSpc>
                        <a:spcBef>
                          <a:spcPts val="0"/>
                        </a:spcBef>
                        <a:spcAft>
                          <a:spcPts val="0"/>
                        </a:spcAft>
                        <a:buClr>
                          <a:srgbClr val="000000"/>
                        </a:buClr>
                        <a:buSzPts val="1000"/>
                        <a:buFont typeface="Montserrat Light"/>
                        <a:buNone/>
                      </a:pPr>
                      <a:r>
                        <a:rPr b="0" lang="en-GB" sz="1000" u="none" cap="none" strike="noStrike">
                          <a:solidFill>
                            <a:srgbClr val="000000"/>
                          </a:solidFill>
                          <a:latin typeface="Montserrat Light"/>
                          <a:ea typeface="Montserrat Light"/>
                          <a:cs typeface="Montserrat Light"/>
                          <a:sym typeface="Montserrat Light"/>
                        </a:rPr>
                        <a:t>Ethical considerations and tolerances</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Creativity of the population</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Attitudes to work, leisure, politics, religion</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Honesty and integrity in business and family</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Customs and religion (including time for holidays, weekends and weekdays)</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Social diversity</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Access to education</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18800">
                <a:tc>
                  <a:txBody>
                    <a:bodyPr/>
                    <a:lstStyle/>
                    <a:p>
                      <a:pPr indent="0" lvl="0" marL="0" marR="0" rtl="0" algn="l">
                        <a:spcBef>
                          <a:spcPts val="0"/>
                        </a:spcBef>
                        <a:spcAft>
                          <a:spcPts val="0"/>
                        </a:spcAft>
                        <a:buNone/>
                      </a:pPr>
                      <a:r>
                        <a:rPr b="0" lang="en-GB" sz="1000" u="none" cap="none" strike="noStrike">
                          <a:solidFill>
                            <a:srgbClr val="000000"/>
                          </a:solidFill>
                          <a:latin typeface="Montserrat Light"/>
                          <a:ea typeface="Montserrat Light"/>
                          <a:cs typeface="Montserrat Light"/>
                          <a:sym typeface="Montserrat Light"/>
                        </a:rPr>
                        <a:t>Expectations of welfare and retirement contributions by businesses</a:t>
                      </a:r>
                      <a:endParaRPr b="0" i="0" sz="1000" u="none" cap="none" strike="noStrike">
                        <a:solidFill>
                          <a:srgbClr val="000000"/>
                        </a:solidFill>
                        <a:latin typeface="Montserrat Light"/>
                        <a:ea typeface="Montserrat Light"/>
                        <a:cs typeface="Montserrat Light"/>
                        <a:sym typeface="Montserrat Light"/>
                      </a:endParaRPr>
                    </a:p>
                  </a:txBody>
                  <a:tcPr marT="12700" marB="0" marR="12700" marL="2286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64" name="Google Shape;664;p5"/>
          <p:cNvSpPr txBox="1"/>
          <p:nvPr>
            <p:ph idx="4294967295"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5" name="Google Shape;665;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6"/>
          <p:cNvSpPr txBox="1"/>
          <p:nvPr>
            <p:ph type="title"/>
          </p:nvPr>
        </p:nvSpPr>
        <p:spPr>
          <a:xfrm>
            <a:off x="298675" y="750475"/>
            <a:ext cx="6569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Technological questions</a:t>
            </a:r>
            <a:r>
              <a:rPr lang="en-GB">
                <a:solidFill>
                  <a:schemeClr val="accent1"/>
                </a:solidFill>
              </a:rPr>
              <a:t>.</a:t>
            </a:r>
            <a:endParaRPr>
              <a:solidFill>
                <a:schemeClr val="accent1"/>
              </a:solidFill>
            </a:endParaRPr>
          </a:p>
        </p:txBody>
      </p:sp>
      <p:sp>
        <p:nvSpPr>
          <p:cNvPr id="671" name="Google Shape;671;p6"/>
          <p:cNvSpPr txBox="1"/>
          <p:nvPr/>
        </p:nvSpPr>
        <p:spPr>
          <a:xfrm>
            <a:off x="423844" y="1598110"/>
            <a:ext cx="10273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Finally look at the technological factors that influence your company:</a:t>
            </a:r>
            <a:endParaRPr sz="1200"/>
          </a:p>
        </p:txBody>
      </p:sp>
      <p:graphicFrame>
        <p:nvGraphicFramePr>
          <p:cNvPr id="672" name="Google Shape;672;p6"/>
          <p:cNvGraphicFramePr/>
          <p:nvPr/>
        </p:nvGraphicFramePr>
        <p:xfrm>
          <a:off x="838776" y="2395935"/>
          <a:ext cx="3000000" cy="3000000"/>
        </p:xfrm>
        <a:graphic>
          <a:graphicData uri="http://schemas.openxmlformats.org/drawingml/2006/table">
            <a:tbl>
              <a:tblPr>
                <a:noFill/>
                <a:tableStyleId>{B13C5AF7-4F65-4BB4-8005-A7E75EE70AA5}</a:tableStyleId>
              </a:tblPr>
              <a:tblGrid>
                <a:gridCol w="7179375"/>
                <a:gridCol w="1402875"/>
                <a:gridCol w="1402875"/>
              </a:tblGrid>
              <a:tr h="459750">
                <a:tc rowSpan="2">
                  <a:txBody>
                    <a:bodyPr/>
                    <a:lstStyle/>
                    <a:p>
                      <a:pPr indent="0" lvl="0" marL="72000" marR="0" rtl="0" algn="l">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Technological forces</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gridSpan="2">
                  <a:txBody>
                    <a:bodyPr/>
                    <a:lstStyle/>
                    <a:p>
                      <a:pPr indent="0" lvl="0" marL="7200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Level of influence (10 = very big influence)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hMerge="1"/>
              </a:tr>
              <a:tr h="341625">
                <a:tc vMerge="1"/>
                <a:tc>
                  <a:txBody>
                    <a:bodyPr/>
                    <a:lstStyle/>
                    <a:p>
                      <a:pPr indent="0" lvl="0" marL="7200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Positive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a:txBody>
                    <a:bodyPr/>
                    <a:lstStyle/>
                    <a:p>
                      <a:pPr indent="0" lvl="0" marL="72000" marR="0" rtl="0" algn="ctr">
                        <a:spcBef>
                          <a:spcPts val="0"/>
                        </a:spcBef>
                        <a:spcAft>
                          <a:spcPts val="0"/>
                        </a:spcAft>
                        <a:buNone/>
                      </a:pPr>
                      <a:r>
                        <a:rPr lang="en-GB" u="none" cap="none" strike="noStrike">
                          <a:solidFill>
                            <a:schemeClr val="dk2"/>
                          </a:solidFill>
                          <a:latin typeface="Montserrat SemiBold"/>
                          <a:ea typeface="Montserrat SemiBold"/>
                          <a:cs typeface="Montserrat SemiBold"/>
                          <a:sym typeface="Montserrat SemiBold"/>
                        </a:rPr>
                        <a:t>Negative</a:t>
                      </a:r>
                      <a:endParaRPr i="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Technical infrastructure in the region (eg broadband distribution and strength)</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Technological security</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Speed of technological change within the market</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Types of technological change that are taking place</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Technological skills and interest that exist in the region</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The willingness of the population to adopt innovations at home and in the workplace</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Research and development spend</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Patent protection</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c>
                  <a:txBody>
                    <a:bodyPr/>
                    <a:lstStyle/>
                    <a:p>
                      <a:pPr indent="0" lvl="0" marL="7200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73" name="Google Shape;673;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4" name="Google Shape;674;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
          <p:cNvSpPr txBox="1"/>
          <p:nvPr>
            <p:ph type="title"/>
          </p:nvPr>
        </p:nvSpPr>
        <p:spPr>
          <a:xfrm>
            <a:off x="298675" y="750475"/>
            <a:ext cx="6569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Bringing it together</a:t>
            </a:r>
            <a:r>
              <a:rPr lang="en-GB">
                <a:solidFill>
                  <a:schemeClr val="accent1"/>
                </a:solidFill>
              </a:rPr>
              <a:t>.</a:t>
            </a:r>
            <a:endParaRPr>
              <a:solidFill>
                <a:schemeClr val="accent1"/>
              </a:solidFill>
            </a:endParaRPr>
          </a:p>
        </p:txBody>
      </p:sp>
      <p:sp>
        <p:nvSpPr>
          <p:cNvPr id="680" name="Google Shape;680;p7"/>
          <p:cNvSpPr txBox="1"/>
          <p:nvPr/>
        </p:nvSpPr>
        <p:spPr>
          <a:xfrm>
            <a:off x="532776" y="1964075"/>
            <a:ext cx="43293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forces listed in the templates are by way of example and you may add or subtract some that are appropriate to you in your business. </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Some people like to add </a:t>
            </a:r>
            <a:r>
              <a:rPr i="1" lang="en-GB">
                <a:solidFill>
                  <a:schemeClr val="dk1"/>
                </a:solidFill>
                <a:latin typeface="Montserrat Light"/>
                <a:ea typeface="Montserrat Light"/>
                <a:cs typeface="Montserrat Light"/>
                <a:sym typeface="Montserrat Light"/>
              </a:rPr>
              <a:t>Legislative</a:t>
            </a:r>
            <a:r>
              <a:rPr lang="en-GB">
                <a:solidFill>
                  <a:schemeClr val="dk1"/>
                </a:solidFill>
                <a:latin typeface="Montserrat Light"/>
                <a:ea typeface="Montserrat Light"/>
                <a:cs typeface="Montserrat Light"/>
                <a:sym typeface="Montserrat Light"/>
              </a:rPr>
              <a:t> forces and </a:t>
            </a:r>
            <a:r>
              <a:rPr i="1" lang="en-GB">
                <a:solidFill>
                  <a:schemeClr val="dk1"/>
                </a:solidFill>
                <a:latin typeface="Montserrat Light"/>
                <a:ea typeface="Montserrat Light"/>
                <a:cs typeface="Montserrat Light"/>
                <a:sym typeface="Montserrat Light"/>
              </a:rPr>
              <a:t>Environmental</a:t>
            </a:r>
            <a:r>
              <a:rPr lang="en-GB">
                <a:solidFill>
                  <a:schemeClr val="dk1"/>
                </a:solidFill>
                <a:latin typeface="Montserrat Light"/>
                <a:ea typeface="Montserrat Light"/>
                <a:cs typeface="Montserrat Light"/>
                <a:sym typeface="Montserrat Light"/>
              </a:rPr>
              <a:t> forces so creating the acronym PESTLE. You may want to add these if they are not already covered under the </a:t>
            </a:r>
            <a:r>
              <a:rPr i="1" lang="en-GB">
                <a:solidFill>
                  <a:schemeClr val="dk1"/>
                </a:solidFill>
                <a:latin typeface="Montserrat Light"/>
                <a:ea typeface="Montserrat Light"/>
                <a:cs typeface="Montserrat Light"/>
                <a:sym typeface="Montserrat Light"/>
              </a:rPr>
              <a:t>Political</a:t>
            </a:r>
            <a:r>
              <a:rPr lang="en-GB">
                <a:solidFill>
                  <a:schemeClr val="dk1"/>
                </a:solidFill>
                <a:latin typeface="Montserrat Light"/>
                <a:ea typeface="Montserrat Light"/>
                <a:cs typeface="Montserrat Light"/>
                <a:sym typeface="Montserrat Light"/>
              </a:rPr>
              <a:t> factors.</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scores you have given to the positive and negative influences of the forces on your business should help you when carrying out a SWOT analysis (providing a good steer as to the opportunities and threats).</a:t>
            </a:r>
            <a:endParaRPr sz="1200"/>
          </a:p>
        </p:txBody>
      </p:sp>
      <p:sp>
        <p:nvSpPr>
          <p:cNvPr id="681" name="Google Shape;681;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2" name="Google Shape;682;p7"/>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pic>
        <p:nvPicPr>
          <p:cNvPr id="683" name="Google Shape;683;p7"/>
          <p:cNvPicPr preferRelativeResize="0"/>
          <p:nvPr/>
        </p:nvPicPr>
        <p:blipFill>
          <a:blip r:embed="rId3">
            <a:alphaModFix/>
          </a:blip>
          <a:stretch>
            <a:fillRect/>
          </a:stretch>
        </p:blipFill>
        <p:spPr>
          <a:xfrm>
            <a:off x="5383200" y="1801175"/>
            <a:ext cx="6504003" cy="36260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8"/>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lt1"/>
                </a:solidFill>
              </a:rPr>
              <a:t>.</a:t>
            </a:r>
            <a:endParaRPr sz="2800">
              <a:solidFill>
                <a:schemeClr val="lt1"/>
              </a:solidFill>
            </a:endParaRPr>
          </a:p>
        </p:txBody>
      </p:sp>
      <p:sp>
        <p:nvSpPr>
          <p:cNvPr id="689" name="Google Shape;689;p8"/>
          <p:cNvSpPr txBox="1"/>
          <p:nvPr/>
        </p:nvSpPr>
        <p:spPr>
          <a:xfrm>
            <a:off x="1179574" y="1619737"/>
            <a:ext cx="8181300" cy="2044500"/>
          </a:xfrm>
          <a:prstGeom prst="rect">
            <a:avLst/>
          </a:prstGeom>
          <a:noFill/>
          <a:ln>
            <a:noFill/>
          </a:ln>
        </p:spPr>
        <p:txBody>
          <a:bodyPr anchorCtr="0" anchor="t" bIns="45700" lIns="91425" spcFirstLastPara="1" rIns="91425" wrap="square" tIns="45700">
            <a:spAutoFit/>
          </a:bodyPr>
          <a:lstStyle/>
          <a:p>
            <a:pPr indent="-3238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Take time to build up a deep understanding of each of the PEST factors. Work out which of these forces are the most important influences on your company. Set up alerts to inform you of any changes on these factors.</a:t>
            </a:r>
            <a:br>
              <a:rPr lang="en-GB" sz="1500">
                <a:solidFill>
                  <a:schemeClr val="dk1"/>
                </a:solidFill>
                <a:latin typeface="Montserrat Light"/>
                <a:ea typeface="Montserrat Light"/>
                <a:cs typeface="Montserrat Light"/>
                <a:sym typeface="Montserrat Light"/>
              </a:rPr>
            </a:br>
            <a:endParaRPr sz="1500"/>
          </a:p>
          <a:p>
            <a:pPr indent="-323850" lvl="0" marL="342900"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Pay particular attention to the threats and opportunities that arise from the analysis. Work out an action plan in response to these.</a:t>
            </a:r>
            <a:endParaRPr sz="1500"/>
          </a:p>
          <a:p>
            <a:pPr indent="0" lvl="0" marL="0" marR="0" rtl="0" algn="l">
              <a:spcBef>
                <a:spcPts val="1000"/>
              </a:spcBef>
              <a:spcAft>
                <a:spcPts val="0"/>
              </a:spcAft>
              <a:buNone/>
            </a:pPr>
            <a:r>
              <a:t/>
            </a:r>
            <a:endParaRPr sz="1500">
              <a:solidFill>
                <a:schemeClr val="dk1"/>
              </a:solidFill>
              <a:latin typeface="Montserrat Light"/>
              <a:ea typeface="Montserrat Light"/>
              <a:cs typeface="Montserrat Light"/>
              <a:sym typeface="Montserrat Light"/>
            </a:endParaRPr>
          </a:p>
        </p:txBody>
      </p:sp>
      <p:sp>
        <p:nvSpPr>
          <p:cNvPr id="690" name="Google Shape;690;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1" name="Google Shape;691;p8"/>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g2ab2da07f9d_0_1"/>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97" name="Google Shape;697;g2ab2da07f9d_0_1">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g2ab2da07f9d_0_1">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9" name="Google Shape;699;g2ab2da07f9d_0_1">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0" name="Google Shape;700;g2ab2da07f9d_0_1">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1" name="Google Shape;701;g2ab2da07f9d_0_1">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