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5" r:id="rId2"/>
  </p:sldMasterIdLst>
  <p:notesMasterIdLst>
    <p:notesMasterId r:id="rId11"/>
  </p:notesMasterIdLst>
  <p:sldIdLst>
    <p:sldId id="256" r:id="rId3"/>
    <p:sldId id="257" r:id="rId4"/>
    <p:sldId id="262" r:id="rId5"/>
    <p:sldId id="263" r:id="rId6"/>
    <p:sldId id="264" r:id="rId7"/>
    <p:sldId id="265" r:id="rId8"/>
    <p:sldId id="260" r:id="rId9"/>
    <p:sldId id="261" r:id="rId10"/>
  </p:sldIdLst>
  <p:sldSz cx="12192000" cy="6858000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Light" panose="00000400000000000000" pitchFamily="2" charset="0"/>
      <p:regular r:id="rId16"/>
      <p:bold r:id="rId17"/>
      <p:italic r:id="rId18"/>
      <p:boldItalic r:id="rId19"/>
    </p:embeddedFont>
    <p:embeddedFont>
      <p:font typeface="Montserrat Medium" panose="00000600000000000000" pitchFamily="2" charset="0"/>
      <p:regular r:id="rId20"/>
      <p:bold r:id="rId21"/>
      <p:italic r:id="rId22"/>
      <p:bold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/1rzq38cOai+ebIcs6QZeo1sk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2a79c321108_2_7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g2a79c321108_2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b2bframeworks.com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facebook.com/b2bframeworks" TargetMode="Externa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/>
        </p:nvSpPr>
        <p:spPr>
          <a:xfrm>
            <a:off x="521110" y="4369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sz="2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14;p8" descr="A logo with blue and yellow color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9700" y="5514927"/>
            <a:ext cx="2922386" cy="116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6612" y="1333051"/>
            <a:ext cx="7054162" cy="43448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8"/>
          <p:cNvGrpSpPr/>
          <p:nvPr/>
        </p:nvGrpSpPr>
        <p:grpSpPr>
          <a:xfrm>
            <a:off x="0" y="1585204"/>
            <a:ext cx="1397787" cy="57996"/>
            <a:chOff x="0" y="1077191"/>
            <a:chExt cx="1397787" cy="57996"/>
          </a:xfrm>
        </p:grpSpPr>
        <p:sp>
          <p:nvSpPr>
            <p:cNvPr id="17" name="Google Shape;17;p8"/>
            <p:cNvSpPr/>
            <p:nvPr/>
          </p:nvSpPr>
          <p:spPr>
            <a:xfrm>
              <a:off x="1226931" y="1077191"/>
              <a:ext cx="170856" cy="57996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0" y="1077191"/>
              <a:ext cx="1288800" cy="5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3">
  <p:cSld name="step 3">
    <p:bg>
      <p:bgPr>
        <a:solidFill>
          <a:schemeClr val="dk2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8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/>
          <p:nvPr/>
        </p:nvSpPr>
        <p:spPr>
          <a:xfrm flipH="1">
            <a:off x="85237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8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84" name="Google Shape;284;p18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285" name="Google Shape;285;p18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8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9" name="Google Shape;2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18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291" name="Google Shape;291;p18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9" name="Google Shape;319;p18" descr="A yellow and black striped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9075" y="1053240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5">
  <p:cSld name="step 5">
    <p:bg>
      <p:bgPr>
        <a:solidFill>
          <a:schemeClr val="dk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9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9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9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25" name="Google Shape;325;p19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326" name="Google Shape;326;p19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9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30" name="Google Shape;3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19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332" name="Google Shape;332;p19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0" name="Google Shape;360;p19" descr="A blue circle with black bord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9" descr="A blue circle with black bord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1 blue bkg">
  <p:cSld name="step 1 blue bkg"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0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0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7" name="Google Shape;3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20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369" name="Google Shape;369;p20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20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</a:t>
            </a:r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373" name="Google Shape;373;p20"/>
          <p:cNvGrpSpPr/>
          <p:nvPr/>
        </p:nvGrpSpPr>
        <p:grpSpPr>
          <a:xfrm>
            <a:off x="11614051" y="129884"/>
            <a:ext cx="661669" cy="1214119"/>
            <a:chOff x="11436251" y="129884"/>
            <a:chExt cx="661669" cy="1214119"/>
          </a:xfrm>
        </p:grpSpPr>
        <p:sp>
          <p:nvSpPr>
            <p:cNvPr id="374" name="Google Shape;374;p2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2" name="Google Shape;402;p20" descr="A blue and black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45801" y="1399884"/>
            <a:ext cx="5588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2 blue bkg">
  <p:cSld name="step 2 blue bkg"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21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1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1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8" name="Google Shape;40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21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10" name="Google Shape;410;p21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21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</a:t>
            </a:r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14" name="Google Shape;414;p21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415" name="Google Shape;415;p2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3" name="Google Shape;443;p21" descr="A blue and black striped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47500" y="1506427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3 blue bkg">
  <p:cSld name="step 3 blue bkg">
    <p:bg>
      <p:bgPr>
        <a:solidFill>
          <a:schemeClr val="lt1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22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2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2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2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9" name="Google Shape;44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0" name="Google Shape;450;p22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51" name="Google Shape;451;p22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22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55" name="Google Shape;455;p22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456" name="Google Shape;456;p22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22"/>
          <p:cNvSpPr/>
          <p:nvPr/>
        </p:nvSpPr>
        <p:spPr>
          <a:xfrm rot="10800000">
            <a:off x="11601449" y="-6278"/>
            <a:ext cx="590451" cy="5904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4 blue bkg">
  <p:cSld name="step 4 blue bkg"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23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3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3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23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0" name="Google Shape;4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23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92" name="Google Shape;492;p23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4" name="Google Shape;494;p23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</a:t>
            </a:r>
            <a:endParaRPr/>
          </a:p>
        </p:txBody>
      </p:sp>
      <p:sp>
        <p:nvSpPr>
          <p:cNvPr id="495" name="Google Shape;495;p23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96" name="Google Shape;496;p23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497" name="Google Shape;497;p23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5" name="Google Shape;525;p23" descr="A blue circle with black bord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3"/>
          <p:cNvSpPr/>
          <p:nvPr/>
        </p:nvSpPr>
        <p:spPr>
          <a:xfrm>
            <a:off x="11575781" y="807442"/>
            <a:ext cx="453047" cy="453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5 blue bkg">
  <p:cSld name="step 5 blue bkg"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24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24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4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4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2" name="Google Shape;5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3" name="Google Shape;533;p24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534" name="Google Shape;534;p24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Google Shape;536;p24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537" name="Google Shape;537;p24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538" name="Google Shape;538;p24"/>
          <p:cNvGrpSpPr/>
          <p:nvPr/>
        </p:nvGrpSpPr>
        <p:grpSpPr>
          <a:xfrm>
            <a:off x="11614051" y="129884"/>
            <a:ext cx="661669" cy="1214119"/>
            <a:chOff x="11436251" y="129884"/>
            <a:chExt cx="661669" cy="1214119"/>
          </a:xfrm>
        </p:grpSpPr>
        <p:sp>
          <p:nvSpPr>
            <p:cNvPr id="539" name="Google Shape;539;p24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7" name="Google Shape;567;p24" descr="A blue and black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45801" y="1399884"/>
            <a:ext cx="5588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lank">
  <p:cSld name="blue_blank">
    <p:bg>
      <p:bgPr>
        <a:solidFill>
          <a:schemeClr val="lt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25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25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5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5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3" name="Google Shape;57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blank">
  <p:cSld name="white_blank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6" descr="A yellow circle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6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6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26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C9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3" name="Google Shape;58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hite bkg 1">
  <p:cSld name="Text White bkg 1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9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9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333515" y="472411"/>
            <a:ext cx="5156200" cy="54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8" name="Google Shape;28;p9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29" name="Google Shape;29;p9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9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9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9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9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9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9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9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9"/>
          <p:cNvSpPr/>
          <p:nvPr/>
        </p:nvSpPr>
        <p:spPr>
          <a:xfrm rot="7200000">
            <a:off x="11962234" y="79286"/>
            <a:ext cx="179933" cy="179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 rot="7200000">
            <a:off x="11756296" y="285948"/>
            <a:ext cx="179933" cy="179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8" name="Google Shape;58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1" name="Google Shape;591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Google Shape;592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3" name="Google Shape;593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5" name="Google Shape;59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98" name="Google Shape;59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1" name="Google Shape;60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5" name="Google Shape;60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6" name="Google Shape;60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7" name="Google Shape;60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8" name="Google Shape;60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3"/>
          <p:cNvSpPr txBox="1"/>
          <p:nvPr/>
        </p:nvSpPr>
        <p:spPr>
          <a:xfrm>
            <a:off x="116419" y="6501341"/>
            <a:ext cx="3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>
                <a:solidFill>
                  <a:srgbClr val="0055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>
              <a:solidFill>
                <a:srgbClr val="0055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3"/>
          <p:cNvSpPr txBox="1">
            <a:spLocks noGrp="1"/>
          </p:cNvSpPr>
          <p:nvPr>
            <p:ph type="body" idx="1"/>
          </p:nvPr>
        </p:nvSpPr>
        <p:spPr>
          <a:xfrm>
            <a:off x="596900" y="1484784"/>
            <a:ext cx="10968000" cy="407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04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71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Google Shape;613;p33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4" name="Google Shape;614;p33"/>
          <p:cNvSpPr txBox="1"/>
          <p:nvPr/>
        </p:nvSpPr>
        <p:spPr>
          <a:xfrm>
            <a:off x="4559830" y="6558231"/>
            <a:ext cx="192021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B2B Frameworks Ltd 2018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dk1"/>
        </a:solid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g2a79c321108_2_3" descr="A logo with blue and yellow color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9700" y="5514927"/>
            <a:ext cx="2922386" cy="116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g2a79c321108_2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6612" y="1333051"/>
            <a:ext cx="7054162" cy="4344864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2a79c321108_2_3"/>
          <p:cNvSpPr txBox="1"/>
          <p:nvPr/>
        </p:nvSpPr>
        <p:spPr>
          <a:xfrm>
            <a:off x="521110" y="4369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sz="2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2" name="Google Shape;622;g2a79c321108_2_3"/>
          <p:cNvSpPr/>
          <p:nvPr/>
        </p:nvSpPr>
        <p:spPr>
          <a:xfrm>
            <a:off x="1226931" y="1585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g2a79c321108_2_3"/>
          <p:cNvSpPr/>
          <p:nvPr/>
        </p:nvSpPr>
        <p:spPr>
          <a:xfrm>
            <a:off x="0" y="1585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g2a79c321108_2_3"/>
          <p:cNvSpPr txBox="1">
            <a:spLocks noGrp="1"/>
          </p:cNvSpPr>
          <p:nvPr>
            <p:ph type="title"/>
          </p:nvPr>
        </p:nvSpPr>
        <p:spPr>
          <a:xfrm>
            <a:off x="508000" y="8715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hite bkg 1">
  <p:cSld name="Text White bkg 1">
    <p:bg>
      <p:bgPr>
        <a:solidFill>
          <a:schemeClr val="dk2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g2a79c321108_2_10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g2a79c321108_2_10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g2a79c321108_2_10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g2a79c321108_2_10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0" name="Google Shape;630;g2a79c321108_2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g2a79c321108_2_10"/>
          <p:cNvSpPr txBox="1">
            <a:spLocks noGrp="1"/>
          </p:cNvSpPr>
          <p:nvPr>
            <p:ph type="title"/>
          </p:nvPr>
        </p:nvSpPr>
        <p:spPr>
          <a:xfrm>
            <a:off x="333530" y="472400"/>
            <a:ext cx="75597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632" name="Google Shape;632;g2a79c321108_2_10"/>
          <p:cNvGrpSpPr/>
          <p:nvPr/>
        </p:nvGrpSpPr>
        <p:grpSpPr>
          <a:xfrm>
            <a:off x="11618501" y="138797"/>
            <a:ext cx="661669" cy="1214119"/>
            <a:chOff x="11436251" y="129884"/>
            <a:chExt cx="661669" cy="1214119"/>
          </a:xfrm>
        </p:grpSpPr>
        <p:sp>
          <p:nvSpPr>
            <p:cNvPr id="633" name="Google Shape;633;g2a79c321108_2_1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2a79c321108_2_1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2a79c321108_2_1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a79c321108_2_1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2a79c321108_2_1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a79c321108_2_1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2a79c321108_2_1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2a79c321108_2_1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g2a79c321108_2_1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g2a79c321108_2_1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2a79c321108_2_1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g2a79c321108_2_1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g2a79c321108_2_1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g2a79c321108_2_1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g2a79c321108_2_1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g2a79c321108_2_1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g2a79c321108_2_1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g2a79c321108_2_1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g2a79c321108_2_1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g2a79c321108_2_1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g2a79c321108_2_1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g2a79c321108_2_1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g2a79c321108_2_1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g2a79c321108_2_1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g2a79c321108_2_1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g2a79c321108_2_1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g2a79c321108_2_1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g2a79c321108_2_1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1" name="Google Shape;661;g2a79c321108_2_10"/>
          <p:cNvSpPr/>
          <p:nvPr/>
        </p:nvSpPr>
        <p:spPr>
          <a:xfrm rot="7200000">
            <a:off x="11962234" y="79286"/>
            <a:ext cx="179933" cy="179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g2a79c321108_2_10"/>
          <p:cNvSpPr/>
          <p:nvPr/>
        </p:nvSpPr>
        <p:spPr>
          <a:xfrm rot="7201764">
            <a:off x="11756389" y="285914"/>
            <a:ext cx="179840" cy="1798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 Blue bkg">
  <p:cSld name="3_Text Blue bkg">
    <p:bg>
      <p:bgPr>
        <a:solidFill>
          <a:schemeClr val="lt1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g2a79c321108_2_89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g2a79c321108_2_89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g2a79c321108_2_89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g2a79c321108_2_89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7" name="Google Shape;707;g2a79c321108_2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g2a79c321108_2_89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g2a79c321108_2_89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g2a79c321108_2_89"/>
          <p:cNvSpPr txBox="1">
            <a:spLocks noGrp="1"/>
          </p:cNvSpPr>
          <p:nvPr>
            <p:ph type="title"/>
          </p:nvPr>
        </p:nvSpPr>
        <p:spPr>
          <a:xfrm>
            <a:off x="333536" y="472400"/>
            <a:ext cx="107946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11" name="Google Shape;711;g2a79c321108_2_89" descr="A blue and black striped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47500" y="1506427"/>
            <a:ext cx="444500" cy="76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2" name="Google Shape;712;g2a79c321108_2_89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713" name="Google Shape;713;g2a79c321108_2_89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g2a79c321108_2_89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g2a79c321108_2_89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g2a79c321108_2_89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g2a79c321108_2_89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g2a79c321108_2_89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g2a79c321108_2_89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g2a79c321108_2_89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g2a79c321108_2_89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g2a79c321108_2_89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g2a79c321108_2_89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g2a79c321108_2_89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g2a79c321108_2_89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g2a79c321108_2_89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g2a79c321108_2_89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g2a79c321108_2_89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g2a79c321108_2_89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g2a79c321108_2_89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g2a79c321108_2_89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g2a79c321108_2_89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g2a79c321108_2_89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g2a79c321108_2_89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g2a79c321108_2_89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g2a79c321108_2_89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g2a79c321108_2_89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g2a79c321108_2_89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g2a79c321108_2_89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g2a79c321108_2_89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_blank">
  <p:cSld name="1_white_blank">
    <p:bg>
      <p:bgPr>
        <a:solidFill>
          <a:schemeClr val="dk1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g2a79c321108_2_128" descr="A logo with blue and yellow color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9700" y="5514927"/>
            <a:ext cx="2922386" cy="1162946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g2a79c321108_2_128"/>
          <p:cNvSpPr txBox="1"/>
          <p:nvPr/>
        </p:nvSpPr>
        <p:spPr>
          <a:xfrm>
            <a:off x="502311" y="4331682"/>
            <a:ext cx="4233461" cy="156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view further frameworks please visit: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www.b2bframeworks.com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sng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sng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Keep In touch:</a:t>
            </a:r>
            <a:endParaRPr/>
          </a:p>
        </p:txBody>
      </p:sp>
      <p:pic>
        <p:nvPicPr>
          <p:cNvPr id="744" name="Google Shape;744;g2a79c321108_2_128" descr="A black letter f in a white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212" y="6023422"/>
            <a:ext cx="370132" cy="37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2a79c321108_2_128" descr="A black and white circle with letters in 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044" y="6023422"/>
            <a:ext cx="370132" cy="37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g2a79c321108_2_128" descr="A blue x in a white circ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4742" y="5991392"/>
            <a:ext cx="433362" cy="41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g2a79c321108_2_128" descr="A logo of a camera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05574" y="5995316"/>
            <a:ext cx="433362" cy="416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g2a79c321108_2_128"/>
          <p:cNvSpPr txBox="1">
            <a:spLocks noGrp="1"/>
          </p:cNvSpPr>
          <p:nvPr>
            <p:ph type="title"/>
          </p:nvPr>
        </p:nvSpPr>
        <p:spPr>
          <a:xfrm>
            <a:off x="380563" y="3534859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2">
  <p:cSld name="step 2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0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4" name="Google Shape;64;p10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65" name="Google Shape;65;p10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0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70" name="Google Shape;70;p1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0"/>
          <p:cNvSpPr/>
          <p:nvPr/>
        </p:nvSpPr>
        <p:spPr>
          <a:xfrm rot="10800000">
            <a:off x="11564883" y="-8638"/>
            <a:ext cx="659674" cy="65967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bg>
      <p:bgPr>
        <a:solidFill>
          <a:schemeClr val="dk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g2a79c321108_2_136" descr="A logo with blue and yellow color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000" y="307536"/>
            <a:ext cx="2922386" cy="1162946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g2a79c321108_2_136"/>
          <p:cNvSpPr txBox="1">
            <a:spLocks noGrp="1"/>
          </p:cNvSpPr>
          <p:nvPr>
            <p:ph type="title"/>
          </p:nvPr>
        </p:nvSpPr>
        <p:spPr>
          <a:xfrm>
            <a:off x="508000" y="24590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2" name="Google Shape;752;g2a79c321108_2_136"/>
          <p:cNvSpPr txBox="1"/>
          <p:nvPr/>
        </p:nvSpPr>
        <p:spPr>
          <a:xfrm>
            <a:off x="521110" y="20244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lang="en-GB" sz="20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sz="20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3" name="Google Shape;753;g2a79c321108_2_136"/>
          <p:cNvSpPr/>
          <p:nvPr/>
        </p:nvSpPr>
        <p:spPr>
          <a:xfrm>
            <a:off x="0" y="3849541"/>
            <a:ext cx="1288800" cy="5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4" name="Google Shape;754;g2a79c321108_2_136" descr="A computer monitor and monitor with blue circles and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57300"/>
            <a:ext cx="71628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2">
  <p:cSld name="Title Slide_2">
    <p:bg>
      <p:bgPr>
        <a:solidFill>
          <a:schemeClr val="lt1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a79c321108_2_143"/>
          <p:cNvSpPr txBox="1"/>
          <p:nvPr/>
        </p:nvSpPr>
        <p:spPr>
          <a:xfrm>
            <a:off x="521110" y="4369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lang="en-GB" sz="20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sz="20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7" name="Google Shape;757;g2a79c321108_2_143" descr="A logo with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4518" y="5514927"/>
            <a:ext cx="2946191" cy="1172419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g2a79c321108_2_143"/>
          <p:cNvSpPr txBox="1"/>
          <p:nvPr/>
        </p:nvSpPr>
        <p:spPr>
          <a:xfrm>
            <a:off x="673510" y="5893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lang="en-GB" sz="2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sz="2000" b="0" i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9" name="Google Shape;759;g2a79c321108_2_143"/>
          <p:cNvSpPr/>
          <p:nvPr/>
        </p:nvSpPr>
        <p:spPr>
          <a:xfrm>
            <a:off x="1226931" y="1585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g2a79c321108_2_143"/>
          <p:cNvSpPr/>
          <p:nvPr/>
        </p:nvSpPr>
        <p:spPr>
          <a:xfrm>
            <a:off x="0" y="1585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1" name="Google Shape;761;g2a79c321108_2_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908" y="1373995"/>
            <a:ext cx="7054161" cy="4344864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g2a79c321108_2_143"/>
          <p:cNvSpPr txBox="1">
            <a:spLocks noGrp="1"/>
          </p:cNvSpPr>
          <p:nvPr>
            <p:ph type="title"/>
          </p:nvPr>
        </p:nvSpPr>
        <p:spPr>
          <a:xfrm>
            <a:off x="508000" y="8715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Blue bkg">
  <p:cSld name="1_Text Blue bkg">
    <p:bg>
      <p:bgPr>
        <a:solidFill>
          <a:schemeClr val="lt1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g2a79c321108_2_151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g2a79c321108_2_151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g2a79c321108_2_151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g2a79c321108_2_151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68" name="Google Shape;768;g2a79c321108_2_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g2a79c321108_2_151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g2a79c321108_2_151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g2a79c321108_2_151"/>
          <p:cNvSpPr txBox="1">
            <a:spLocks noGrp="1"/>
          </p:cNvSpPr>
          <p:nvPr>
            <p:ph type="title"/>
          </p:nvPr>
        </p:nvSpPr>
        <p:spPr>
          <a:xfrm>
            <a:off x="333515" y="472411"/>
            <a:ext cx="5156200" cy="4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772" name="Google Shape;772;g2a79c321108_2_151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773" name="Google Shape;773;g2a79c321108_2_15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g2a79c321108_2_15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g2a79c321108_2_15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g2a79c321108_2_15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g2a79c321108_2_15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g2a79c321108_2_15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g2a79c321108_2_15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2a79c321108_2_15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g2a79c321108_2_15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g2a79c321108_2_15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g2a79c321108_2_15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g2a79c321108_2_15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g2a79c321108_2_15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g2a79c321108_2_15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g2a79c321108_2_15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g2a79c321108_2_15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g2a79c321108_2_15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g2a79c321108_2_15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g2a79c321108_2_15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g2a79c321108_2_15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g2a79c321108_2_15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g2a79c321108_2_15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g2a79c321108_2_15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g2a79c321108_2_15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g2a79c321108_2_15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g2a79c321108_2_15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g2a79c321108_2_15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g2a79c321108_2_15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g2a79c321108_2_151"/>
          <p:cNvSpPr/>
          <p:nvPr/>
        </p:nvSpPr>
        <p:spPr>
          <a:xfrm rot="10800000">
            <a:off x="11601449" y="-6278"/>
            <a:ext cx="590451" cy="5904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 Blue bkg">
  <p:cSld name="2_Text Blue bkg">
    <p:bg>
      <p:bgPr>
        <a:solidFill>
          <a:schemeClr val="lt1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Google Shape;803;g2a79c321108_2_190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g2a79c321108_2_190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g2a79c321108_2_190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g2a79c321108_2_190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7" name="Google Shape;807;g2a79c321108_2_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g2a79c321108_2_190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g2a79c321108_2_190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g2a79c321108_2_190"/>
          <p:cNvSpPr txBox="1">
            <a:spLocks noGrp="1"/>
          </p:cNvSpPr>
          <p:nvPr>
            <p:ph type="title"/>
          </p:nvPr>
        </p:nvSpPr>
        <p:spPr>
          <a:xfrm>
            <a:off x="333515" y="472411"/>
            <a:ext cx="5156200" cy="4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811" name="Google Shape;811;g2a79c321108_2_190"/>
          <p:cNvGrpSpPr/>
          <p:nvPr/>
        </p:nvGrpSpPr>
        <p:grpSpPr>
          <a:xfrm>
            <a:off x="11614051" y="129884"/>
            <a:ext cx="661669" cy="1214119"/>
            <a:chOff x="11436251" y="129884"/>
            <a:chExt cx="661669" cy="1214119"/>
          </a:xfrm>
        </p:grpSpPr>
        <p:sp>
          <p:nvSpPr>
            <p:cNvPr id="812" name="Google Shape;812;g2a79c321108_2_19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g2a79c321108_2_19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g2a79c321108_2_19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g2a79c321108_2_19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g2a79c321108_2_19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g2a79c321108_2_19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g2a79c321108_2_19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g2a79c321108_2_19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g2a79c321108_2_19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g2a79c321108_2_19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g2a79c321108_2_19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g2a79c321108_2_19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g2a79c321108_2_19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g2a79c321108_2_19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g2a79c321108_2_19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g2a79c321108_2_19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g2a79c321108_2_19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g2a79c321108_2_19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g2a79c321108_2_19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g2a79c321108_2_19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g2a79c321108_2_19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g2a79c321108_2_19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g2a79c321108_2_19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g2a79c321108_2_19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g2a79c321108_2_19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g2a79c321108_2_19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g2a79c321108_2_19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g2a79c321108_2_19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40" name="Google Shape;840;g2a79c321108_2_190" descr="A blue and black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45801" y="1399884"/>
            <a:ext cx="5588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hite bkg 2">
  <p:cSld name="Text White bkg 2">
    <p:bg>
      <p:bgPr>
        <a:solidFill>
          <a:schemeClr val="dk2"/>
        </a:solid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g2a79c321108_2_229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g2a79c321108_2_229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g2a79c321108_2_229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g2a79c321108_2_229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6" name="Google Shape;846;g2a79c321108_2_229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g2a79c321108_2_229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8" name="Google Shape;848;g2a79c321108_2_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g2a79c321108_2_229"/>
          <p:cNvSpPr txBox="1">
            <a:spLocks noGrp="1"/>
          </p:cNvSpPr>
          <p:nvPr>
            <p:ph type="title"/>
          </p:nvPr>
        </p:nvSpPr>
        <p:spPr>
          <a:xfrm>
            <a:off x="333515" y="472411"/>
            <a:ext cx="5156200" cy="54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850" name="Google Shape;850;g2a79c321108_2_229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851" name="Google Shape;851;g2a79c321108_2_229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g2a79c321108_2_229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g2a79c321108_2_229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g2a79c321108_2_229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g2a79c321108_2_229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g2a79c321108_2_229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g2a79c321108_2_229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g2a79c321108_2_229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g2a79c321108_2_229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g2a79c321108_2_229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g2a79c321108_2_229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g2a79c321108_2_229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g2a79c321108_2_229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g2a79c321108_2_229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g2a79c321108_2_229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g2a79c321108_2_229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g2a79c321108_2_229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g2a79c321108_2_229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g2a79c321108_2_229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g2a79c321108_2_229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g2a79c321108_2_229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g2a79c321108_2_229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g2a79c321108_2_229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g2a79c321108_2_229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g2a79c321108_2_229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g2a79c321108_2_229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g2a79c321108_2_229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g2a79c321108_2_229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9" name="Google Shape;879;g2a79c321108_2_229" descr="A yellow and black striped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9075" y="1472340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1">
  <p:cSld name="step 1">
    <p:bg>
      <p:bgPr>
        <a:solidFill>
          <a:schemeClr val="dk2"/>
        </a:solidFill>
        <a:effectLst/>
      </p:bgPr>
    </p:bg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g2a79c321108_2_268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g2a79c321108_2_268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g2a79c321108_2_268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g2a79c321108_2_268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885" name="Google Shape;885;g2a79c321108_2_268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886" name="Google Shape;886;g2a79c321108_2_268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g2a79c321108_2_268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8" name="Google Shape;888;g2a79c321108_2_268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</a:t>
            </a:r>
            <a:endParaRPr/>
          </a:p>
        </p:txBody>
      </p:sp>
      <p:sp>
        <p:nvSpPr>
          <p:cNvPr id="889" name="Google Shape;889;g2a79c321108_2_268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90" name="Google Shape;890;g2a79c321108_2_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1" name="Google Shape;891;g2a79c321108_2_268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892" name="Google Shape;892;g2a79c321108_2_268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g2a79c321108_2_268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g2a79c321108_2_268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g2a79c321108_2_268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g2a79c321108_2_268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g2a79c321108_2_268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g2a79c321108_2_268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g2a79c321108_2_268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g2a79c321108_2_268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g2a79c321108_2_268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g2a79c321108_2_268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g2a79c321108_2_268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g2a79c321108_2_268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g2a79c321108_2_268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g2a79c321108_2_268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g2a79c321108_2_268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g2a79c321108_2_268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g2a79c321108_2_268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g2a79c321108_2_268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g2a79c321108_2_268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2a79c321108_2_268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g2a79c321108_2_268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g2a79c321108_2_268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g2a79c321108_2_268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g2a79c321108_2_268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g2a79c321108_2_268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g2a79c321108_2_268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g2a79c321108_2_268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20" name="Google Shape;920;g2a79c321108_2_268" descr="A blue circle with black bord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g2a79c321108_2_268" descr="A blue circle with black bord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2">
  <p:cSld name="step 2">
    <p:bg>
      <p:bgPr>
        <a:solidFill>
          <a:schemeClr val="dk2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g2a79c321108_2_310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g2a79c321108_2_310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g2a79c321108_2_310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g2a79c321108_2_310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27" name="Google Shape;927;g2a79c321108_2_310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928" name="Google Shape;928;g2a79c321108_2_310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g2a79c321108_2_310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0" name="Google Shape;930;g2a79c321108_2_310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</a:t>
            </a:r>
            <a:endParaRPr/>
          </a:p>
        </p:txBody>
      </p:sp>
      <p:sp>
        <p:nvSpPr>
          <p:cNvPr id="931" name="Google Shape;931;g2a79c321108_2_310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32" name="Google Shape;932;g2a79c321108_2_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3" name="Google Shape;933;g2a79c321108_2_310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934" name="Google Shape;934;g2a79c321108_2_31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g2a79c321108_2_31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g2a79c321108_2_31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g2a79c321108_2_31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g2a79c321108_2_31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g2a79c321108_2_31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g2a79c321108_2_31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g2a79c321108_2_31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g2a79c321108_2_31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g2a79c321108_2_31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g2a79c321108_2_31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g2a79c321108_2_31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g2a79c321108_2_31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g2a79c321108_2_31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g2a79c321108_2_31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g2a79c321108_2_31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2a79c321108_2_31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g2a79c321108_2_31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g2a79c321108_2_31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2a79c321108_2_31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g2a79c321108_2_31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g2a79c321108_2_31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g2a79c321108_2_31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g2a79c321108_2_31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g2a79c321108_2_31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g2a79c321108_2_31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g2a79c321108_2_31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g2a79c321108_2_31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2" name="Google Shape;962;g2a79c321108_2_310"/>
          <p:cNvSpPr/>
          <p:nvPr/>
        </p:nvSpPr>
        <p:spPr>
          <a:xfrm rot="10800000">
            <a:off x="11564883" y="-8638"/>
            <a:ext cx="659674" cy="65967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3">
  <p:cSld name="step 3">
    <p:bg>
      <p:bgPr>
        <a:solidFill>
          <a:schemeClr val="dk2"/>
        </a:solidFill>
        <a:effectLst/>
      </p:bgPr>
    </p:bg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Google Shape;964;g2a79c321108_2_351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g2a79c321108_2_351"/>
          <p:cNvSpPr/>
          <p:nvPr/>
        </p:nvSpPr>
        <p:spPr>
          <a:xfrm flipH="1">
            <a:off x="85237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g2a79c321108_2_351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g2a79c321108_2_351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68" name="Google Shape;968;g2a79c321108_2_351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969" name="Google Shape;969;g2a79c321108_2_351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g2a79c321108_2_351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1" name="Google Shape;971;g2a79c321108_2_351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972" name="Google Shape;972;g2a79c321108_2_351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73" name="Google Shape;973;g2a79c321108_2_3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4" name="Google Shape;974;g2a79c321108_2_351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975" name="Google Shape;975;g2a79c321108_2_35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g2a79c321108_2_35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g2a79c321108_2_35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g2a79c321108_2_35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g2a79c321108_2_35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g2a79c321108_2_35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g2a79c321108_2_35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g2a79c321108_2_35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g2a79c321108_2_35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g2a79c321108_2_35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g2a79c321108_2_35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g2a79c321108_2_35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g2a79c321108_2_35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g2a79c321108_2_35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g2a79c321108_2_35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g2a79c321108_2_35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g2a79c321108_2_35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g2a79c321108_2_35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g2a79c321108_2_35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g2a79c321108_2_35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g2a79c321108_2_35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g2a79c321108_2_35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g2a79c321108_2_35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g2a79c321108_2_35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g2a79c321108_2_35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g2a79c321108_2_35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g2a79c321108_2_35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g2a79c321108_2_35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3" name="Google Shape;1003;g2a79c321108_2_351" descr="A yellow and black striped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9075" y="1053240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4">
  <p:cSld name="step 4">
    <p:bg>
      <p:bgPr>
        <a:solidFill>
          <a:schemeClr val="dk2"/>
        </a:solidFill>
        <a:effectLst/>
      </p:bgPr>
    </p:bg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Google Shape;1005;g2a79c321108_2_392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g2a79c321108_2_392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g2a79c321108_2_392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g2a79c321108_2_392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09" name="Google Shape;1009;g2a79c321108_2_392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010" name="Google Shape;1010;g2a79c321108_2_392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g2a79c321108_2_392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2" name="Google Shape;1012;g2a79c321108_2_392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</a:t>
            </a:r>
            <a:endParaRPr/>
          </a:p>
        </p:txBody>
      </p:sp>
      <p:sp>
        <p:nvSpPr>
          <p:cNvPr id="1013" name="Google Shape;1013;g2a79c321108_2_392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14" name="Google Shape;1014;g2a79c321108_2_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g2a79c321108_2_392" descr="A blue circle with black bord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0780967" y="-553762"/>
            <a:ext cx="424803" cy="1542707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g2a79c321108_2_392"/>
          <p:cNvSpPr/>
          <p:nvPr/>
        </p:nvSpPr>
        <p:spPr>
          <a:xfrm>
            <a:off x="11176000" y="126197"/>
            <a:ext cx="401507" cy="401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7" name="Google Shape;1017;g2a79c321108_2_392"/>
          <p:cNvGrpSpPr/>
          <p:nvPr/>
        </p:nvGrpSpPr>
        <p:grpSpPr>
          <a:xfrm>
            <a:off x="11626751" y="129884"/>
            <a:ext cx="661669" cy="1214119"/>
            <a:chOff x="11436251" y="129884"/>
            <a:chExt cx="661669" cy="1214119"/>
          </a:xfrm>
        </p:grpSpPr>
        <p:sp>
          <p:nvSpPr>
            <p:cNvPr id="1018" name="Google Shape;1018;g2a79c321108_2_392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g2a79c321108_2_392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g2a79c321108_2_392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g2a79c321108_2_392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g2a79c321108_2_392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g2a79c321108_2_392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g2a79c321108_2_392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g2a79c321108_2_392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g2a79c321108_2_392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g2a79c321108_2_392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2a79c321108_2_392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g2a79c321108_2_392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g2a79c321108_2_392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g2a79c321108_2_392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g2a79c321108_2_392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g2a79c321108_2_392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g2a79c321108_2_392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g2a79c321108_2_392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g2a79c321108_2_392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g2a79c321108_2_392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g2a79c321108_2_392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g2a79c321108_2_392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g2a79c321108_2_392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g2a79c321108_2_392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g2a79c321108_2_392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g2a79c321108_2_392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g2a79c321108_2_392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g2a79c321108_2_392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5">
  <p:cSld name="step 5">
    <p:bg>
      <p:bgPr>
        <a:solidFill>
          <a:schemeClr val="dk2"/>
        </a:solidFill>
        <a:effectLst/>
      </p:bgPr>
    </p:bg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Google Shape;1047;g2a79c321108_2_434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g2a79c321108_2_434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g2a79c321108_2_434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g2a79c321108_2_434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51" name="Google Shape;1051;g2a79c321108_2_434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052" name="Google Shape;1052;g2a79c321108_2_434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g2a79c321108_2_434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4" name="Google Shape;1054;g2a79c321108_2_434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1055" name="Google Shape;1055;g2a79c321108_2_434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56" name="Google Shape;1056;g2a79c321108_2_4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7" name="Google Shape;1057;g2a79c321108_2_434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058" name="Google Shape;1058;g2a79c321108_2_434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g2a79c321108_2_434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g2a79c321108_2_434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g2a79c321108_2_434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g2a79c321108_2_434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g2a79c321108_2_434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g2a79c321108_2_434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g2a79c321108_2_434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g2a79c321108_2_434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g2a79c321108_2_434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g2a79c321108_2_434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g2a79c321108_2_434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g2a79c321108_2_434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g2a79c321108_2_434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g2a79c321108_2_434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g2a79c321108_2_434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g2a79c321108_2_434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g2a79c321108_2_434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g2a79c321108_2_434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g2a79c321108_2_434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g2a79c321108_2_434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g2a79c321108_2_434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g2a79c321108_2_434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g2a79c321108_2_434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g2a79c321108_2_434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g2a79c321108_2_434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g2a79c321108_2_434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g2a79c321108_2_434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6" name="Google Shape;1086;g2a79c321108_2_434" descr="A blue circle with black bord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g2a79c321108_2_434" descr="A blue circle with black bord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4">
  <p:cSld name="step 4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1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1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5" name="Google Shape;1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descr="A blue circle with black bord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0780967" y="-553762"/>
            <a:ext cx="424803" cy="154270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1"/>
          <p:cNvSpPr/>
          <p:nvPr/>
        </p:nvSpPr>
        <p:spPr>
          <a:xfrm>
            <a:off x="11176000" y="126197"/>
            <a:ext cx="401507" cy="401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11"/>
          <p:cNvGrpSpPr/>
          <p:nvPr/>
        </p:nvGrpSpPr>
        <p:grpSpPr>
          <a:xfrm>
            <a:off x="11626751" y="129884"/>
            <a:ext cx="661669" cy="1214119"/>
            <a:chOff x="11436251" y="129884"/>
            <a:chExt cx="661669" cy="1214119"/>
          </a:xfrm>
        </p:grpSpPr>
        <p:sp>
          <p:nvSpPr>
            <p:cNvPr id="109" name="Google Shape;109;p1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1 blue bkg">
  <p:cSld name="step 1 blue bkg">
    <p:bg>
      <p:bgPr>
        <a:solidFill>
          <a:schemeClr val="lt1"/>
        </a:solidFill>
        <a:effectLst/>
      </p:bgPr>
    </p:bg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Google Shape;1089;g2a79c321108_2_476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g2a79c321108_2_476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g2a79c321108_2_476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g2a79c321108_2_476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3" name="Google Shape;1093;g2a79c321108_2_4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4" name="Google Shape;1094;g2a79c321108_2_476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095" name="Google Shape;1095;g2a79c321108_2_476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g2a79c321108_2_476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7" name="Google Shape;1097;g2a79c321108_2_476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</a:t>
            </a:r>
            <a:endParaRPr/>
          </a:p>
        </p:txBody>
      </p:sp>
      <p:sp>
        <p:nvSpPr>
          <p:cNvPr id="1098" name="Google Shape;1098;g2a79c321108_2_476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099" name="Google Shape;1099;g2a79c321108_2_476"/>
          <p:cNvGrpSpPr/>
          <p:nvPr/>
        </p:nvGrpSpPr>
        <p:grpSpPr>
          <a:xfrm>
            <a:off x="11614051" y="129884"/>
            <a:ext cx="661669" cy="1214119"/>
            <a:chOff x="11436251" y="129884"/>
            <a:chExt cx="661669" cy="1214119"/>
          </a:xfrm>
        </p:grpSpPr>
        <p:sp>
          <p:nvSpPr>
            <p:cNvPr id="1100" name="Google Shape;1100;g2a79c321108_2_476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g2a79c321108_2_476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g2a79c321108_2_476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g2a79c321108_2_476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g2a79c321108_2_476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g2a79c321108_2_476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g2a79c321108_2_476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g2a79c321108_2_476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g2a79c321108_2_476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g2a79c321108_2_476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g2a79c321108_2_476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g2a79c321108_2_476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g2a79c321108_2_476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g2a79c321108_2_476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g2a79c321108_2_476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g2a79c321108_2_476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g2a79c321108_2_476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g2a79c321108_2_476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g2a79c321108_2_476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g2a79c321108_2_476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g2a79c321108_2_476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g2a79c321108_2_476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g2a79c321108_2_476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g2a79c321108_2_476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g2a79c321108_2_476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g2a79c321108_2_476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g2a79c321108_2_476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g2a79c321108_2_476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28" name="Google Shape;1128;g2a79c321108_2_476" descr="A blue and black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45801" y="1399884"/>
            <a:ext cx="5588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2 blue bkg">
  <p:cSld name="step 2 blue bkg">
    <p:bg>
      <p:bgPr>
        <a:solidFill>
          <a:schemeClr val="lt1"/>
        </a:solid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Google Shape;1130;g2a79c321108_2_517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g2a79c321108_2_517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g2a79c321108_2_517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3" name="Google Shape;1133;g2a79c321108_2_517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4" name="Google Shape;1134;g2a79c321108_2_5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5" name="Google Shape;1135;g2a79c321108_2_517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136" name="Google Shape;1136;g2a79c321108_2_517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g2a79c321108_2_517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8" name="Google Shape;1138;g2a79c321108_2_517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</a:t>
            </a:r>
            <a:endParaRPr/>
          </a:p>
        </p:txBody>
      </p:sp>
      <p:sp>
        <p:nvSpPr>
          <p:cNvPr id="1139" name="Google Shape;1139;g2a79c321108_2_517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140" name="Google Shape;1140;g2a79c321108_2_517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141" name="Google Shape;1141;g2a79c321108_2_517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g2a79c321108_2_517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g2a79c321108_2_517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g2a79c321108_2_517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g2a79c321108_2_517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g2a79c321108_2_517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g2a79c321108_2_517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g2a79c321108_2_517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g2a79c321108_2_517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g2a79c321108_2_517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g2a79c321108_2_517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g2a79c321108_2_517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g2a79c321108_2_517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g2a79c321108_2_517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g2a79c321108_2_517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g2a79c321108_2_517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g2a79c321108_2_517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g2a79c321108_2_517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g2a79c321108_2_517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g2a79c321108_2_517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g2a79c321108_2_517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g2a79c321108_2_517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g2a79c321108_2_517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g2a79c321108_2_517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g2a79c321108_2_517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g2a79c321108_2_517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g2a79c321108_2_517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g2a79c321108_2_517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69" name="Google Shape;1169;g2a79c321108_2_517" descr="A blue and black striped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47500" y="1506427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3 blue bkg">
  <p:cSld name="step 3 blue bkg">
    <p:bg>
      <p:bgPr>
        <a:solidFill>
          <a:schemeClr val="lt1"/>
        </a:solidFill>
        <a:effectLst/>
      </p:bgPr>
    </p:bg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Google Shape;1171;g2a79c321108_2_558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g2a79c321108_2_558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g2a79c321108_2_558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4" name="Google Shape;1174;g2a79c321108_2_558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5" name="Google Shape;1175;g2a79c321108_2_5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6" name="Google Shape;1176;g2a79c321108_2_558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177" name="Google Shape;1177;g2a79c321108_2_558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g2a79c321108_2_558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9" name="Google Shape;1179;g2a79c321108_2_558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1180" name="Google Shape;1180;g2a79c321108_2_558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181" name="Google Shape;1181;g2a79c321108_2_558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182" name="Google Shape;1182;g2a79c321108_2_558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g2a79c321108_2_558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g2a79c321108_2_558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g2a79c321108_2_558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g2a79c321108_2_558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g2a79c321108_2_558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g2a79c321108_2_558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g2a79c321108_2_558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g2a79c321108_2_558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g2a79c321108_2_558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g2a79c321108_2_558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g2a79c321108_2_558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g2a79c321108_2_558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g2a79c321108_2_558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g2a79c321108_2_558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g2a79c321108_2_558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g2a79c321108_2_558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g2a79c321108_2_558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g2a79c321108_2_558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g2a79c321108_2_558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g2a79c321108_2_558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g2a79c321108_2_558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g2a79c321108_2_558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g2a79c321108_2_558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g2a79c321108_2_558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g2a79c321108_2_558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g2a79c321108_2_558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g2a79c321108_2_558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0" name="Google Shape;1210;g2a79c321108_2_558"/>
          <p:cNvSpPr/>
          <p:nvPr/>
        </p:nvSpPr>
        <p:spPr>
          <a:xfrm rot="10800000">
            <a:off x="11601449" y="-6278"/>
            <a:ext cx="590451" cy="5904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4 blue bkg">
  <p:cSld name="step 4 blue bkg">
    <p:bg>
      <p:bgPr>
        <a:solidFill>
          <a:schemeClr val="lt1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g2a79c321108_2_599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g2a79c321108_2_599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g2a79c321108_2_599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g2a79c321108_2_599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6" name="Google Shape;1216;g2a79c321108_2_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7" name="Google Shape;1217;g2a79c321108_2_599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218" name="Google Shape;1218;g2a79c321108_2_599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g2a79c321108_2_599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0" name="Google Shape;1220;g2a79c321108_2_599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</a:t>
            </a:r>
            <a:endParaRPr/>
          </a:p>
        </p:txBody>
      </p:sp>
      <p:sp>
        <p:nvSpPr>
          <p:cNvPr id="1221" name="Google Shape;1221;g2a79c321108_2_599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222" name="Google Shape;1222;g2a79c321108_2_599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223" name="Google Shape;1223;g2a79c321108_2_599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g2a79c321108_2_599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g2a79c321108_2_599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g2a79c321108_2_599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g2a79c321108_2_599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g2a79c321108_2_599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g2a79c321108_2_599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g2a79c321108_2_599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g2a79c321108_2_599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g2a79c321108_2_599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g2a79c321108_2_599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g2a79c321108_2_599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g2a79c321108_2_599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g2a79c321108_2_599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g2a79c321108_2_599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g2a79c321108_2_599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g2a79c321108_2_599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g2a79c321108_2_599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g2a79c321108_2_599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g2a79c321108_2_599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g2a79c321108_2_599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g2a79c321108_2_599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g2a79c321108_2_599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g2a79c321108_2_599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g2a79c321108_2_599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g2a79c321108_2_599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g2a79c321108_2_599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g2a79c321108_2_599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51" name="Google Shape;1251;g2a79c321108_2_599" descr="A blue circle with black bord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g2a79c321108_2_599"/>
          <p:cNvSpPr/>
          <p:nvPr/>
        </p:nvSpPr>
        <p:spPr>
          <a:xfrm>
            <a:off x="11575781" y="807442"/>
            <a:ext cx="453047" cy="453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5 blue bkg">
  <p:cSld name="step 5 blue bkg">
    <p:bg>
      <p:bgPr>
        <a:solidFill>
          <a:schemeClr val="l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Google Shape;1254;g2a79c321108_2_641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g2a79c321108_2_641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g2a79c321108_2_641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g2a79c321108_2_641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8" name="Google Shape;1258;g2a79c321108_2_6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g2a79c321108_2_641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260" name="Google Shape;1260;g2a79c321108_2_641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g2a79c321108_2_641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2" name="Google Shape;1262;g2a79c321108_2_641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1263" name="Google Shape;1263;g2a79c321108_2_641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264" name="Google Shape;1264;g2a79c321108_2_641"/>
          <p:cNvGrpSpPr/>
          <p:nvPr/>
        </p:nvGrpSpPr>
        <p:grpSpPr>
          <a:xfrm>
            <a:off x="11614051" y="129884"/>
            <a:ext cx="661669" cy="1214119"/>
            <a:chOff x="11436251" y="129884"/>
            <a:chExt cx="661669" cy="1214119"/>
          </a:xfrm>
        </p:grpSpPr>
        <p:sp>
          <p:nvSpPr>
            <p:cNvPr id="1265" name="Google Shape;1265;g2a79c321108_2_64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g2a79c321108_2_64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g2a79c321108_2_64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g2a79c321108_2_64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g2a79c321108_2_64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g2a79c321108_2_64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g2a79c321108_2_64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g2a79c321108_2_64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g2a79c321108_2_64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g2a79c321108_2_64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g2a79c321108_2_64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g2a79c321108_2_64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g2a79c321108_2_64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g2a79c321108_2_64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g2a79c321108_2_64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g2a79c321108_2_64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g2a79c321108_2_64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g2a79c321108_2_64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g2a79c321108_2_64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g2a79c321108_2_64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g2a79c321108_2_64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g2a79c321108_2_64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g2a79c321108_2_64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g2a79c321108_2_64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g2a79c321108_2_64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g2a79c321108_2_64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g2a79c321108_2_64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g2a79c321108_2_64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93" name="Google Shape;1293;g2a79c321108_2_641" descr="A blue and black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45801" y="1399884"/>
            <a:ext cx="5588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lank">
  <p:cSld name="blue_blank">
    <p:bg>
      <p:bgPr>
        <a:solidFill>
          <a:schemeClr val="lt1"/>
        </a:solidFill>
        <a:effectLst/>
      </p:bgPr>
    </p:bg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g2a79c321108_2_682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g2a79c321108_2_682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g2a79c321108_2_682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g2a79c321108_2_682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9" name="Google Shape;1299;g2a79c321108_2_6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blank">
  <p:cSld name="white_blank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" name="Google Shape;1301;g2a79c321108_2_6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g2a79c321108_2_688" descr="A yellow circle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g2a79c321108_2_688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g2a79c321108_2_688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g2a79c321108_2_688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2a79c321108_2_69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8" name="Google Shape;1308;g2a79c321108_2_69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C97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09" name="Google Shape;1309;g2a79c321108_2_6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2a79c321108_2_6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2" name="Google Shape;1312;g2a79c321108_2_6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3" name="Google Shape;1313;g2a79c321108_2_69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14" name="Google Shape;1314;g2a79c321108_2_6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2a79c321108_2_70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7" name="Google Shape;1317;g2a79c321108_2_70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8" name="Google Shape;1318;g2a79c321108_2_70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9" name="Google Shape;1319;g2a79c321108_2_70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0" name="Google Shape;1320;g2a79c321108_2_70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1" name="Google Shape;1321;g2a79c321108_2_7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_blank">
  <p:cSld name="1_white_blank"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2" descr="A logo with blue and yellow color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9700" y="5514927"/>
            <a:ext cx="2922386" cy="116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2"/>
          <p:cNvSpPr txBox="1"/>
          <p:nvPr/>
        </p:nvSpPr>
        <p:spPr>
          <a:xfrm>
            <a:off x="502300" y="4331675"/>
            <a:ext cx="5321100" cy="1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view further frameworks please visit:</a:t>
            </a: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sng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www.b2bframeworks.co</a:t>
            </a:r>
            <a:r>
              <a:rPr lang="en-GB" sz="1800" u="sng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endParaRPr sz="18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Keep In touch:</a:t>
            </a:r>
            <a:endParaRPr sz="1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0" name="Google Shape;140;p12" descr="A black letter f in a white circle&#10;&#10;Description automatically generated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212" y="6023422"/>
            <a:ext cx="370132" cy="37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" descr="A black and white circle with letters in i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2044" y="6023422"/>
            <a:ext cx="370132" cy="37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2" descr="A blue x in a white circ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4742" y="5991392"/>
            <a:ext cx="433362" cy="41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2" descr="A logo of a camera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05574" y="5995316"/>
            <a:ext cx="433362" cy="41669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2"/>
          <p:cNvSpPr txBox="1">
            <a:spLocks noGrp="1"/>
          </p:cNvSpPr>
          <p:nvPr>
            <p:ph type="title"/>
          </p:nvPr>
        </p:nvSpPr>
        <p:spPr>
          <a:xfrm>
            <a:off x="380575" y="3534850"/>
            <a:ext cx="7202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a79c321108_2_7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24" name="Google Shape;1324;g2a79c321108_2_7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2a79c321108_2_7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7" name="Google Shape;1327;g2a79c321108_2_7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8" name="Google Shape;1328;g2a79c321108_2_7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2a79c321108_2_7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1" name="Google Shape;1331;g2a79c321108_2_7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2" name="Google Shape;1332;g2a79c321108_2_7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3" name="Google Shape;1333;g2a79c321108_2_7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4" name="Google Shape;1334;g2a79c321108_2_7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g2a79c321108_2_7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3" descr="A logo with blue and yellow color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9700" y="5514927"/>
            <a:ext cx="2922386" cy="116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6612" y="1333051"/>
            <a:ext cx="7054162" cy="4344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3"/>
          <p:cNvSpPr txBox="1"/>
          <p:nvPr/>
        </p:nvSpPr>
        <p:spPr>
          <a:xfrm>
            <a:off x="521110" y="4369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lang="en-GB" sz="20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sz="20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3"/>
          <p:cNvSpPr/>
          <p:nvPr/>
        </p:nvSpPr>
        <p:spPr>
          <a:xfrm>
            <a:off x="1226931" y="1585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3"/>
          <p:cNvSpPr/>
          <p:nvPr/>
        </p:nvSpPr>
        <p:spPr>
          <a:xfrm>
            <a:off x="0" y="1585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508000" y="8715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2">
  <p:cSld name="Title Slide_2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/>
          <p:nvPr/>
        </p:nvSpPr>
        <p:spPr>
          <a:xfrm>
            <a:off x="521110" y="4369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lang="en-GB" sz="20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sz="2000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14" descr="A logo with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4518" y="5514927"/>
            <a:ext cx="2946191" cy="1172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4"/>
          <p:cNvSpPr txBox="1"/>
          <p:nvPr/>
        </p:nvSpPr>
        <p:spPr>
          <a:xfrm>
            <a:off x="673510" y="5893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lang="en-GB" sz="20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sz="2000" b="0" i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1226931" y="1585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0" y="1585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908" y="1373995"/>
            <a:ext cx="7054161" cy="434486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4"/>
          <p:cNvSpPr txBox="1">
            <a:spLocks noGrp="1"/>
          </p:cNvSpPr>
          <p:nvPr>
            <p:ph type="title"/>
          </p:nvPr>
        </p:nvSpPr>
        <p:spPr>
          <a:xfrm>
            <a:off x="508000" y="8715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1" i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lue bkg">
  <p:cSld name="Text Blue bkg"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5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5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5" name="Google Shape;1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333515" y="472411"/>
            <a:ext cx="5156200" cy="48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70" name="Google Shape;170;p15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5"/>
          <p:cNvSpPr/>
          <p:nvPr/>
        </p:nvSpPr>
        <p:spPr>
          <a:xfrm rot="1323502">
            <a:off x="11725925" y="845680"/>
            <a:ext cx="698270" cy="698270"/>
          </a:xfrm>
          <a:prstGeom prst="chord">
            <a:avLst>
              <a:gd name="adj1" fmla="val 2700000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 1">
  <p:cSld name="step 1">
    <p:bg>
      <p:bgPr>
        <a:solidFill>
          <a:schemeClr val="dk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7" descr="A yellow circl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7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7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7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l">
              <a:spcBef>
                <a:spcPts val="0"/>
              </a:spcBef>
              <a:buNone/>
              <a:defRPr sz="1000" b="0" i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43" name="Google Shape;243;p17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244" name="Google Shape;244;p17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7"/>
          <p:cNvSpPr txBox="1">
            <a:spLocks noGrp="1"/>
          </p:cNvSpPr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 b="1" i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7" name="Google Shape;2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17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249" name="Google Shape;249;p17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7" name="Google Shape;277;p17" descr="A blue circle with black bord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7" descr="A blue circle with black bord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215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a79c321108_2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7" name="Google Shape;617;g2a79c321108_2_0"/>
          <p:cNvSpPr txBox="1">
            <a:spLocks noGrp="1"/>
          </p:cNvSpPr>
          <p:nvPr>
            <p:ph type="sldNum" idx="12"/>
          </p:nvPr>
        </p:nvSpPr>
        <p:spPr>
          <a:xfrm>
            <a:off x="215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2bframeworks" TargetMode="External"/><Relationship Id="rId7" Type="http://schemas.openxmlformats.org/officeDocument/2006/relationships/hyperlink" Target="https://www.b2bframeworks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stagram.com/b2bframeworks/" TargetMode="External"/><Relationship Id="rId5" Type="http://schemas.openxmlformats.org/officeDocument/2006/relationships/hyperlink" Target="https://twitter.com/b2bframeworks" TargetMode="External"/><Relationship Id="rId4" Type="http://schemas.openxmlformats.org/officeDocument/2006/relationships/hyperlink" Target="https://www.linkedin.com/in/b2b-framewor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"/>
          <p:cNvSpPr txBox="1">
            <a:spLocks noGrp="1"/>
          </p:cNvSpPr>
          <p:nvPr>
            <p:ph type="title"/>
          </p:nvPr>
        </p:nvSpPr>
        <p:spPr>
          <a:xfrm>
            <a:off x="492630" y="818832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</a:pPr>
            <a:r>
              <a:rPr lang="en-GB" sz="4400" b="0" i="0" u="none" strike="noStrike" cap="none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RACI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54AD51-E697-EC84-4CFB-AC714A57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374" y="2493819"/>
            <a:ext cx="1327087" cy="1311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1FBB4-46F1-DAFF-B45F-4AA89DBA7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411" y="3616036"/>
            <a:ext cx="964507" cy="953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a79c321108_2_724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1348" name="Google Shape;1348;g2a79c321108_2_724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349" name="Google Shape;1349;g2a79c321108_2_724"/>
          <p:cNvSpPr txBox="1">
            <a:spLocks noGrp="1"/>
          </p:cNvSpPr>
          <p:nvPr>
            <p:ph type="title"/>
          </p:nvPr>
        </p:nvSpPr>
        <p:spPr>
          <a:xfrm>
            <a:off x="333525" y="472400"/>
            <a:ext cx="113061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</a:pPr>
            <a:r>
              <a:rPr lang="en-GB" sz="2800" dirty="0"/>
              <a:t>A framework to help you help others</a:t>
            </a:r>
            <a:r>
              <a:rPr lang="en-GB" sz="2800" dirty="0">
                <a:solidFill>
                  <a:schemeClr val="accent1"/>
                </a:solidFill>
              </a:rPr>
              <a:t>.</a:t>
            </a:r>
            <a:endParaRPr sz="34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1" name="Google Shape;1351;g2a79c321108_2_724"/>
          <p:cNvSpPr txBox="1"/>
          <p:nvPr/>
        </p:nvSpPr>
        <p:spPr>
          <a:xfrm>
            <a:off x="442913" y="2120045"/>
            <a:ext cx="5205693" cy="306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n-GB" dirty="0">
                <a:solidFill>
                  <a:srgbClr val="2B3940"/>
                </a:solidFill>
                <a:latin typeface="Montserrat Light"/>
              </a:rPr>
              <a:t>The RACI framework is a delegation tool used to clarify roles and responsibilities within a project or organisation. RACI stands for Responsible, Accountable, Consulted, and Informed.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endParaRPr lang="en-GB" dirty="0">
              <a:solidFill>
                <a:srgbClr val="2B3940"/>
              </a:solidFill>
              <a:latin typeface="Montserrat Light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n-GB" dirty="0">
                <a:solidFill>
                  <a:srgbClr val="2B3940"/>
                </a:solidFill>
                <a:latin typeface="Montserrat Light"/>
              </a:rPr>
              <a:t>The RACI framework promotes a structured and organised approach to delegation, contributing to improved productivity through enhanced communication, streamlined decision-making, and clear accountability. It helps teams work more efficiently, reducing the likelihood of errors and delays in project execution.</a:t>
            </a:r>
            <a:endParaRPr dirty="0">
              <a:solidFill>
                <a:srgbClr val="2B3940"/>
              </a:solidFill>
              <a:latin typeface="Montserrat Light"/>
              <a:sym typeface="Montserrat Light"/>
            </a:endParaRPr>
          </a:p>
        </p:txBody>
      </p:sp>
      <p:sp>
        <p:nvSpPr>
          <p:cNvPr id="1352" name="Google Shape;1352;g2a79c321108_2_724"/>
          <p:cNvSpPr txBox="1"/>
          <p:nvPr/>
        </p:nvSpPr>
        <p:spPr>
          <a:xfrm>
            <a:off x="442913" y="1319827"/>
            <a:ext cx="113061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Montserrat SemiBold"/>
              </a:rPr>
              <a:t>Use this framework to improve productivity</a:t>
            </a:r>
            <a:endParaRPr sz="1800" dirty="0">
              <a:solidFill>
                <a:schemeClr val="lt1"/>
              </a:solidFill>
              <a:latin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355" name="Google Shape;1355;g2a79c321108_2_724"/>
          <p:cNvGrpSpPr/>
          <p:nvPr/>
        </p:nvGrpSpPr>
        <p:grpSpPr>
          <a:xfrm>
            <a:off x="0" y="1100016"/>
            <a:ext cx="1397787" cy="57996"/>
            <a:chOff x="0" y="1077191"/>
            <a:chExt cx="1397787" cy="57996"/>
          </a:xfrm>
        </p:grpSpPr>
        <p:sp>
          <p:nvSpPr>
            <p:cNvPr id="1356" name="Google Shape;1356;g2a79c321108_2_724"/>
            <p:cNvSpPr/>
            <p:nvPr/>
          </p:nvSpPr>
          <p:spPr>
            <a:xfrm>
              <a:off x="1226931" y="1077191"/>
              <a:ext cx="170856" cy="57996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g2a79c321108_2_724"/>
            <p:cNvSpPr/>
            <p:nvPr/>
          </p:nvSpPr>
          <p:spPr>
            <a:xfrm>
              <a:off x="0" y="1077191"/>
              <a:ext cx="1288800" cy="5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68C4813-932B-B3AF-AAD1-9E30BD35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638" y="2120045"/>
            <a:ext cx="3629121" cy="35869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9F27F-0571-F4AA-B965-63AD1B9E7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50B4D2-5CB7-4C2C-AEB9-91E15998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76" y="750470"/>
            <a:ext cx="8201088" cy="510019"/>
          </a:xfrm>
        </p:spPr>
        <p:txBody>
          <a:bodyPr/>
          <a:lstStyle/>
          <a:p>
            <a:r>
              <a:rPr lang="en-GB" dirty="0"/>
              <a:t>Clarify Roles and Responsibilities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9279B-ABF8-53A7-186E-A56426B5896F}"/>
              </a:ext>
            </a:extLst>
          </p:cNvPr>
          <p:cNvSpPr txBox="1"/>
          <p:nvPr/>
        </p:nvSpPr>
        <p:spPr>
          <a:xfrm>
            <a:off x="1603515" y="1867479"/>
            <a:ext cx="610465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ontserrat Light" panose="00000400000000000000" pitchFamily="2" charset="0"/>
              </a:rPr>
              <a:t>Clearly define who is:</a:t>
            </a:r>
          </a:p>
          <a:p>
            <a:endParaRPr lang="en-GB" sz="2000" dirty="0">
              <a:latin typeface="Montserrat Light" panose="00000400000000000000" pitchFamily="2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ontserrat Light" panose="00000400000000000000" pitchFamily="2" charset="0"/>
              </a:rPr>
              <a:t>Responsible for certain tasks (who should do what work),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ontserrat Light" panose="00000400000000000000" pitchFamily="2" charset="0"/>
              </a:rPr>
              <a:t>Accountable (make decisions and ensures completion),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ontserrat Light" panose="00000400000000000000" pitchFamily="2" charset="0"/>
              </a:rPr>
              <a:t>Consulted (provide input),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Montserrat Light" panose="00000400000000000000" pitchFamily="2" charset="0"/>
              </a:rPr>
              <a:t>Informed (receive updates).</a:t>
            </a:r>
          </a:p>
          <a:p>
            <a:endParaRPr lang="en-GB" sz="2000" dirty="0">
              <a:latin typeface="Montserrat Light" panose="00000400000000000000" pitchFamily="2" charset="0"/>
            </a:endParaRPr>
          </a:p>
          <a:p>
            <a:r>
              <a:rPr lang="en-GB" sz="2000" dirty="0">
                <a:latin typeface="Montserrat Light" panose="00000400000000000000" pitchFamily="2" charset="0"/>
              </a:rPr>
              <a:t>This will avoid confusion about who is responsible for specific tasks, preventing duplication of efforts and gaps in accountability.</a:t>
            </a:r>
          </a:p>
        </p:txBody>
      </p:sp>
    </p:spTree>
    <p:extLst>
      <p:ext uri="{BB962C8B-B14F-4D97-AF65-F5344CB8AC3E}">
        <p14:creationId xmlns:p14="http://schemas.microsoft.com/office/powerpoint/2010/main" val="12369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66002E-1BEF-7119-4300-BD694B70BA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804C61-FE38-6EA4-3E58-76E4BCAB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76" y="750470"/>
            <a:ext cx="7286688" cy="510019"/>
          </a:xfrm>
        </p:spPr>
        <p:txBody>
          <a:bodyPr/>
          <a:lstStyle/>
          <a:p>
            <a:r>
              <a:rPr lang="en-GB" dirty="0"/>
              <a:t>Ensure Effective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E022A-C241-4744-270C-6500EEA6BF1B}"/>
              </a:ext>
            </a:extLst>
          </p:cNvPr>
          <p:cNvSpPr txBox="1"/>
          <p:nvPr/>
        </p:nvSpPr>
        <p:spPr>
          <a:xfrm>
            <a:off x="1603515" y="1867479"/>
            <a:ext cx="61046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ontserrat Light" panose="00000400000000000000" pitchFamily="2" charset="0"/>
              </a:rPr>
              <a:t>Enhance communication by clearly outlining who needs to be consulted or informed, so reducing the risk of misunderstandings and ensuring that key stakeholders are involved appropriately.</a:t>
            </a:r>
          </a:p>
          <a:p>
            <a:endParaRPr lang="en-GB" sz="2000" dirty="0">
              <a:latin typeface="Montserrat Light" panose="00000400000000000000" pitchFamily="2" charset="0"/>
            </a:endParaRPr>
          </a:p>
          <a:p>
            <a:r>
              <a:rPr lang="en-GB" sz="2000" dirty="0">
                <a:latin typeface="Montserrat Light" panose="00000400000000000000" pitchFamily="2" charset="0"/>
              </a:rPr>
              <a:t>This will enable better communication flow as team members know where to seek information and updates.</a:t>
            </a:r>
          </a:p>
        </p:txBody>
      </p:sp>
    </p:spTree>
    <p:extLst>
      <p:ext uri="{BB962C8B-B14F-4D97-AF65-F5344CB8AC3E}">
        <p14:creationId xmlns:p14="http://schemas.microsoft.com/office/powerpoint/2010/main" val="84632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4E2FB1-D8E0-114B-1316-8F4F67DFFD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B965DA-17F3-9C83-C3D1-E422F4F4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Prioritise 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172E2-09F8-B689-324B-5FE38E3BC410}"/>
              </a:ext>
            </a:extLst>
          </p:cNvPr>
          <p:cNvSpPr txBox="1"/>
          <p:nvPr/>
        </p:nvSpPr>
        <p:spPr>
          <a:xfrm>
            <a:off x="1603515" y="1867479"/>
            <a:ext cx="610465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ontserrat Light" panose="00000400000000000000" pitchFamily="2" charset="0"/>
              </a:rPr>
              <a:t>Highlight critical responsibilities and dependencies which will reduce time wasted on unnecessary discussions and debates about who should be doing what.</a:t>
            </a:r>
          </a:p>
          <a:p>
            <a:endParaRPr lang="en-GB" sz="2000" dirty="0">
              <a:latin typeface="Montserrat Light" panose="00000400000000000000" pitchFamily="2" charset="0"/>
            </a:endParaRPr>
          </a:p>
          <a:p>
            <a:r>
              <a:rPr lang="en-GB" sz="2000" dirty="0">
                <a:latin typeface="Montserrat Light" panose="00000400000000000000" pitchFamily="2" charset="0"/>
              </a:rPr>
              <a:t>Allocate resources by ensuring that the right people are involved at the right stages of a project and so prevent overloading certain individuals and ensure a balanced distribution of workload.</a:t>
            </a:r>
          </a:p>
        </p:txBody>
      </p:sp>
    </p:spTree>
    <p:extLst>
      <p:ext uri="{BB962C8B-B14F-4D97-AF65-F5344CB8AC3E}">
        <p14:creationId xmlns:p14="http://schemas.microsoft.com/office/powerpoint/2010/main" val="318551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47F71-EC71-EB3B-7404-C15107CDFB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87AEE8-7834-8349-4272-D823CDFD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Minimise Conflicts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9F494-D649-7591-9A20-3BD03BA4FCEE}"/>
              </a:ext>
            </a:extLst>
          </p:cNvPr>
          <p:cNvSpPr txBox="1"/>
          <p:nvPr/>
        </p:nvSpPr>
        <p:spPr>
          <a:xfrm>
            <a:off x="1603515" y="1867479"/>
            <a:ext cx="610465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ontserrat Light" panose="00000400000000000000" pitchFamily="2" charset="0"/>
              </a:rPr>
              <a:t>Outline roles and responsibilities, so reducing ambiguity and potential areas of contention.</a:t>
            </a:r>
          </a:p>
          <a:p>
            <a:r>
              <a:rPr lang="en-GB" sz="2000" dirty="0">
                <a:latin typeface="Montserrat Light" panose="00000400000000000000" pitchFamily="2" charset="0"/>
              </a:rPr>
              <a:t>This will facilitate smoother collaboration as team members understand each other's roles and contributions.</a:t>
            </a:r>
          </a:p>
          <a:p>
            <a:endParaRPr lang="en-GB" sz="2000" dirty="0">
              <a:latin typeface="Montserrat Light" panose="00000400000000000000" pitchFamily="2" charset="0"/>
            </a:endParaRPr>
          </a:p>
          <a:p>
            <a:r>
              <a:rPr lang="en-GB" sz="2000" dirty="0">
                <a:latin typeface="Montserrat Light" panose="00000400000000000000" pitchFamily="2" charset="0"/>
              </a:rPr>
              <a:t>You will also have created a framework for reviewing and optimising processes as teams can identify areas where roles and responsibilities can be adjusted for better efficiency.</a:t>
            </a:r>
          </a:p>
        </p:txBody>
      </p:sp>
    </p:spTree>
    <p:extLst>
      <p:ext uri="{BB962C8B-B14F-4D97-AF65-F5344CB8AC3E}">
        <p14:creationId xmlns:p14="http://schemas.microsoft.com/office/powerpoint/2010/main" val="68126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5"/>
          <p:cNvSpPr txBox="1">
            <a:spLocks noGrp="1"/>
          </p:cNvSpPr>
          <p:nvPr>
            <p:ph type="title"/>
          </p:nvPr>
        </p:nvSpPr>
        <p:spPr>
          <a:xfrm>
            <a:off x="308103" y="51480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2800"/>
              <a:t>Things to think about</a:t>
            </a:r>
            <a:r>
              <a:rPr lang="en-GB" sz="2800">
                <a:solidFill>
                  <a:schemeClr val="lt1"/>
                </a:solidFill>
              </a:rPr>
              <a:t>.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382" name="Google Shape;1382;p5"/>
          <p:cNvSpPr txBox="1"/>
          <p:nvPr/>
        </p:nvSpPr>
        <p:spPr>
          <a:xfrm>
            <a:off x="1011703" y="1670237"/>
            <a:ext cx="8905200" cy="423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en-GB" sz="1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Clearly define the scope and objectives of the project.</a:t>
            </a:r>
          </a:p>
          <a:p>
            <a:pPr marL="17145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en-GB" sz="1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Identify all the relevant stakeholders involved in the project.</a:t>
            </a:r>
          </a:p>
          <a:p>
            <a:pPr marL="17145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en-GB" sz="1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Clearly define each role (Responsible, Accountable, Consulted, Informed) to avoid ambiguity.</a:t>
            </a:r>
          </a:p>
          <a:p>
            <a:pPr marL="17145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en-GB" sz="1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Carefully assign responsibilities based on individuals' skills, expertise, and availability.</a:t>
            </a:r>
          </a:p>
          <a:p>
            <a:pPr marL="17145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en-GB" sz="1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Clearly specify who is accountable for decisions and outcomes.</a:t>
            </a:r>
          </a:p>
          <a:p>
            <a:pPr marL="17145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en-GB" sz="1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Establish effective communication channels.</a:t>
            </a:r>
          </a:p>
          <a:p>
            <a:pPr marL="17145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en-GB" sz="1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Implement a system for regular updates and feedback.</a:t>
            </a:r>
          </a:p>
          <a:p>
            <a:pPr marL="17145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en-GB" sz="1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Ensure that team members have the necessary skills and knowledge to fulfil their roles.</a:t>
            </a:r>
          </a:p>
          <a:p>
            <a:pPr marL="17145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</a:pPr>
            <a:r>
              <a:rPr lang="en-GB" sz="1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Document the RACI matrix clearly and make it accessible to all team members.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83" name="Google Shape;1383;p5"/>
          <p:cNvSpPr txBox="1">
            <a:spLocks noGrp="1"/>
          </p:cNvSpPr>
          <p:nvPr>
            <p:ph type="ftr" idx="11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1384" name="Google Shape;1384;p5"/>
          <p:cNvSpPr txBox="1">
            <a:spLocks noGrp="1"/>
          </p:cNvSpPr>
          <p:nvPr>
            <p:ph type="sldNum" idx="12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grpSp>
        <p:nvGrpSpPr>
          <p:cNvPr id="1386" name="Google Shape;1386;p5"/>
          <p:cNvGrpSpPr/>
          <p:nvPr/>
        </p:nvGrpSpPr>
        <p:grpSpPr>
          <a:xfrm>
            <a:off x="0" y="1100016"/>
            <a:ext cx="1397787" cy="57996"/>
            <a:chOff x="0" y="1077191"/>
            <a:chExt cx="1397787" cy="57996"/>
          </a:xfrm>
        </p:grpSpPr>
        <p:sp>
          <p:nvSpPr>
            <p:cNvPr id="1387" name="Google Shape;1387;p5"/>
            <p:cNvSpPr/>
            <p:nvPr/>
          </p:nvSpPr>
          <p:spPr>
            <a:xfrm>
              <a:off x="1226931" y="1077191"/>
              <a:ext cx="170856" cy="57996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0" y="1077191"/>
              <a:ext cx="1288800" cy="5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6"/>
          <p:cNvSpPr txBox="1">
            <a:spLocks noGrp="1"/>
          </p:cNvSpPr>
          <p:nvPr>
            <p:ph type="title"/>
          </p:nvPr>
        </p:nvSpPr>
        <p:spPr>
          <a:xfrm>
            <a:off x="380575" y="3534850"/>
            <a:ext cx="7202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Montserrat SemiBold"/>
              <a:buNone/>
            </a:pPr>
            <a:r>
              <a:rPr lang="en-GB" sz="4240"/>
              <a:t>Thank you</a:t>
            </a:r>
            <a:r>
              <a:rPr lang="en-GB" sz="4240">
                <a:solidFill>
                  <a:schemeClr val="lt1"/>
                </a:solidFill>
              </a:rPr>
              <a:t>.</a:t>
            </a:r>
            <a:endParaRPr sz="4240"/>
          </a:p>
        </p:txBody>
      </p:sp>
      <p:sp>
        <p:nvSpPr>
          <p:cNvPr id="1394" name="Google Shape;1394;p6">
            <a:hlinkClick r:id="rId3"/>
          </p:cNvPr>
          <p:cNvSpPr/>
          <p:nvPr/>
        </p:nvSpPr>
        <p:spPr>
          <a:xfrm>
            <a:off x="579400" y="6025775"/>
            <a:ext cx="368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6">
            <a:hlinkClick r:id="rId4"/>
          </p:cNvPr>
          <p:cNvSpPr/>
          <p:nvPr/>
        </p:nvSpPr>
        <p:spPr>
          <a:xfrm>
            <a:off x="1179875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6">
            <a:hlinkClick r:id="rId5"/>
          </p:cNvPr>
          <p:cNvSpPr/>
          <p:nvPr/>
        </p:nvSpPr>
        <p:spPr>
          <a:xfrm>
            <a:off x="1780350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6">
            <a:hlinkClick r:id="rId6"/>
          </p:cNvPr>
          <p:cNvSpPr/>
          <p:nvPr/>
        </p:nvSpPr>
        <p:spPr>
          <a:xfrm>
            <a:off x="2322875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6">
            <a:hlinkClick r:id="rId7"/>
          </p:cNvPr>
          <p:cNvSpPr/>
          <p:nvPr/>
        </p:nvSpPr>
        <p:spPr>
          <a:xfrm>
            <a:off x="537275" y="4687875"/>
            <a:ext cx="31920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amework">
      <a:dk1>
        <a:srgbClr val="023053"/>
      </a:dk1>
      <a:lt1>
        <a:srgbClr val="2B79F8"/>
      </a:lt1>
      <a:dk2>
        <a:srgbClr val="FFFFFF"/>
      </a:dk2>
      <a:lt2>
        <a:srgbClr val="D1DBE0"/>
      </a:lt2>
      <a:accent1>
        <a:srgbClr val="FFC600"/>
      </a:accent1>
      <a:accent2>
        <a:srgbClr val="F24E4E"/>
      </a:accent2>
      <a:accent3>
        <a:srgbClr val="0EECEC"/>
      </a:accent3>
      <a:accent4>
        <a:srgbClr val="2C2BC6"/>
      </a:accent4>
      <a:accent5>
        <a:srgbClr val="1C1C1C"/>
      </a:accent5>
      <a:accent6>
        <a:srgbClr val="FFD033"/>
      </a:accent6>
      <a:hlink>
        <a:srgbClr val="F47070"/>
      </a:hlink>
      <a:folHlink>
        <a:srgbClr val="6FF3F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ramework">
      <a:dk1>
        <a:srgbClr val="023053"/>
      </a:dk1>
      <a:lt1>
        <a:srgbClr val="2B79F8"/>
      </a:lt1>
      <a:dk2>
        <a:srgbClr val="FFFFFF"/>
      </a:dk2>
      <a:lt2>
        <a:srgbClr val="D1DBE0"/>
      </a:lt2>
      <a:accent1>
        <a:srgbClr val="FFC600"/>
      </a:accent1>
      <a:accent2>
        <a:srgbClr val="F24E4E"/>
      </a:accent2>
      <a:accent3>
        <a:srgbClr val="0EECEC"/>
      </a:accent3>
      <a:accent4>
        <a:srgbClr val="2C2BC6"/>
      </a:accent4>
      <a:accent5>
        <a:srgbClr val="1C1C1C"/>
      </a:accent5>
      <a:accent6>
        <a:srgbClr val="FFD033"/>
      </a:accent6>
      <a:hlink>
        <a:srgbClr val="F47070"/>
      </a:hlink>
      <a:folHlink>
        <a:srgbClr val="6FF3F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442</Words>
  <Application>Microsoft Office PowerPoint</Application>
  <PresentationFormat>Widescreen</PresentationFormat>
  <Paragraphs>47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Montserrat SemiBold</vt:lpstr>
      <vt:lpstr>Calibri</vt:lpstr>
      <vt:lpstr>Montserrat Light</vt:lpstr>
      <vt:lpstr>Montserrat</vt:lpstr>
      <vt:lpstr>Montserrat Medium</vt:lpstr>
      <vt:lpstr>Arial</vt:lpstr>
      <vt:lpstr>Office Theme</vt:lpstr>
      <vt:lpstr>Office Theme</vt:lpstr>
      <vt:lpstr>RACI</vt:lpstr>
      <vt:lpstr>A framework to help you help others.</vt:lpstr>
      <vt:lpstr>Clarify Roles and Responsibilities</vt:lpstr>
      <vt:lpstr>Ensure Effective Communication</vt:lpstr>
      <vt:lpstr>Prioritise Tasks</vt:lpstr>
      <vt:lpstr>Minimise Conflicts</vt:lpstr>
      <vt:lpstr>Things to think about.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</dc:title>
  <dc:creator>Jayne Sanders</dc:creator>
  <cp:lastModifiedBy>Paul Hague</cp:lastModifiedBy>
  <cp:revision>1</cp:revision>
  <dcterms:created xsi:type="dcterms:W3CDTF">2023-10-26T17:10:16Z</dcterms:created>
  <dcterms:modified xsi:type="dcterms:W3CDTF">2024-02-16T18:47:42Z</dcterms:modified>
</cp:coreProperties>
</file>