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MwVZzjmDKfy5BS/3I+ZH75E1+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A8B7E5-D4F6-4CA9-BF4E-B3A34E928EB3}">
  <a:tblStyle styleId="{D4A8B7E5-D4F6-4CA9-BF4E-B3A34E928EB3}"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ab30bf1ce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g2ab30bf1c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42" name="Shape 242"/>
        <p:cNvGrpSpPr/>
        <p:nvPr/>
      </p:nvGrpSpPr>
      <p:grpSpPr>
        <a:xfrm>
          <a:off x="0" y="0"/>
          <a:ext cx="0" cy="0"/>
          <a:chOff x="0" y="0"/>
          <a:chExt cx="0" cy="0"/>
        </a:xfrm>
      </p:grpSpPr>
      <p:pic>
        <p:nvPicPr>
          <p:cNvPr descr="A yellow circle on a black background&#10;&#10;Description automatically generated" id="243" name="Google Shape;24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4" name="Google Shape;244;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7" name="Google Shape;247;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8" name="Google Shape;248;p20"/>
          <p:cNvGrpSpPr/>
          <p:nvPr/>
        </p:nvGrpSpPr>
        <p:grpSpPr>
          <a:xfrm>
            <a:off x="11436251" y="129884"/>
            <a:ext cx="661669" cy="1214119"/>
            <a:chOff x="11436251" y="129884"/>
            <a:chExt cx="661669" cy="1214119"/>
          </a:xfrm>
        </p:grpSpPr>
        <p:sp>
          <p:nvSpPr>
            <p:cNvPr id="249" name="Google Shape;249;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7" name="Google Shape;277;p20"/>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8" name="Google Shape;278;p20"/>
          <p:cNvGrpSpPr/>
          <p:nvPr/>
        </p:nvGrpSpPr>
        <p:grpSpPr>
          <a:xfrm>
            <a:off x="0" y="1318491"/>
            <a:ext cx="1397787" cy="57996"/>
            <a:chOff x="0" y="1077191"/>
            <a:chExt cx="1397787" cy="57996"/>
          </a:xfrm>
        </p:grpSpPr>
        <p:sp>
          <p:nvSpPr>
            <p:cNvPr id="279" name="Google Shape;279;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1" name="Google Shape;281;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82" name="Google Shape;282;p20"/>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21"/>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8" name="Google Shape;28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89" name="Google Shape;289;p21"/>
          <p:cNvGrpSpPr/>
          <p:nvPr/>
        </p:nvGrpSpPr>
        <p:grpSpPr>
          <a:xfrm>
            <a:off x="11436251" y="129884"/>
            <a:ext cx="661669" cy="1214119"/>
            <a:chOff x="11436251" y="129884"/>
            <a:chExt cx="661669" cy="1214119"/>
          </a:xfrm>
        </p:grpSpPr>
        <p:sp>
          <p:nvSpPr>
            <p:cNvPr id="290" name="Google Shape;29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18" name="Google Shape;318;p21"/>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319" name="Google Shape;319;p21"/>
          <p:cNvGrpSpPr/>
          <p:nvPr/>
        </p:nvGrpSpPr>
        <p:grpSpPr>
          <a:xfrm>
            <a:off x="0" y="1318491"/>
            <a:ext cx="1397787" cy="57996"/>
            <a:chOff x="0" y="1077191"/>
            <a:chExt cx="1397787" cy="57996"/>
          </a:xfrm>
        </p:grpSpPr>
        <p:sp>
          <p:nvSpPr>
            <p:cNvPr id="320" name="Google Shape;320;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323" name="Google Shape;323;p21"/>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330" name="Google Shape;330;p22"/>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331" name="Google Shape;331;p22"/>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2" name="Google Shape;332;p22"/>
          <p:cNvGrpSpPr/>
          <p:nvPr/>
        </p:nvGrpSpPr>
        <p:grpSpPr>
          <a:xfrm>
            <a:off x="11626751" y="129884"/>
            <a:ext cx="661669" cy="1214119"/>
            <a:chOff x="11436251" y="129884"/>
            <a:chExt cx="661669" cy="1214119"/>
          </a:xfrm>
        </p:grpSpPr>
        <p:sp>
          <p:nvSpPr>
            <p:cNvPr id="333" name="Google Shape;333;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1" name="Google Shape;361;p22"/>
          <p:cNvGrpSpPr/>
          <p:nvPr/>
        </p:nvGrpSpPr>
        <p:grpSpPr>
          <a:xfrm>
            <a:off x="0" y="1318491"/>
            <a:ext cx="1397787" cy="57996"/>
            <a:chOff x="0" y="1077191"/>
            <a:chExt cx="1397787" cy="57996"/>
          </a:xfrm>
        </p:grpSpPr>
        <p:sp>
          <p:nvSpPr>
            <p:cNvPr id="362" name="Google Shape;362;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65" name="Google Shape;365;p22"/>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2" name="Google Shape;372;p23"/>
          <p:cNvGrpSpPr/>
          <p:nvPr/>
        </p:nvGrpSpPr>
        <p:grpSpPr>
          <a:xfrm>
            <a:off x="11436251" y="129884"/>
            <a:ext cx="661669" cy="1214119"/>
            <a:chOff x="11436251" y="129884"/>
            <a:chExt cx="661669" cy="1214119"/>
          </a:xfrm>
        </p:grpSpPr>
        <p:sp>
          <p:nvSpPr>
            <p:cNvPr id="373" name="Google Shape;373;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1" name="Google Shape;401;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2" name="Google Shape;402;p2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403" name="Google Shape;403;p23"/>
          <p:cNvGrpSpPr/>
          <p:nvPr/>
        </p:nvGrpSpPr>
        <p:grpSpPr>
          <a:xfrm>
            <a:off x="0" y="1318491"/>
            <a:ext cx="1397787" cy="57996"/>
            <a:chOff x="0" y="1077191"/>
            <a:chExt cx="1397787" cy="57996"/>
          </a:xfrm>
        </p:grpSpPr>
        <p:sp>
          <p:nvSpPr>
            <p:cNvPr id="404" name="Google Shape;404;p2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06" name="Google Shape;406;p2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407" name="Google Shape;407;p23"/>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08" name="Shape 408"/>
        <p:cNvGrpSpPr/>
        <p:nvPr/>
      </p:nvGrpSpPr>
      <p:grpSpPr>
        <a:xfrm>
          <a:off x="0" y="0"/>
          <a:ext cx="0" cy="0"/>
          <a:chOff x="0" y="0"/>
          <a:chExt cx="0" cy="0"/>
        </a:xfrm>
      </p:grpSpPr>
      <p:pic>
        <p:nvPicPr>
          <p:cNvPr descr="A yellow circle on a black background&#10;&#10;Description automatically generated" id="409" name="Google Shape;409;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0" name="Google Shape;410;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3" name="Google Shape;413;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4" name="Google Shape;414;p24"/>
          <p:cNvGrpSpPr/>
          <p:nvPr/>
        </p:nvGrpSpPr>
        <p:grpSpPr>
          <a:xfrm>
            <a:off x="0" y="1318491"/>
            <a:ext cx="1397812" cy="58002"/>
            <a:chOff x="0" y="1077191"/>
            <a:chExt cx="1397812" cy="58002"/>
          </a:xfrm>
        </p:grpSpPr>
        <p:sp>
          <p:nvSpPr>
            <p:cNvPr id="415" name="Google Shape;415;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18" name="Google Shape;418;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9" name="Google Shape;419;p24"/>
          <p:cNvGrpSpPr/>
          <p:nvPr/>
        </p:nvGrpSpPr>
        <p:grpSpPr>
          <a:xfrm>
            <a:off x="11614051" y="129884"/>
            <a:ext cx="661669" cy="1214119"/>
            <a:chOff x="11436251" y="129884"/>
            <a:chExt cx="661669" cy="1214119"/>
          </a:xfrm>
        </p:grpSpPr>
        <p:sp>
          <p:nvSpPr>
            <p:cNvPr id="420" name="Google Shape;420;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48" name="Google Shape;448;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49" name="Shape 449"/>
        <p:cNvGrpSpPr/>
        <p:nvPr/>
      </p:nvGrpSpPr>
      <p:grpSpPr>
        <a:xfrm>
          <a:off x="0" y="0"/>
          <a:ext cx="0" cy="0"/>
          <a:chOff x="0" y="0"/>
          <a:chExt cx="0" cy="0"/>
        </a:xfrm>
      </p:grpSpPr>
      <p:pic>
        <p:nvPicPr>
          <p:cNvPr descr="A yellow circle on a black background&#10;&#10;Description automatically generated" id="450" name="Google Shape;450;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1" name="Google Shape;451;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4" name="Google Shape;454;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5" name="Google Shape;455;p25"/>
          <p:cNvGrpSpPr/>
          <p:nvPr/>
        </p:nvGrpSpPr>
        <p:grpSpPr>
          <a:xfrm>
            <a:off x="0" y="1318491"/>
            <a:ext cx="1397812" cy="58002"/>
            <a:chOff x="0" y="1077191"/>
            <a:chExt cx="1397812" cy="58002"/>
          </a:xfrm>
        </p:grpSpPr>
        <p:sp>
          <p:nvSpPr>
            <p:cNvPr id="456" name="Google Shape;456;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8" name="Google Shape;458;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59" name="Google Shape;459;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0" name="Google Shape;460;p25"/>
          <p:cNvGrpSpPr/>
          <p:nvPr/>
        </p:nvGrpSpPr>
        <p:grpSpPr>
          <a:xfrm>
            <a:off x="11436251" y="129884"/>
            <a:ext cx="661669" cy="1214119"/>
            <a:chOff x="11436251" y="129884"/>
            <a:chExt cx="661669" cy="1214119"/>
          </a:xfrm>
        </p:grpSpPr>
        <p:sp>
          <p:nvSpPr>
            <p:cNvPr id="461" name="Google Shape;461;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89" name="Google Shape;489;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0" name="Shape 490"/>
        <p:cNvGrpSpPr/>
        <p:nvPr/>
      </p:nvGrpSpPr>
      <p:grpSpPr>
        <a:xfrm>
          <a:off x="0" y="0"/>
          <a:ext cx="0" cy="0"/>
          <a:chOff x="0" y="0"/>
          <a:chExt cx="0" cy="0"/>
        </a:xfrm>
      </p:grpSpPr>
      <p:pic>
        <p:nvPicPr>
          <p:cNvPr descr="A yellow circle on a black background&#10;&#10;Description automatically generated" id="491" name="Google Shape;491;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2" name="Google Shape;492;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5" name="Google Shape;495;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6" name="Google Shape;496;p26"/>
          <p:cNvGrpSpPr/>
          <p:nvPr/>
        </p:nvGrpSpPr>
        <p:grpSpPr>
          <a:xfrm>
            <a:off x="0" y="1318491"/>
            <a:ext cx="1397812" cy="58002"/>
            <a:chOff x="0" y="1077191"/>
            <a:chExt cx="1397812" cy="58002"/>
          </a:xfrm>
        </p:grpSpPr>
        <p:sp>
          <p:nvSpPr>
            <p:cNvPr id="497" name="Google Shape;497;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9" name="Google Shape;499;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0" name="Google Shape;500;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1" name="Google Shape;501;p26"/>
          <p:cNvGrpSpPr/>
          <p:nvPr/>
        </p:nvGrpSpPr>
        <p:grpSpPr>
          <a:xfrm>
            <a:off x="11436251" y="129884"/>
            <a:ext cx="661669" cy="1214119"/>
            <a:chOff x="11436251" y="129884"/>
            <a:chExt cx="661669" cy="1214119"/>
          </a:xfrm>
        </p:grpSpPr>
        <p:sp>
          <p:nvSpPr>
            <p:cNvPr id="502" name="Google Shape;502;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0" name="Google Shape;530;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7"/>
          <p:cNvGrpSpPr/>
          <p:nvPr/>
        </p:nvGrpSpPr>
        <p:grpSpPr>
          <a:xfrm>
            <a:off x="0" y="1318491"/>
            <a:ext cx="1397812" cy="58002"/>
            <a:chOff x="0" y="1077191"/>
            <a:chExt cx="1397812" cy="58002"/>
          </a:xfrm>
        </p:grpSpPr>
        <p:sp>
          <p:nvSpPr>
            <p:cNvPr id="538" name="Google Shape;538;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1" name="Google Shape;541;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7"/>
          <p:cNvGrpSpPr/>
          <p:nvPr/>
        </p:nvGrpSpPr>
        <p:grpSpPr>
          <a:xfrm>
            <a:off x="11436251" y="129884"/>
            <a:ext cx="661669" cy="1214119"/>
            <a:chOff x="11436251" y="129884"/>
            <a:chExt cx="661669" cy="1214119"/>
          </a:xfrm>
        </p:grpSpPr>
        <p:sp>
          <p:nvSpPr>
            <p:cNvPr id="543" name="Google Shape;543;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1" name="Google Shape;571;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2" name="Google Shape;572;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3" name="Shape 573"/>
        <p:cNvGrpSpPr/>
        <p:nvPr/>
      </p:nvGrpSpPr>
      <p:grpSpPr>
        <a:xfrm>
          <a:off x="0" y="0"/>
          <a:ext cx="0" cy="0"/>
          <a:chOff x="0" y="0"/>
          <a:chExt cx="0" cy="0"/>
        </a:xfrm>
      </p:grpSpPr>
      <p:pic>
        <p:nvPicPr>
          <p:cNvPr descr="A yellow circle on a black background&#10;&#10;Description automatically generated" id="574" name="Google Shape;574;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5" name="Google Shape;575;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8" name="Google Shape;578;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79" name="Google Shape;579;p28"/>
          <p:cNvGrpSpPr/>
          <p:nvPr/>
        </p:nvGrpSpPr>
        <p:grpSpPr>
          <a:xfrm>
            <a:off x="0" y="1318491"/>
            <a:ext cx="1397812" cy="58002"/>
            <a:chOff x="0" y="1077191"/>
            <a:chExt cx="1397812" cy="58002"/>
          </a:xfrm>
        </p:grpSpPr>
        <p:sp>
          <p:nvSpPr>
            <p:cNvPr id="580" name="Google Shape;580;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2" name="Google Shape;582;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3" name="Google Shape;583;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4" name="Google Shape;584;p28"/>
          <p:cNvGrpSpPr/>
          <p:nvPr/>
        </p:nvGrpSpPr>
        <p:grpSpPr>
          <a:xfrm>
            <a:off x="11614051" y="129884"/>
            <a:ext cx="661669" cy="1214119"/>
            <a:chOff x="11436251" y="129884"/>
            <a:chExt cx="661669" cy="1214119"/>
          </a:xfrm>
        </p:grpSpPr>
        <p:sp>
          <p:nvSpPr>
            <p:cNvPr id="585" name="Google Shape;585;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3" name="Google Shape;613;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4" name="Shape 614"/>
        <p:cNvGrpSpPr/>
        <p:nvPr/>
      </p:nvGrpSpPr>
      <p:grpSpPr>
        <a:xfrm>
          <a:off x="0" y="0"/>
          <a:ext cx="0" cy="0"/>
          <a:chOff x="0" y="0"/>
          <a:chExt cx="0" cy="0"/>
        </a:xfrm>
      </p:grpSpPr>
      <p:pic>
        <p:nvPicPr>
          <p:cNvPr descr="A yellow circle on a black background&#10;&#10;Description automatically generated" id="615" name="Google Shape;615;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6" name="Google Shape;616;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7" name="Google Shape;617;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19" name="Google Shape;619;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3"/>
          <p:cNvGrpSpPr/>
          <p:nvPr/>
        </p:nvGrpSpPr>
        <p:grpSpPr>
          <a:xfrm>
            <a:off x="11436251" y="129884"/>
            <a:ext cx="661669" cy="1214119"/>
            <a:chOff x="11436251" y="129884"/>
            <a:chExt cx="661669" cy="1214119"/>
          </a:xfrm>
        </p:grpSpPr>
        <p:sp>
          <p:nvSpPr>
            <p:cNvPr id="27" name="Google Shape;27;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3"/>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0" name="Shape 620"/>
        <p:cNvGrpSpPr/>
        <p:nvPr/>
      </p:nvGrpSpPr>
      <p:grpSpPr>
        <a:xfrm>
          <a:off x="0" y="0"/>
          <a:ext cx="0" cy="0"/>
          <a:chOff x="0" y="0"/>
          <a:chExt cx="0" cy="0"/>
        </a:xfrm>
      </p:grpSpPr>
      <p:pic>
        <p:nvPicPr>
          <p:cNvPr id="621" name="Google Shape;62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2" name="Google Shape;622;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3" name="Google Shape;623;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8" name="Google Shape;628;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29" name="Google Shape;629;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0" name="Shape 630"/>
        <p:cNvGrpSpPr/>
        <p:nvPr/>
      </p:nvGrpSpPr>
      <p:grpSpPr>
        <a:xfrm>
          <a:off x="0" y="0"/>
          <a:ext cx="0" cy="0"/>
          <a:chOff x="0" y="0"/>
          <a:chExt cx="0" cy="0"/>
        </a:xfrm>
      </p:grpSpPr>
      <p:sp>
        <p:nvSpPr>
          <p:cNvPr id="631" name="Google Shape;631;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2" name="Google Shape;632;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4" name="Google Shape;63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5" name="Shape 635"/>
        <p:cNvGrpSpPr/>
        <p:nvPr/>
      </p:nvGrpSpPr>
      <p:grpSpPr>
        <a:xfrm>
          <a:off x="0" y="0"/>
          <a:ext cx="0" cy="0"/>
          <a:chOff x="0" y="0"/>
          <a:chExt cx="0" cy="0"/>
        </a:xfrm>
      </p:grpSpPr>
      <p:sp>
        <p:nvSpPr>
          <p:cNvPr id="636" name="Google Shape;636;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7" name="Google Shape;637;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8" name="Google Shape;638;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1" name="Google Shape;641;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2" name="Shape 642"/>
        <p:cNvGrpSpPr/>
        <p:nvPr/>
      </p:nvGrpSpPr>
      <p:grpSpPr>
        <a:xfrm>
          <a:off x="0" y="0"/>
          <a:ext cx="0" cy="0"/>
          <a:chOff x="0" y="0"/>
          <a:chExt cx="0" cy="0"/>
        </a:xfrm>
      </p:grpSpPr>
      <p:sp>
        <p:nvSpPr>
          <p:cNvPr id="643" name="Google Shape;643;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4" name="Google Shape;644;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5" name="Shape 645"/>
        <p:cNvGrpSpPr/>
        <p:nvPr/>
      </p:nvGrpSpPr>
      <p:grpSpPr>
        <a:xfrm>
          <a:off x="0" y="0"/>
          <a:ext cx="0" cy="0"/>
          <a:chOff x="0" y="0"/>
          <a:chExt cx="0" cy="0"/>
        </a:xfrm>
      </p:grpSpPr>
      <p:sp>
        <p:nvSpPr>
          <p:cNvPr id="646" name="Google Shape;646;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7" name="Google Shape;64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8" name="Google Shape;64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9" name="Shape 649"/>
        <p:cNvGrpSpPr/>
        <p:nvPr/>
      </p:nvGrpSpPr>
      <p:grpSpPr>
        <a:xfrm>
          <a:off x="0" y="0"/>
          <a:ext cx="0" cy="0"/>
          <a:chOff x="0" y="0"/>
          <a:chExt cx="0" cy="0"/>
        </a:xfrm>
      </p:grpSpPr>
      <p:sp>
        <p:nvSpPr>
          <p:cNvPr id="650" name="Google Shape;65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1" name="Google Shape;651;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2" name="Google Shape;652;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3" name="Google Shape;653;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4" name="Google Shape;65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5" name="Google Shape;65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6" name="Shape 656"/>
        <p:cNvGrpSpPr/>
        <p:nvPr/>
      </p:nvGrpSpPr>
      <p:grpSpPr>
        <a:xfrm>
          <a:off x="0" y="0"/>
          <a:ext cx="0" cy="0"/>
          <a:chOff x="0" y="0"/>
          <a:chExt cx="0" cy="0"/>
        </a:xfrm>
      </p:grpSpPr>
      <p:sp>
        <p:nvSpPr>
          <p:cNvPr id="657" name="Google Shape;657;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58" name="Google Shape;658;p37"/>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0" name="Google Shape;660;p37"/>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61" name="Shape 661"/>
        <p:cNvGrpSpPr/>
        <p:nvPr/>
      </p:nvGrpSpPr>
      <p:grpSpPr>
        <a:xfrm>
          <a:off x="0" y="0"/>
          <a:ext cx="0" cy="0"/>
          <a:chOff x="0" y="0"/>
          <a:chExt cx="0" cy="0"/>
        </a:xfrm>
      </p:grpSpPr>
      <p:sp>
        <p:nvSpPr>
          <p:cNvPr id="662" name="Google Shape;662;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63" name="Google Shape;663;p38"/>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38"/>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4"/>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4"/>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4"/>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4"/>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4"/>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4"/>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5"/>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6"/>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6"/>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6"/>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7"/>
          <p:cNvGrpSpPr/>
          <p:nvPr/>
        </p:nvGrpSpPr>
        <p:grpSpPr>
          <a:xfrm>
            <a:off x="11436251" y="129884"/>
            <a:ext cx="661669" cy="1214119"/>
            <a:chOff x="11436251" y="129884"/>
            <a:chExt cx="661669" cy="1214119"/>
          </a:xfrm>
        </p:grpSpPr>
        <p:sp>
          <p:nvSpPr>
            <p:cNvPr id="90" name="Google Shape;90;p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8"/>
          <p:cNvGrpSpPr/>
          <p:nvPr/>
        </p:nvGrpSpPr>
        <p:grpSpPr>
          <a:xfrm>
            <a:off x="11436251" y="129884"/>
            <a:ext cx="661669" cy="1214119"/>
            <a:chOff x="11436251" y="129884"/>
            <a:chExt cx="661669" cy="1214119"/>
          </a:xfrm>
        </p:grpSpPr>
        <p:sp>
          <p:nvSpPr>
            <p:cNvPr id="129" name="Google Shape;129;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8"/>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9"/>
          <p:cNvGrpSpPr/>
          <p:nvPr/>
        </p:nvGrpSpPr>
        <p:grpSpPr>
          <a:xfrm>
            <a:off x="11436251" y="129884"/>
            <a:ext cx="661669" cy="1214119"/>
            <a:chOff x="11436251" y="129884"/>
            <a:chExt cx="661669" cy="1214119"/>
          </a:xfrm>
        </p:grpSpPr>
        <p:sp>
          <p:nvSpPr>
            <p:cNvPr id="165" name="Google Shape;165;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9"/>
          <p:cNvGrpSpPr/>
          <p:nvPr/>
        </p:nvGrpSpPr>
        <p:grpSpPr>
          <a:xfrm>
            <a:off x="0" y="1318491"/>
            <a:ext cx="1397787" cy="57996"/>
            <a:chOff x="0" y="1077191"/>
            <a:chExt cx="1397787" cy="57996"/>
          </a:xfrm>
        </p:grpSpPr>
        <p:sp>
          <p:nvSpPr>
            <p:cNvPr id="196" name="Google Shape;196;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199" name="Google Shape;199;p19"/>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1">
  <p:cSld name="step 1_1">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g2ab30bf1ceb_0_69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g2ab30bf1ceb_0_691"/>
          <p:cNvSpPr/>
          <p:nvPr/>
        </p:nvSpPr>
        <p:spPr>
          <a:xfrm flipH="1">
            <a:off x="71532" y="6260464"/>
            <a:ext cx="471000" cy="471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g2ab30bf1ceb_0_691"/>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b="0" i="0" sz="800">
                <a:latin typeface="Montserrat Light"/>
                <a:ea typeface="Montserrat Light"/>
                <a:cs typeface="Montserrat Light"/>
                <a:sym typeface="Montserrat Ligh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4" name="Google Shape;204;g2ab30bf1ceb_0_691"/>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a:solidFill>
                  <a:schemeClr val="dk2"/>
                </a:solidFill>
                <a:latin typeface="Montserrat Light"/>
                <a:ea typeface="Montserrat Light"/>
                <a:cs typeface="Montserrat Light"/>
                <a:sym typeface="Montserrat Light"/>
              </a:defRPr>
            </a:lvl1pPr>
            <a:lvl2pPr indent="0" lvl="1" marL="0" rtl="0" algn="l">
              <a:spcBef>
                <a:spcPts val="0"/>
              </a:spcBef>
              <a:buNone/>
              <a:defRPr b="0" i="0" sz="1000">
                <a:solidFill>
                  <a:schemeClr val="dk2"/>
                </a:solidFill>
                <a:latin typeface="Montserrat Light"/>
                <a:ea typeface="Montserrat Light"/>
                <a:cs typeface="Montserrat Light"/>
                <a:sym typeface="Montserrat Light"/>
              </a:defRPr>
            </a:lvl2pPr>
            <a:lvl3pPr indent="0" lvl="2" marL="0" rtl="0" algn="l">
              <a:spcBef>
                <a:spcPts val="0"/>
              </a:spcBef>
              <a:buNone/>
              <a:defRPr b="0" i="0" sz="1000">
                <a:solidFill>
                  <a:schemeClr val="dk2"/>
                </a:solidFill>
                <a:latin typeface="Montserrat Light"/>
                <a:ea typeface="Montserrat Light"/>
                <a:cs typeface="Montserrat Light"/>
                <a:sym typeface="Montserrat Light"/>
              </a:defRPr>
            </a:lvl3pPr>
            <a:lvl4pPr indent="0" lvl="3" marL="0" rtl="0" algn="l">
              <a:spcBef>
                <a:spcPts val="0"/>
              </a:spcBef>
              <a:buNone/>
              <a:defRPr b="0" i="0" sz="1000">
                <a:solidFill>
                  <a:schemeClr val="dk2"/>
                </a:solidFill>
                <a:latin typeface="Montserrat Light"/>
                <a:ea typeface="Montserrat Light"/>
                <a:cs typeface="Montserrat Light"/>
                <a:sym typeface="Montserrat Light"/>
              </a:defRPr>
            </a:lvl4pPr>
            <a:lvl5pPr indent="0" lvl="4" marL="0" rtl="0" algn="l">
              <a:spcBef>
                <a:spcPts val="0"/>
              </a:spcBef>
              <a:buNone/>
              <a:defRPr b="0" i="0" sz="1000">
                <a:solidFill>
                  <a:schemeClr val="dk2"/>
                </a:solidFill>
                <a:latin typeface="Montserrat Light"/>
                <a:ea typeface="Montserrat Light"/>
                <a:cs typeface="Montserrat Light"/>
                <a:sym typeface="Montserrat Light"/>
              </a:defRPr>
            </a:lvl5pPr>
            <a:lvl6pPr indent="0" lvl="5" marL="0" rtl="0" algn="l">
              <a:spcBef>
                <a:spcPts val="0"/>
              </a:spcBef>
              <a:buNone/>
              <a:defRPr b="0" i="0" sz="1000">
                <a:solidFill>
                  <a:schemeClr val="dk2"/>
                </a:solidFill>
                <a:latin typeface="Montserrat Light"/>
                <a:ea typeface="Montserrat Light"/>
                <a:cs typeface="Montserrat Light"/>
                <a:sym typeface="Montserrat Light"/>
              </a:defRPr>
            </a:lvl6pPr>
            <a:lvl7pPr indent="0" lvl="6" marL="0" rtl="0" algn="l">
              <a:spcBef>
                <a:spcPts val="0"/>
              </a:spcBef>
              <a:buNone/>
              <a:defRPr b="0" i="0" sz="1000">
                <a:solidFill>
                  <a:schemeClr val="dk2"/>
                </a:solidFill>
                <a:latin typeface="Montserrat Light"/>
                <a:ea typeface="Montserrat Light"/>
                <a:cs typeface="Montserrat Light"/>
                <a:sym typeface="Montserrat Light"/>
              </a:defRPr>
            </a:lvl7pPr>
            <a:lvl8pPr indent="0" lvl="7" marL="0" rtl="0" algn="l">
              <a:spcBef>
                <a:spcPts val="0"/>
              </a:spcBef>
              <a:buNone/>
              <a:defRPr b="0" i="0" sz="1000">
                <a:solidFill>
                  <a:schemeClr val="dk2"/>
                </a:solidFill>
                <a:latin typeface="Montserrat Light"/>
                <a:ea typeface="Montserrat Light"/>
                <a:cs typeface="Montserrat Light"/>
                <a:sym typeface="Montserrat Light"/>
              </a:defRPr>
            </a:lvl8pPr>
            <a:lvl9pPr indent="0" lvl="8" marL="0" rt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g2ab30bf1ceb_0_691"/>
          <p:cNvPicPr preferRelativeResize="0"/>
          <p:nvPr/>
        </p:nvPicPr>
        <p:blipFill rotWithShape="1">
          <a:blip r:embed="rId3">
            <a:alphaModFix/>
          </a:blip>
          <a:srcRect b="0" l="0" r="0" t="0"/>
          <a:stretch/>
        </p:blipFill>
        <p:spPr>
          <a:xfrm>
            <a:off x="10089605" y="6341879"/>
            <a:ext cx="1807528" cy="426924"/>
          </a:xfrm>
          <a:prstGeom prst="rect">
            <a:avLst/>
          </a:prstGeom>
          <a:noFill/>
          <a:ln>
            <a:noFill/>
          </a:ln>
        </p:spPr>
      </p:pic>
      <p:grpSp>
        <p:nvGrpSpPr>
          <p:cNvPr id="206" name="Google Shape;206;g2ab30bf1ceb_0_691"/>
          <p:cNvGrpSpPr/>
          <p:nvPr/>
        </p:nvGrpSpPr>
        <p:grpSpPr>
          <a:xfrm>
            <a:off x="11436251" y="129884"/>
            <a:ext cx="661550" cy="1214000"/>
            <a:chOff x="11436251" y="129884"/>
            <a:chExt cx="661550" cy="1214000"/>
          </a:xfrm>
        </p:grpSpPr>
        <p:sp>
          <p:nvSpPr>
            <p:cNvPr id="207" name="Google Shape;207;g2ab30bf1ceb_0_691"/>
            <p:cNvSpPr/>
            <p:nvPr/>
          </p:nvSpPr>
          <p:spPr>
            <a:xfrm>
              <a:off x="114362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g2ab30bf1ceb_0_691"/>
            <p:cNvSpPr/>
            <p:nvPr/>
          </p:nvSpPr>
          <p:spPr>
            <a:xfrm>
              <a:off x="118426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g2ab30bf1ceb_0_691"/>
            <p:cNvSpPr/>
            <p:nvPr/>
          </p:nvSpPr>
          <p:spPr>
            <a:xfrm>
              <a:off x="114362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g2ab30bf1ceb_0_691"/>
            <p:cNvSpPr/>
            <p:nvPr/>
          </p:nvSpPr>
          <p:spPr>
            <a:xfrm>
              <a:off x="118426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g2ab30bf1ceb_0_691"/>
            <p:cNvSpPr/>
            <p:nvPr/>
          </p:nvSpPr>
          <p:spPr>
            <a:xfrm>
              <a:off x="114362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g2ab30bf1ceb_0_691"/>
            <p:cNvSpPr/>
            <p:nvPr/>
          </p:nvSpPr>
          <p:spPr>
            <a:xfrm>
              <a:off x="118426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g2ab30bf1ceb_0_691"/>
            <p:cNvSpPr/>
            <p:nvPr/>
          </p:nvSpPr>
          <p:spPr>
            <a:xfrm>
              <a:off x="116394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g2ab30bf1ceb_0_691"/>
            <p:cNvSpPr/>
            <p:nvPr/>
          </p:nvSpPr>
          <p:spPr>
            <a:xfrm>
              <a:off x="116394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g2ab30bf1ceb_0_691"/>
            <p:cNvSpPr/>
            <p:nvPr/>
          </p:nvSpPr>
          <p:spPr>
            <a:xfrm>
              <a:off x="116394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g2ab30bf1ceb_0_691"/>
            <p:cNvSpPr/>
            <p:nvPr/>
          </p:nvSpPr>
          <p:spPr>
            <a:xfrm>
              <a:off x="120458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g2ab30bf1ceb_0_691"/>
            <p:cNvSpPr/>
            <p:nvPr/>
          </p:nvSpPr>
          <p:spPr>
            <a:xfrm>
              <a:off x="120458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g2ab30bf1ceb_0_691"/>
            <p:cNvSpPr/>
            <p:nvPr/>
          </p:nvSpPr>
          <p:spPr>
            <a:xfrm>
              <a:off x="120458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g2ab30bf1ceb_0_691"/>
            <p:cNvSpPr/>
            <p:nvPr/>
          </p:nvSpPr>
          <p:spPr>
            <a:xfrm>
              <a:off x="114394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g2ab30bf1ceb_0_691"/>
            <p:cNvSpPr/>
            <p:nvPr/>
          </p:nvSpPr>
          <p:spPr>
            <a:xfrm>
              <a:off x="118458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g2ab30bf1ceb_0_691"/>
            <p:cNvSpPr/>
            <p:nvPr/>
          </p:nvSpPr>
          <p:spPr>
            <a:xfrm>
              <a:off x="114394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g2ab30bf1ceb_0_691"/>
            <p:cNvSpPr/>
            <p:nvPr/>
          </p:nvSpPr>
          <p:spPr>
            <a:xfrm>
              <a:off x="118458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g2ab30bf1ceb_0_691"/>
            <p:cNvSpPr/>
            <p:nvPr/>
          </p:nvSpPr>
          <p:spPr>
            <a:xfrm>
              <a:off x="114394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g2ab30bf1ceb_0_691"/>
            <p:cNvSpPr/>
            <p:nvPr/>
          </p:nvSpPr>
          <p:spPr>
            <a:xfrm>
              <a:off x="118458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g2ab30bf1ceb_0_691"/>
            <p:cNvSpPr/>
            <p:nvPr/>
          </p:nvSpPr>
          <p:spPr>
            <a:xfrm>
              <a:off x="116426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g2ab30bf1ceb_0_691"/>
            <p:cNvSpPr/>
            <p:nvPr/>
          </p:nvSpPr>
          <p:spPr>
            <a:xfrm>
              <a:off x="116426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g2ab30bf1ceb_0_691"/>
            <p:cNvSpPr/>
            <p:nvPr/>
          </p:nvSpPr>
          <p:spPr>
            <a:xfrm>
              <a:off x="116426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g2ab30bf1ceb_0_691"/>
            <p:cNvSpPr/>
            <p:nvPr/>
          </p:nvSpPr>
          <p:spPr>
            <a:xfrm>
              <a:off x="120490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g2ab30bf1ceb_0_691"/>
            <p:cNvSpPr/>
            <p:nvPr/>
          </p:nvSpPr>
          <p:spPr>
            <a:xfrm>
              <a:off x="120490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g2ab30bf1ceb_0_691"/>
            <p:cNvSpPr/>
            <p:nvPr/>
          </p:nvSpPr>
          <p:spPr>
            <a:xfrm>
              <a:off x="120490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g2ab30bf1ceb_0_691"/>
            <p:cNvSpPr/>
            <p:nvPr/>
          </p:nvSpPr>
          <p:spPr>
            <a:xfrm>
              <a:off x="114426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g2ab30bf1ceb_0_691"/>
            <p:cNvSpPr/>
            <p:nvPr/>
          </p:nvSpPr>
          <p:spPr>
            <a:xfrm>
              <a:off x="118490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g2ab30bf1ceb_0_691"/>
            <p:cNvSpPr/>
            <p:nvPr/>
          </p:nvSpPr>
          <p:spPr>
            <a:xfrm>
              <a:off x="116458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g2ab30bf1ceb_0_691"/>
            <p:cNvSpPr/>
            <p:nvPr/>
          </p:nvSpPr>
          <p:spPr>
            <a:xfrm>
              <a:off x="120522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35" name="Google Shape;235;g2ab30bf1ceb_0_691"/>
          <p:cNvPicPr preferRelativeResize="0"/>
          <p:nvPr/>
        </p:nvPicPr>
        <p:blipFill rotWithShape="1">
          <a:blip r:embed="rId4">
            <a:alphaModFix/>
          </a:blip>
          <a:srcRect b="0" l="0" r="0" t="0"/>
          <a:stretch/>
        </p:blipFill>
        <p:spPr>
          <a:xfrm>
            <a:off x="11782156" y="722319"/>
            <a:ext cx="424803" cy="1542708"/>
          </a:xfrm>
          <a:prstGeom prst="rect">
            <a:avLst/>
          </a:prstGeom>
          <a:noFill/>
          <a:ln>
            <a:noFill/>
          </a:ln>
        </p:spPr>
      </p:pic>
      <p:pic>
        <p:nvPicPr>
          <p:cNvPr descr="A blue circle with black border&#10;&#10;Description automatically generated" id="236" name="Google Shape;236;g2ab30bf1ceb_0_691"/>
          <p:cNvPicPr preferRelativeResize="0"/>
          <p:nvPr/>
        </p:nvPicPr>
        <p:blipFill rotWithShape="1">
          <a:blip r:embed="rId5">
            <a:alphaModFix/>
          </a:blip>
          <a:srcRect b="0" l="0" r="0" t="0"/>
          <a:stretch/>
        </p:blipFill>
        <p:spPr>
          <a:xfrm rot="-5400000">
            <a:off x="10529476" y="-425736"/>
            <a:ext cx="323559" cy="1175032"/>
          </a:xfrm>
          <a:prstGeom prst="rect">
            <a:avLst/>
          </a:prstGeom>
          <a:solidFill>
            <a:schemeClr val="dk2"/>
          </a:solidFill>
          <a:ln>
            <a:noFill/>
          </a:ln>
        </p:spPr>
      </p:pic>
      <p:grpSp>
        <p:nvGrpSpPr>
          <p:cNvPr id="237" name="Google Shape;237;g2ab30bf1ceb_0_691"/>
          <p:cNvGrpSpPr/>
          <p:nvPr/>
        </p:nvGrpSpPr>
        <p:grpSpPr>
          <a:xfrm>
            <a:off x="0" y="1318491"/>
            <a:ext cx="1397787" cy="57996"/>
            <a:chOff x="0" y="1077191"/>
            <a:chExt cx="1397787" cy="57996"/>
          </a:xfrm>
        </p:grpSpPr>
        <p:sp>
          <p:nvSpPr>
            <p:cNvPr id="238" name="Google Shape;238;g2ab30bf1ceb_0_69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g2ab30bf1ceb_0_69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0" name="Google Shape;240;g2ab30bf1ceb_0_69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6</a:t>
            </a:r>
            <a:endParaRPr>
              <a:solidFill>
                <a:schemeClr val="lt1"/>
              </a:solidFill>
            </a:endParaRPr>
          </a:p>
        </p:txBody>
      </p:sp>
      <p:sp>
        <p:nvSpPr>
          <p:cNvPr id="241" name="Google Shape;241;g2ab30bf1ceb_0_691"/>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Porter’s 5 </a:t>
            </a:r>
            <a:r>
              <a:rPr lang="en-GB" sz="4000">
                <a:solidFill>
                  <a:schemeClr val="dk2"/>
                </a:solidFill>
                <a:latin typeface="Montserrat SemiBold"/>
                <a:ea typeface="Montserrat SemiBold"/>
                <a:cs typeface="Montserrat SemiBold"/>
                <a:sym typeface="Montserrat SemiBold"/>
              </a:rPr>
              <a:t>F</a:t>
            </a:r>
            <a:r>
              <a:rPr b="0" i="0" lang="en-GB" sz="4000" u="none" cap="none" strike="noStrike">
                <a:solidFill>
                  <a:schemeClr val="dk2"/>
                </a:solidFill>
                <a:latin typeface="Montserrat SemiBold"/>
                <a:ea typeface="Montserrat SemiBold"/>
                <a:cs typeface="Montserrat SemiBold"/>
                <a:sym typeface="Montserrat SemiBold"/>
              </a:rPr>
              <a:t>orces</a:t>
            </a:r>
            <a:endParaRPr sz="1000"/>
          </a:p>
        </p:txBody>
      </p:sp>
      <p:pic>
        <p:nvPicPr>
          <p:cNvPr id="671" name="Google Shape;671;p1"/>
          <p:cNvPicPr preferRelativeResize="0"/>
          <p:nvPr/>
        </p:nvPicPr>
        <p:blipFill rotWithShape="1">
          <a:blip r:embed="rId3">
            <a:alphaModFix/>
          </a:blip>
          <a:srcRect b="0" l="0" r="0" t="0"/>
          <a:stretch/>
        </p:blipFill>
        <p:spPr>
          <a:xfrm>
            <a:off x="6691450" y="2595125"/>
            <a:ext cx="1303003" cy="1138525"/>
          </a:xfrm>
          <a:prstGeom prst="rect">
            <a:avLst/>
          </a:prstGeom>
          <a:noFill/>
          <a:ln>
            <a:noFill/>
          </a:ln>
        </p:spPr>
      </p:pic>
      <p:pic>
        <p:nvPicPr>
          <p:cNvPr id="672" name="Google Shape;672;p1"/>
          <p:cNvPicPr preferRelativeResize="0"/>
          <p:nvPr/>
        </p:nvPicPr>
        <p:blipFill rotWithShape="1">
          <a:blip r:embed="rId3">
            <a:alphaModFix/>
          </a:blip>
          <a:srcRect b="0" l="0" r="0" t="0"/>
          <a:stretch/>
        </p:blipFill>
        <p:spPr>
          <a:xfrm>
            <a:off x="3860549" y="3617774"/>
            <a:ext cx="1069626" cy="93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2ab30bf1ceb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50" name="Google Shape;750;g2ab30bf1ceb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g2ab30bf1ceb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2" name="Google Shape;752;g2ab30bf1ceb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3" name="Google Shape;753;g2ab30bf1ceb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4" name="Google Shape;754;g2ab30bf1ceb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
          <p:cNvSpPr txBox="1"/>
          <p:nvPr>
            <p:ph type="title"/>
          </p:nvPr>
        </p:nvSpPr>
        <p:spPr>
          <a:xfrm>
            <a:off x="333515" y="472411"/>
            <a:ext cx="10629858"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for assessing competitive intensity</a:t>
            </a:r>
            <a:r>
              <a:rPr lang="en-GB">
                <a:solidFill>
                  <a:schemeClr val="lt1"/>
                </a:solidFill>
              </a:rPr>
              <a:t>.</a:t>
            </a:r>
            <a:endParaRPr>
              <a:solidFill>
                <a:schemeClr val="lt1"/>
              </a:solidFill>
            </a:endParaRPr>
          </a:p>
        </p:txBody>
      </p:sp>
      <p:sp>
        <p:nvSpPr>
          <p:cNvPr id="678" name="Google Shape;678;p2"/>
          <p:cNvSpPr/>
          <p:nvPr/>
        </p:nvSpPr>
        <p:spPr>
          <a:xfrm>
            <a:off x="376668" y="1370117"/>
            <a:ext cx="9583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understand forces that affect the competitive intensity in your market</a:t>
            </a:r>
            <a:endParaRPr sz="1600"/>
          </a:p>
        </p:txBody>
      </p:sp>
      <p:sp>
        <p:nvSpPr>
          <p:cNvPr id="679" name="Google Shape;679;p2"/>
          <p:cNvSpPr txBox="1"/>
          <p:nvPr/>
        </p:nvSpPr>
        <p:spPr>
          <a:xfrm>
            <a:off x="429375" y="1985849"/>
            <a:ext cx="50073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Michael Porter recognised five forces that bear down on companies.  These five forces are likely to have an immediate effect on the company and influence its ability to serve its customers and make a profit.</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five forces are:</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30200" lvl="0" marL="342900"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Bargaining power of suppliers</a:t>
            </a:r>
            <a:br>
              <a:rPr lang="en-GB">
                <a:solidFill>
                  <a:schemeClr val="dk1"/>
                </a:solidFill>
                <a:latin typeface="Montserrat Light"/>
                <a:ea typeface="Montserrat Light"/>
                <a:cs typeface="Montserrat Light"/>
                <a:sym typeface="Montserrat Light"/>
              </a:rPr>
            </a:br>
            <a:endParaRPr/>
          </a:p>
          <a:p>
            <a:pPr indent="-330200" lvl="0" marL="342900"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Threats from substitutes</a:t>
            </a:r>
            <a:br>
              <a:rPr lang="en-GB">
                <a:solidFill>
                  <a:schemeClr val="dk1"/>
                </a:solidFill>
                <a:latin typeface="Montserrat Light"/>
                <a:ea typeface="Montserrat Light"/>
                <a:cs typeface="Montserrat Light"/>
                <a:sym typeface="Montserrat Light"/>
              </a:rPr>
            </a:br>
            <a:endParaRPr/>
          </a:p>
          <a:p>
            <a:pPr indent="-330200" lvl="0" marL="342900"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Bargaining power of customers</a:t>
            </a:r>
            <a:br>
              <a:rPr lang="en-GB">
                <a:solidFill>
                  <a:schemeClr val="dk1"/>
                </a:solidFill>
                <a:latin typeface="Montserrat Light"/>
                <a:ea typeface="Montserrat Light"/>
                <a:cs typeface="Montserrat Light"/>
                <a:sym typeface="Montserrat Light"/>
              </a:rPr>
            </a:br>
            <a:endParaRPr/>
          </a:p>
          <a:p>
            <a:pPr indent="-330200" lvl="0" marL="342900"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Threats of new entrants</a:t>
            </a:r>
            <a:br>
              <a:rPr lang="en-GB">
                <a:solidFill>
                  <a:schemeClr val="dk1"/>
                </a:solidFill>
                <a:latin typeface="Montserrat Light"/>
                <a:ea typeface="Montserrat Light"/>
                <a:cs typeface="Montserrat Light"/>
                <a:sym typeface="Montserrat Light"/>
              </a:rPr>
            </a:br>
            <a:endParaRPr/>
          </a:p>
          <a:p>
            <a:pPr indent="-330200" lvl="0" marL="342900"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Rivalry from competitors</a:t>
            </a:r>
            <a:endParaRPr/>
          </a:p>
        </p:txBody>
      </p:sp>
      <p:sp>
        <p:nvSpPr>
          <p:cNvPr id="680" name="Google Shape;680;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81" name="Google Shape;681;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82" name="Google Shape;682;p2"/>
          <p:cNvPicPr preferRelativeResize="0"/>
          <p:nvPr/>
        </p:nvPicPr>
        <p:blipFill>
          <a:blip r:embed="rId3">
            <a:alphaModFix/>
          </a:blip>
          <a:stretch>
            <a:fillRect/>
          </a:stretch>
        </p:blipFill>
        <p:spPr>
          <a:xfrm>
            <a:off x="5589075" y="1861217"/>
            <a:ext cx="5321913" cy="44023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Bargaining power of suppliers</a:t>
            </a:r>
            <a:r>
              <a:rPr lang="en-GB">
                <a:solidFill>
                  <a:schemeClr val="accent3"/>
                </a:solidFill>
              </a:rPr>
              <a:t>.</a:t>
            </a:r>
            <a:endParaRPr>
              <a:solidFill>
                <a:schemeClr val="accent3"/>
              </a:solidFill>
            </a:endParaRPr>
          </a:p>
        </p:txBody>
      </p:sp>
      <p:sp>
        <p:nvSpPr>
          <p:cNvPr id="688" name="Google Shape;688;p3"/>
          <p:cNvSpPr txBox="1"/>
          <p:nvPr/>
        </p:nvSpPr>
        <p:spPr>
          <a:xfrm>
            <a:off x="412701" y="1655925"/>
            <a:ext cx="10206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 some markets suppliers of materials are able to dictate what happens.</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Consider the following factors and their bargaining power (10 means their bargaining power is very high).</a:t>
            </a:r>
            <a:endParaRPr sz="1200"/>
          </a:p>
        </p:txBody>
      </p:sp>
      <p:graphicFrame>
        <p:nvGraphicFramePr>
          <p:cNvPr id="689" name="Google Shape;689;p3"/>
          <p:cNvGraphicFramePr/>
          <p:nvPr/>
        </p:nvGraphicFramePr>
        <p:xfrm>
          <a:off x="2613720" y="2833126"/>
          <a:ext cx="3000000" cy="3000000"/>
        </p:xfrm>
        <a:graphic>
          <a:graphicData uri="http://schemas.openxmlformats.org/drawingml/2006/table">
            <a:tbl>
              <a:tblPr>
                <a:noFill/>
                <a:tableStyleId>{D4A8B7E5-D4F6-4CA9-BF4E-B3A34E928EB3}</a:tableStyleId>
              </a:tblPr>
              <a:tblGrid>
                <a:gridCol w="5088575"/>
                <a:gridCol w="1616625"/>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Bargaining power of suppliers</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Level of force (10 = high)</a:t>
                      </a:r>
                      <a:endParaRPr sz="1500">
                        <a:solidFill>
                          <a:schemeClr val="dk2"/>
                        </a:solidFill>
                        <a:latin typeface="Montserrat SemiBold"/>
                        <a:ea typeface="Montserrat SemiBold"/>
                        <a:cs typeface="Montserrat SemiBold"/>
                        <a:sym typeface="Montserrat SemiBold"/>
                      </a:endParaRPr>
                    </a:p>
                  </a:txBody>
                  <a:tcPr marT="12700" marB="0" marR="12700" marL="12700" anchor="b">
                    <a:solidFill>
                      <a:schemeClr val="dk1"/>
                    </a:solidFill>
                  </a:tcPr>
                </a:tc>
              </a:tr>
              <a:tr h="254000">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Monopolistic position of suppliers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Suppliers limited by patents or special technology</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lnSpc>
                          <a:spcPct val="100000"/>
                        </a:lnSpc>
                        <a:spcBef>
                          <a:spcPts val="0"/>
                        </a:spcBef>
                        <a:spcAft>
                          <a:spcPts val="0"/>
                        </a:spcAft>
                        <a:buClr>
                          <a:schemeClr val="dk1"/>
                        </a:buClr>
                        <a:buSzPts val="1400"/>
                        <a:buFont typeface="Montserrat Light"/>
                        <a:buNone/>
                      </a:pPr>
                      <a:r>
                        <a:rPr lang="en-GB" sz="1400" u="none" cap="none" strike="noStrike">
                          <a:latin typeface="Montserrat Light"/>
                          <a:ea typeface="Montserrat Light"/>
                          <a:cs typeface="Montserrat Light"/>
                          <a:sym typeface="Montserrat Light"/>
                        </a:rPr>
                        <a:t>Suppliers vertically integrated with competitors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1" lang="en-GB" sz="1400" u="none" cap="none" strike="noStrike">
                          <a:solidFill>
                            <a:srgbClr val="000000"/>
                          </a:solidFill>
                          <a:latin typeface="Montserrat Light"/>
                          <a:ea typeface="Montserrat Light"/>
                          <a:cs typeface="Montserrat Light"/>
                          <a:sym typeface="Montserrat Light"/>
                        </a:rPr>
                        <a:t>Overall bargaining power of suppliers (average)</a:t>
                      </a:r>
                      <a:endParaRPr b="1"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90" name="Google Shape;690;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1" name="Google Shape;691;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4"/>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Threat of new entrants</a:t>
            </a:r>
            <a:r>
              <a:rPr lang="en-GB">
                <a:solidFill>
                  <a:schemeClr val="accent2"/>
                </a:solidFill>
              </a:rPr>
              <a:t>.</a:t>
            </a:r>
            <a:endParaRPr>
              <a:solidFill>
                <a:schemeClr val="accent2"/>
              </a:solidFill>
            </a:endParaRPr>
          </a:p>
        </p:txBody>
      </p:sp>
      <p:sp>
        <p:nvSpPr>
          <p:cNvPr id="697" name="Google Shape;697;p4"/>
          <p:cNvSpPr txBox="1"/>
          <p:nvPr/>
        </p:nvSpPr>
        <p:spPr>
          <a:xfrm>
            <a:off x="416300" y="1624725"/>
            <a:ext cx="10276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Consider the threat of new companies entering the market. What are the factors that may encourage entry into the market and what is the level of threat on a scale from 1 to 10 (10 means the threat is very high).</a:t>
            </a:r>
            <a:endParaRPr sz="1200"/>
          </a:p>
        </p:txBody>
      </p:sp>
      <p:graphicFrame>
        <p:nvGraphicFramePr>
          <p:cNvPr id="698" name="Google Shape;698;p4"/>
          <p:cNvGraphicFramePr/>
          <p:nvPr/>
        </p:nvGraphicFramePr>
        <p:xfrm>
          <a:off x="2074235" y="2677683"/>
          <a:ext cx="3000000" cy="3000000"/>
        </p:xfrm>
        <a:graphic>
          <a:graphicData uri="http://schemas.openxmlformats.org/drawingml/2006/table">
            <a:tbl>
              <a:tblPr>
                <a:noFill/>
                <a:tableStyleId>{D4A8B7E5-D4F6-4CA9-BF4E-B3A34E928EB3}</a:tableStyleId>
              </a:tblPr>
              <a:tblGrid>
                <a:gridCol w="6151525"/>
                <a:gridCol w="1801825"/>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Threat of new entrants</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Level of force (10 = high)</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b">
                    <a:solidFill>
                      <a:schemeClr val="dk1"/>
                    </a:solidFill>
                  </a:tcP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Start-up costs for entering the market</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Threat of a disruptor presenting a low-cost alternative to existing products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High profit margins that could encourage new entrants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Ease/difficulties of penetrating existing channels to market</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Loyalty of customers to existing suppliers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Marketing costs to reach customers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1" lang="en-GB" sz="1400" u="none" cap="none" strike="noStrike">
                          <a:solidFill>
                            <a:srgbClr val="000000"/>
                          </a:solidFill>
                          <a:latin typeface="Montserrat Light"/>
                          <a:ea typeface="Montserrat Light"/>
                          <a:cs typeface="Montserrat Light"/>
                          <a:sym typeface="Montserrat Light"/>
                        </a:rPr>
                        <a:t>Overall threat of new entrants (average)</a:t>
                      </a:r>
                      <a:endParaRPr b="1"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99" name="Google Shape;699;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0" name="Google Shape;700;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5"/>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Threat of substitutes</a:t>
            </a:r>
            <a:r>
              <a:rPr lang="en-GB">
                <a:solidFill>
                  <a:schemeClr val="accent1"/>
                </a:solidFill>
              </a:rPr>
              <a:t>.</a:t>
            </a:r>
            <a:endParaRPr>
              <a:solidFill>
                <a:schemeClr val="accent1"/>
              </a:solidFill>
            </a:endParaRPr>
          </a:p>
        </p:txBody>
      </p:sp>
      <p:sp>
        <p:nvSpPr>
          <p:cNvPr id="706" name="Google Shape;706;p5"/>
          <p:cNvSpPr txBox="1"/>
          <p:nvPr/>
        </p:nvSpPr>
        <p:spPr>
          <a:xfrm>
            <a:off x="426825" y="1434438"/>
            <a:ext cx="10381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 some markets it is easy for buyers to choose alternative products or services. Consider the importance of this force by indicating the level of threat from substitute products or services (10 means a high level of threat).</a:t>
            </a:r>
            <a:endParaRPr sz="1200"/>
          </a:p>
        </p:txBody>
      </p:sp>
      <p:graphicFrame>
        <p:nvGraphicFramePr>
          <p:cNvPr id="707" name="Google Shape;707;p5"/>
          <p:cNvGraphicFramePr/>
          <p:nvPr/>
        </p:nvGraphicFramePr>
        <p:xfrm>
          <a:off x="1921835" y="2525283"/>
          <a:ext cx="3000000" cy="3000000"/>
        </p:xfrm>
        <a:graphic>
          <a:graphicData uri="http://schemas.openxmlformats.org/drawingml/2006/table">
            <a:tbl>
              <a:tblPr>
                <a:noFill/>
                <a:tableStyleId>{D4A8B7E5-D4F6-4CA9-BF4E-B3A34E928EB3}</a:tableStyleId>
              </a:tblPr>
              <a:tblGrid>
                <a:gridCol w="6151525"/>
                <a:gridCol w="1801825"/>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Threat of substitutes</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Level of force (10 = high)</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b">
                    <a:solidFill>
                      <a:schemeClr val="dk1"/>
                    </a:solidFill>
                  </a:tcP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Ease of switching to an alternative product or service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Easy access to alternative products or services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Low cost of alternative products or services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1" lang="en-GB" sz="1400" u="none" cap="none" strike="noStrike">
                          <a:solidFill>
                            <a:srgbClr val="000000"/>
                          </a:solidFill>
                          <a:latin typeface="Montserrat Light"/>
                          <a:ea typeface="Montserrat Light"/>
                          <a:cs typeface="Montserrat Light"/>
                          <a:sym typeface="Montserrat Light"/>
                        </a:rPr>
                        <a:t>Overall threat of substitutes (average)</a:t>
                      </a:r>
                      <a:endParaRPr b="1"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708" name="Google Shape;708;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9" name="Google Shape;709;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6"/>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power of buyers</a:t>
            </a:r>
            <a:r>
              <a:rPr lang="en-GB">
                <a:solidFill>
                  <a:schemeClr val="accent1"/>
                </a:solidFill>
              </a:rPr>
              <a:t>.</a:t>
            </a:r>
            <a:endParaRPr>
              <a:solidFill>
                <a:schemeClr val="accent1"/>
              </a:solidFill>
            </a:endParaRPr>
          </a:p>
        </p:txBody>
      </p:sp>
      <p:sp>
        <p:nvSpPr>
          <p:cNvPr id="715" name="Google Shape;715;p6"/>
          <p:cNvSpPr txBox="1"/>
          <p:nvPr/>
        </p:nvSpPr>
        <p:spPr>
          <a:xfrm>
            <a:off x="416299" y="1632791"/>
            <a:ext cx="9408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 certain markets buyers are big enough to have a stranglehold on the market. Consider the force that buyers have on your market (10 means they have a very strong bargaining position).</a:t>
            </a:r>
            <a:endParaRPr sz="1200"/>
          </a:p>
        </p:txBody>
      </p:sp>
      <p:graphicFrame>
        <p:nvGraphicFramePr>
          <p:cNvPr id="716" name="Google Shape;716;p6"/>
          <p:cNvGraphicFramePr/>
          <p:nvPr/>
        </p:nvGraphicFramePr>
        <p:xfrm>
          <a:off x="1921835" y="2753883"/>
          <a:ext cx="3000000" cy="3000000"/>
        </p:xfrm>
        <a:graphic>
          <a:graphicData uri="http://schemas.openxmlformats.org/drawingml/2006/table">
            <a:tbl>
              <a:tblPr>
                <a:noFill/>
                <a:tableStyleId>{D4A8B7E5-D4F6-4CA9-BF4E-B3A34E928EB3}</a:tableStyleId>
              </a:tblPr>
              <a:tblGrid>
                <a:gridCol w="6151525"/>
                <a:gridCol w="1801825"/>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Power of buyers</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Level of force (10 = high)</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b">
                    <a:solidFill>
                      <a:schemeClr val="dk1"/>
                    </a:solidFill>
                  </a:tcP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Size of buyers versus size of suppliers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Limited number of buyers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Difficulties of getting "listed" at buyers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Sensitivity of buyers to price changes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Ease of switching to new suppliers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1" lang="en-GB" sz="1400" u="none" cap="none" strike="noStrike">
                          <a:solidFill>
                            <a:srgbClr val="000000"/>
                          </a:solidFill>
                          <a:latin typeface="Montserrat Light"/>
                          <a:ea typeface="Montserrat Light"/>
                          <a:cs typeface="Montserrat Light"/>
                          <a:sym typeface="Montserrat Light"/>
                        </a:rPr>
                        <a:t>Overall power of buyers (average)</a:t>
                      </a:r>
                      <a:endParaRPr b="1"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717" name="Google Shape;717;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18" name="Google Shape;718;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Internal rivalry</a:t>
            </a:r>
            <a:r>
              <a:rPr lang="en-GB">
                <a:solidFill>
                  <a:schemeClr val="accent3"/>
                </a:solidFill>
              </a:rPr>
              <a:t>.</a:t>
            </a:r>
            <a:endParaRPr>
              <a:solidFill>
                <a:schemeClr val="accent3"/>
              </a:solidFill>
            </a:endParaRPr>
          </a:p>
        </p:txBody>
      </p:sp>
      <p:sp>
        <p:nvSpPr>
          <p:cNvPr id="724" name="Google Shape;724;p7"/>
          <p:cNvSpPr txBox="1"/>
          <p:nvPr/>
        </p:nvSpPr>
        <p:spPr>
          <a:xfrm>
            <a:off x="373025" y="1622275"/>
            <a:ext cx="10814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forces that arise from the bargaining power of suppliers, the threat of new entrants, the bargaining power of buyers and the threat of substitute products/services influences the rivalry of companies within the market. Consider the following forces and indicate their importance in creating rivalry (10 means a high level of rivalry).</a:t>
            </a:r>
            <a:endParaRPr sz="1200"/>
          </a:p>
        </p:txBody>
      </p:sp>
      <p:graphicFrame>
        <p:nvGraphicFramePr>
          <p:cNvPr id="725" name="Google Shape;725;p7"/>
          <p:cNvGraphicFramePr/>
          <p:nvPr/>
        </p:nvGraphicFramePr>
        <p:xfrm>
          <a:off x="1785932" y="2920159"/>
          <a:ext cx="3000000" cy="3000000"/>
        </p:xfrm>
        <a:graphic>
          <a:graphicData uri="http://schemas.openxmlformats.org/drawingml/2006/table">
            <a:tbl>
              <a:tblPr>
                <a:noFill/>
                <a:tableStyleId>{D4A8B7E5-D4F6-4CA9-BF4E-B3A34E928EB3}</a:tableStyleId>
              </a:tblPr>
              <a:tblGrid>
                <a:gridCol w="6727575"/>
                <a:gridCol w="1801825"/>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Internal rivalry</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Level of force (10 = high)</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b">
                    <a:solidFill>
                      <a:schemeClr val="dk1"/>
                    </a:solidFill>
                  </a:tcP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There is an oversupply of capacity within the market</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There is a lack of loyalty amongst customers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There are only a small number of suppliers, each fighting for a significant market share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Customers have low profit margins and seek out low-cost suppliers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165625">
                <a:tc>
                  <a:txBody>
                    <a:bodyPr/>
                    <a:lstStyle/>
                    <a:p>
                      <a:pPr indent="0" lvl="0" marL="72000" marR="0" rtl="0" algn="l">
                        <a:spcBef>
                          <a:spcPts val="0"/>
                        </a:spcBef>
                        <a:spcAft>
                          <a:spcPts val="0"/>
                        </a:spcAft>
                        <a:buNone/>
                      </a:pPr>
                      <a:r>
                        <a:rPr b="1" lang="en-GB" sz="1400" u="none" cap="none" strike="noStrike">
                          <a:solidFill>
                            <a:srgbClr val="000000"/>
                          </a:solidFill>
                          <a:latin typeface="Montserrat Light"/>
                          <a:ea typeface="Montserrat Light"/>
                          <a:cs typeface="Montserrat Light"/>
                          <a:sym typeface="Montserrat Light"/>
                        </a:rPr>
                        <a:t>Overall internal rivalry (average)</a:t>
                      </a:r>
                      <a:endParaRPr b="1"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726" name="Google Shape;726;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27" name="Google Shape;727;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8"/>
          <p:cNvSpPr txBox="1"/>
          <p:nvPr>
            <p:ph type="title"/>
          </p:nvPr>
        </p:nvSpPr>
        <p:spPr>
          <a:xfrm>
            <a:off x="298674" y="750475"/>
            <a:ext cx="8261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Returning to the model</a:t>
            </a:r>
            <a:r>
              <a:rPr lang="en-GB">
                <a:solidFill>
                  <a:schemeClr val="accent3"/>
                </a:solidFill>
              </a:rPr>
              <a:t>.</a:t>
            </a:r>
            <a:endParaRPr>
              <a:solidFill>
                <a:schemeClr val="accent3"/>
              </a:solidFill>
            </a:endParaRPr>
          </a:p>
        </p:txBody>
      </p:sp>
      <p:sp>
        <p:nvSpPr>
          <p:cNvPr id="733" name="Google Shape;733;p8"/>
          <p:cNvSpPr txBox="1"/>
          <p:nvPr/>
        </p:nvSpPr>
        <p:spPr>
          <a:xfrm>
            <a:off x="640049" y="1412777"/>
            <a:ext cx="50073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You will now have an </a:t>
            </a:r>
            <a:r>
              <a:rPr b="1" lang="en-GB">
                <a:solidFill>
                  <a:schemeClr val="dk1"/>
                </a:solidFill>
                <a:latin typeface="Montserrat Light"/>
                <a:ea typeface="Montserrat Light"/>
                <a:cs typeface="Montserrat Light"/>
                <a:sym typeface="Montserrat Light"/>
              </a:rPr>
              <a:t>average score </a:t>
            </a:r>
            <a:r>
              <a:rPr lang="en-GB">
                <a:solidFill>
                  <a:schemeClr val="dk1"/>
                </a:solidFill>
                <a:latin typeface="Montserrat Light"/>
                <a:ea typeface="Montserrat Light"/>
                <a:cs typeface="Montserrat Light"/>
                <a:sym typeface="Montserrat Light"/>
              </a:rPr>
              <a:t>for each of the five forces and an understanding of the root cause of each of these forces.</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Try and answer the following questions:</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can you do to mitigate any of the forces? How easy or difficult would this be? If you are successful in mitigating the force, what will be the overall effect on your business?</a:t>
            </a:r>
            <a:endParaRPr sz="1200"/>
          </a:p>
          <a:p>
            <a:pPr indent="-126993" lvl="0" marL="228594"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Bearing in mind the forces you have analysed, where do you expect the market to be in 3 to 5 years time? How will this influence your business? What steps can you take to ensure that you are prepared for the future scenario?</a:t>
            </a:r>
            <a:endParaRPr sz="1200"/>
          </a:p>
        </p:txBody>
      </p:sp>
      <p:sp>
        <p:nvSpPr>
          <p:cNvPr id="734" name="Google Shape;734;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35" name="Google Shape;735;p8"/>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736" name="Google Shape;736;p8"/>
          <p:cNvPicPr preferRelativeResize="0"/>
          <p:nvPr/>
        </p:nvPicPr>
        <p:blipFill>
          <a:blip r:embed="rId3">
            <a:alphaModFix/>
          </a:blip>
          <a:stretch>
            <a:fillRect/>
          </a:stretch>
        </p:blipFill>
        <p:spPr>
          <a:xfrm>
            <a:off x="5799661" y="1171589"/>
            <a:ext cx="5869855" cy="50919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r>
              <a:rPr lang="en-GB" sz="3000">
                <a:solidFill>
                  <a:schemeClr val="accent1"/>
                </a:solidFill>
              </a:rPr>
              <a:t>.</a:t>
            </a:r>
            <a:endParaRPr sz="3000">
              <a:solidFill>
                <a:schemeClr val="accent1"/>
              </a:solidFill>
            </a:endParaRPr>
          </a:p>
        </p:txBody>
      </p:sp>
      <p:sp>
        <p:nvSpPr>
          <p:cNvPr id="742" name="Google Shape;742;p9"/>
          <p:cNvSpPr txBox="1"/>
          <p:nvPr/>
        </p:nvSpPr>
        <p:spPr>
          <a:xfrm>
            <a:off x="1179574" y="1619737"/>
            <a:ext cx="8181300" cy="20955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Competition is a threat but it can usually be managed. Use the 5 forces to work out where the main threats comes from so that they can be minimised.</a:t>
            </a:r>
            <a:br>
              <a:rPr lang="en-GB" sz="1600">
                <a:solidFill>
                  <a:schemeClr val="dk1"/>
                </a:solidFill>
                <a:latin typeface="Montserrat Light"/>
                <a:ea typeface="Montserrat Light"/>
                <a:cs typeface="Montserrat Light"/>
                <a:sym typeface="Montserrat Light"/>
              </a:rPr>
            </a:br>
            <a:endParaRPr sz="1200"/>
          </a:p>
          <a:p>
            <a:pPr indent="-330200" lvl="0" marL="342900"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Consider also carrying out a PEST analysis which will take account of the macro factors shaping your business.</a:t>
            </a:r>
            <a:endParaRPr sz="1200"/>
          </a:p>
          <a:p>
            <a:pPr indent="0" lvl="0" marL="0" marR="0" rtl="0" algn="l">
              <a:spcBef>
                <a:spcPts val="100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43" name="Google Shape;743;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44" name="Google Shape;744;p9"/>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