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QIp/JGMEiy8dQZ5G9oJQZUym7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1B043C-87B2-4375-9D89-5881B2BDA3D7}">
  <a:tblStyle styleId="{951B043C-87B2-4375-9D89-5881B2BDA3D7}"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ab7a8b94b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g2ab7a8b94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7" name="Shape 207"/>
        <p:cNvGrpSpPr/>
        <p:nvPr/>
      </p:nvGrpSpPr>
      <p:grpSpPr>
        <a:xfrm>
          <a:off x="0" y="0"/>
          <a:ext cx="0" cy="0"/>
          <a:chOff x="0" y="0"/>
          <a:chExt cx="0" cy="0"/>
        </a:xfrm>
      </p:grpSpPr>
      <p:pic>
        <p:nvPicPr>
          <p:cNvPr descr="A yellow circle on a black background&#10;&#10;Description automatically generated" id="208" name="Google Shape;208;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9" name="Google Shape;209;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12" name="Google Shape;212;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3" name="Google Shape;213;p18"/>
          <p:cNvGrpSpPr/>
          <p:nvPr/>
        </p:nvGrpSpPr>
        <p:grpSpPr>
          <a:xfrm>
            <a:off x="11436251" y="129884"/>
            <a:ext cx="661669" cy="1214119"/>
            <a:chOff x="11436251" y="129884"/>
            <a:chExt cx="661669" cy="1214119"/>
          </a:xfrm>
        </p:grpSpPr>
        <p:sp>
          <p:nvSpPr>
            <p:cNvPr id="214" name="Google Shape;214;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2" name="Google Shape;242;p18"/>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3" name="Google Shape;243;p18"/>
          <p:cNvGrpSpPr/>
          <p:nvPr/>
        </p:nvGrpSpPr>
        <p:grpSpPr>
          <a:xfrm>
            <a:off x="0" y="1318491"/>
            <a:ext cx="1397787" cy="57996"/>
            <a:chOff x="0" y="1077191"/>
            <a:chExt cx="1397787" cy="57996"/>
          </a:xfrm>
        </p:grpSpPr>
        <p:sp>
          <p:nvSpPr>
            <p:cNvPr id="244" name="Google Shape;244;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6" name="Google Shape;246;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47" name="Google Shape;247;p18"/>
          <p:cNvSpPr txBox="1"/>
          <p:nvPr>
            <p:ph type="title"/>
          </p:nvPr>
        </p:nvSpPr>
        <p:spPr>
          <a:xfrm>
            <a:off x="298675" y="750475"/>
            <a:ext cx="7694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19"/>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4" name="Google Shape;254;p19"/>
          <p:cNvGrpSpPr/>
          <p:nvPr/>
        </p:nvGrpSpPr>
        <p:grpSpPr>
          <a:xfrm>
            <a:off x="11436251" y="129884"/>
            <a:ext cx="661669" cy="1214119"/>
            <a:chOff x="11436251" y="129884"/>
            <a:chExt cx="661669" cy="1214119"/>
          </a:xfrm>
        </p:grpSpPr>
        <p:sp>
          <p:nvSpPr>
            <p:cNvPr id="255" name="Google Shape;255;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9"/>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284" name="Google Shape;284;p19"/>
          <p:cNvGrpSpPr/>
          <p:nvPr/>
        </p:nvGrpSpPr>
        <p:grpSpPr>
          <a:xfrm>
            <a:off x="0" y="1318491"/>
            <a:ext cx="1397787" cy="57996"/>
            <a:chOff x="0" y="1077191"/>
            <a:chExt cx="1397787" cy="57996"/>
          </a:xfrm>
        </p:grpSpPr>
        <p:sp>
          <p:nvSpPr>
            <p:cNvPr id="285" name="Google Shape;285;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288" name="Google Shape;288;p19"/>
          <p:cNvSpPr txBox="1"/>
          <p:nvPr>
            <p:ph type="title"/>
          </p:nvPr>
        </p:nvSpPr>
        <p:spPr>
          <a:xfrm>
            <a:off x="298675" y="750475"/>
            <a:ext cx="7694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9" name="Shape 289"/>
        <p:cNvGrpSpPr/>
        <p:nvPr/>
      </p:nvGrpSpPr>
      <p:grpSpPr>
        <a:xfrm>
          <a:off x="0" y="0"/>
          <a:ext cx="0" cy="0"/>
          <a:chOff x="0" y="0"/>
          <a:chExt cx="0" cy="0"/>
        </a:xfrm>
      </p:grpSpPr>
      <p:pic>
        <p:nvPicPr>
          <p:cNvPr descr="A yellow circle on a black background&#10;&#10;Description automatically generated" id="290" name="Google Shape;290;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91" name="Google Shape;291;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94" name="Google Shape;294;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20"/>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20"/>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20"/>
          <p:cNvGrpSpPr/>
          <p:nvPr/>
        </p:nvGrpSpPr>
        <p:grpSpPr>
          <a:xfrm>
            <a:off x="11626751" y="129884"/>
            <a:ext cx="661669" cy="1214119"/>
            <a:chOff x="11436251" y="129884"/>
            <a:chExt cx="661669" cy="1214119"/>
          </a:xfrm>
        </p:grpSpPr>
        <p:sp>
          <p:nvSpPr>
            <p:cNvPr id="298" name="Google Shape;29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26" name="Google Shape;326;p20"/>
          <p:cNvGrpSpPr/>
          <p:nvPr/>
        </p:nvGrpSpPr>
        <p:grpSpPr>
          <a:xfrm>
            <a:off x="0" y="1318491"/>
            <a:ext cx="1397787" cy="57996"/>
            <a:chOff x="0" y="1077191"/>
            <a:chExt cx="1397787" cy="57996"/>
          </a:xfrm>
        </p:grpSpPr>
        <p:sp>
          <p:nvSpPr>
            <p:cNvPr id="327" name="Google Shape;327;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9" name="Google Shape;329;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30" name="Google Shape;330;p20"/>
          <p:cNvSpPr txBox="1"/>
          <p:nvPr>
            <p:ph type="title"/>
          </p:nvPr>
        </p:nvSpPr>
        <p:spPr>
          <a:xfrm>
            <a:off x="298675" y="750475"/>
            <a:ext cx="7694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31" name="Shape 331"/>
        <p:cNvGrpSpPr/>
        <p:nvPr/>
      </p:nvGrpSpPr>
      <p:grpSpPr>
        <a:xfrm>
          <a:off x="0" y="0"/>
          <a:ext cx="0" cy="0"/>
          <a:chOff x="0" y="0"/>
          <a:chExt cx="0" cy="0"/>
        </a:xfrm>
      </p:grpSpPr>
      <p:pic>
        <p:nvPicPr>
          <p:cNvPr descr="A yellow circle on a black background&#10;&#10;Description automatically generated" id="332" name="Google Shape;332;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33" name="Google Shape;333;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36" name="Google Shape;336;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1"/>
          <p:cNvGrpSpPr/>
          <p:nvPr/>
        </p:nvGrpSpPr>
        <p:grpSpPr>
          <a:xfrm>
            <a:off x="11436251" y="129884"/>
            <a:ext cx="661669" cy="1214119"/>
            <a:chOff x="11436251" y="129884"/>
            <a:chExt cx="661669" cy="1214119"/>
          </a:xfrm>
        </p:grpSpPr>
        <p:sp>
          <p:nvSpPr>
            <p:cNvPr id="338" name="Google Shape;338;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68" name="Google Shape;368;p21"/>
          <p:cNvGrpSpPr/>
          <p:nvPr/>
        </p:nvGrpSpPr>
        <p:grpSpPr>
          <a:xfrm>
            <a:off x="0" y="1318491"/>
            <a:ext cx="1397787" cy="57996"/>
            <a:chOff x="0" y="1077191"/>
            <a:chExt cx="1397787" cy="57996"/>
          </a:xfrm>
        </p:grpSpPr>
        <p:sp>
          <p:nvSpPr>
            <p:cNvPr id="369" name="Google Shape;369;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1" name="Google Shape;371;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372" name="Google Shape;372;p21"/>
          <p:cNvSpPr txBox="1"/>
          <p:nvPr>
            <p:ph type="title"/>
          </p:nvPr>
        </p:nvSpPr>
        <p:spPr>
          <a:xfrm>
            <a:off x="298675" y="750475"/>
            <a:ext cx="7694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73" name="Shape 373"/>
        <p:cNvGrpSpPr/>
        <p:nvPr/>
      </p:nvGrpSpPr>
      <p:grpSpPr>
        <a:xfrm>
          <a:off x="0" y="0"/>
          <a:ext cx="0" cy="0"/>
          <a:chOff x="0" y="0"/>
          <a:chExt cx="0" cy="0"/>
        </a:xfrm>
      </p:grpSpPr>
      <p:pic>
        <p:nvPicPr>
          <p:cNvPr descr="A yellow circle on a black background&#10;&#10;Description automatically generated" id="374" name="Google Shape;374;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5" name="Google Shape;375;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8" name="Google Shape;378;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9" name="Google Shape;379;p22"/>
          <p:cNvGrpSpPr/>
          <p:nvPr/>
        </p:nvGrpSpPr>
        <p:grpSpPr>
          <a:xfrm>
            <a:off x="0" y="1318491"/>
            <a:ext cx="1397812" cy="58002"/>
            <a:chOff x="0" y="1077191"/>
            <a:chExt cx="1397812" cy="58002"/>
          </a:xfrm>
        </p:grpSpPr>
        <p:sp>
          <p:nvSpPr>
            <p:cNvPr id="380" name="Google Shape;380;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2" name="Google Shape;382;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83" name="Google Shape;383;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84" name="Google Shape;384;p22"/>
          <p:cNvGrpSpPr/>
          <p:nvPr/>
        </p:nvGrpSpPr>
        <p:grpSpPr>
          <a:xfrm>
            <a:off x="11614051" y="129884"/>
            <a:ext cx="661669" cy="1214119"/>
            <a:chOff x="11436251" y="129884"/>
            <a:chExt cx="661669" cy="1214119"/>
          </a:xfrm>
        </p:grpSpPr>
        <p:sp>
          <p:nvSpPr>
            <p:cNvPr id="385" name="Google Shape;385;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13" name="Google Shape;413;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14" name="Shape 414"/>
        <p:cNvGrpSpPr/>
        <p:nvPr/>
      </p:nvGrpSpPr>
      <p:grpSpPr>
        <a:xfrm>
          <a:off x="0" y="0"/>
          <a:ext cx="0" cy="0"/>
          <a:chOff x="0" y="0"/>
          <a:chExt cx="0" cy="0"/>
        </a:xfrm>
      </p:grpSpPr>
      <p:pic>
        <p:nvPicPr>
          <p:cNvPr descr="A yellow circle on a black background&#10;&#10;Description automatically generated" id="415" name="Google Shape;415;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6" name="Google Shape;416;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9" name="Google Shape;419;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20" name="Google Shape;420;p23"/>
          <p:cNvGrpSpPr/>
          <p:nvPr/>
        </p:nvGrpSpPr>
        <p:grpSpPr>
          <a:xfrm>
            <a:off x="0" y="1318491"/>
            <a:ext cx="1397812" cy="58002"/>
            <a:chOff x="0" y="1077191"/>
            <a:chExt cx="1397812" cy="58002"/>
          </a:xfrm>
        </p:grpSpPr>
        <p:sp>
          <p:nvSpPr>
            <p:cNvPr id="421" name="Google Shape;421;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23" name="Google Shape;423;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24" name="Google Shape;424;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5" name="Google Shape;425;p23"/>
          <p:cNvGrpSpPr/>
          <p:nvPr/>
        </p:nvGrpSpPr>
        <p:grpSpPr>
          <a:xfrm>
            <a:off x="11436251" y="129884"/>
            <a:ext cx="661669" cy="1214119"/>
            <a:chOff x="11436251" y="129884"/>
            <a:chExt cx="661669" cy="1214119"/>
          </a:xfrm>
        </p:grpSpPr>
        <p:sp>
          <p:nvSpPr>
            <p:cNvPr id="426" name="Google Shape;426;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54" name="Google Shape;454;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55" name="Shape 455"/>
        <p:cNvGrpSpPr/>
        <p:nvPr/>
      </p:nvGrpSpPr>
      <p:grpSpPr>
        <a:xfrm>
          <a:off x="0" y="0"/>
          <a:ext cx="0" cy="0"/>
          <a:chOff x="0" y="0"/>
          <a:chExt cx="0" cy="0"/>
        </a:xfrm>
      </p:grpSpPr>
      <p:pic>
        <p:nvPicPr>
          <p:cNvPr descr="A yellow circle on a black background&#10;&#10;Description automatically generated" id="456" name="Google Shape;456;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7" name="Google Shape;457;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60" name="Google Shape;460;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61" name="Google Shape;461;p24"/>
          <p:cNvGrpSpPr/>
          <p:nvPr/>
        </p:nvGrpSpPr>
        <p:grpSpPr>
          <a:xfrm>
            <a:off x="0" y="1318491"/>
            <a:ext cx="1397812" cy="58002"/>
            <a:chOff x="0" y="1077191"/>
            <a:chExt cx="1397812" cy="58002"/>
          </a:xfrm>
        </p:grpSpPr>
        <p:sp>
          <p:nvSpPr>
            <p:cNvPr id="462" name="Google Shape;462;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4" name="Google Shape;464;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65" name="Google Shape;465;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6" name="Google Shape;466;p24"/>
          <p:cNvGrpSpPr/>
          <p:nvPr/>
        </p:nvGrpSpPr>
        <p:grpSpPr>
          <a:xfrm>
            <a:off x="11436251" y="129884"/>
            <a:ext cx="661669" cy="1214119"/>
            <a:chOff x="11436251" y="129884"/>
            <a:chExt cx="661669" cy="1214119"/>
          </a:xfrm>
        </p:grpSpPr>
        <p:sp>
          <p:nvSpPr>
            <p:cNvPr id="467" name="Google Shape;467;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5" name="Google Shape;495;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6" name="Shape 496"/>
        <p:cNvGrpSpPr/>
        <p:nvPr/>
      </p:nvGrpSpPr>
      <p:grpSpPr>
        <a:xfrm>
          <a:off x="0" y="0"/>
          <a:ext cx="0" cy="0"/>
          <a:chOff x="0" y="0"/>
          <a:chExt cx="0" cy="0"/>
        </a:xfrm>
      </p:grpSpPr>
      <p:pic>
        <p:nvPicPr>
          <p:cNvPr descr="A yellow circle on a black background&#10;&#10;Description automatically generated" id="497" name="Google Shape;497;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8" name="Google Shape;498;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01" name="Google Shape;501;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02" name="Google Shape;502;p25"/>
          <p:cNvGrpSpPr/>
          <p:nvPr/>
        </p:nvGrpSpPr>
        <p:grpSpPr>
          <a:xfrm>
            <a:off x="0" y="1318491"/>
            <a:ext cx="1397812" cy="58002"/>
            <a:chOff x="0" y="1077191"/>
            <a:chExt cx="1397812" cy="58002"/>
          </a:xfrm>
        </p:grpSpPr>
        <p:sp>
          <p:nvSpPr>
            <p:cNvPr id="503" name="Google Shape;503;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5" name="Google Shape;505;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6" name="Google Shape;506;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7" name="Google Shape;507;p25"/>
          <p:cNvGrpSpPr/>
          <p:nvPr/>
        </p:nvGrpSpPr>
        <p:grpSpPr>
          <a:xfrm>
            <a:off x="11436251" y="129884"/>
            <a:ext cx="661669" cy="1214119"/>
            <a:chOff x="11436251" y="129884"/>
            <a:chExt cx="661669" cy="1214119"/>
          </a:xfrm>
        </p:grpSpPr>
        <p:sp>
          <p:nvSpPr>
            <p:cNvPr id="508" name="Google Shape;508;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6" name="Google Shape;536;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7" name="Google Shape;537;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8" name="Shape 538"/>
        <p:cNvGrpSpPr/>
        <p:nvPr/>
      </p:nvGrpSpPr>
      <p:grpSpPr>
        <a:xfrm>
          <a:off x="0" y="0"/>
          <a:ext cx="0" cy="0"/>
          <a:chOff x="0" y="0"/>
          <a:chExt cx="0" cy="0"/>
        </a:xfrm>
      </p:grpSpPr>
      <p:pic>
        <p:nvPicPr>
          <p:cNvPr descr="A yellow circle on a black background&#10;&#10;Description automatically generated" id="539" name="Google Shape;539;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40" name="Google Shape;540;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2" name="Google Shape;542;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43" name="Google Shape;543;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44" name="Google Shape;544;p26"/>
          <p:cNvGrpSpPr/>
          <p:nvPr/>
        </p:nvGrpSpPr>
        <p:grpSpPr>
          <a:xfrm>
            <a:off x="0" y="1318491"/>
            <a:ext cx="1397812" cy="58002"/>
            <a:chOff x="0" y="1077191"/>
            <a:chExt cx="1397812" cy="58002"/>
          </a:xfrm>
        </p:grpSpPr>
        <p:sp>
          <p:nvSpPr>
            <p:cNvPr id="545" name="Google Shape;545;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7" name="Google Shape;547;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8" name="Google Shape;548;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9" name="Google Shape;549;p26"/>
          <p:cNvGrpSpPr/>
          <p:nvPr/>
        </p:nvGrpSpPr>
        <p:grpSpPr>
          <a:xfrm>
            <a:off x="11614051" y="129884"/>
            <a:ext cx="661669" cy="1214119"/>
            <a:chOff x="11436251" y="129884"/>
            <a:chExt cx="661669" cy="1214119"/>
          </a:xfrm>
        </p:grpSpPr>
        <p:sp>
          <p:nvSpPr>
            <p:cNvPr id="550" name="Google Shape;550;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8" name="Google Shape;578;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9" name="Shape 579"/>
        <p:cNvGrpSpPr/>
        <p:nvPr/>
      </p:nvGrpSpPr>
      <p:grpSpPr>
        <a:xfrm>
          <a:off x="0" y="0"/>
          <a:ext cx="0" cy="0"/>
          <a:chOff x="0" y="0"/>
          <a:chExt cx="0" cy="0"/>
        </a:xfrm>
      </p:grpSpPr>
      <p:pic>
        <p:nvPicPr>
          <p:cNvPr descr="A yellow circle on a black background&#10;&#10;Description automatically generated" id="580" name="Google Shape;580;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81" name="Google Shape;581;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4" name="Google Shape;584;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dk1"/>
        </a:solidFill>
      </p:bgPr>
    </p:bg>
    <p:spTree>
      <p:nvGrpSpPr>
        <p:cNvPr id="17" name="Shape 17"/>
        <p:cNvGrpSpPr/>
        <p:nvPr/>
      </p:nvGrpSpPr>
      <p:grpSpPr>
        <a:xfrm>
          <a:off x="0" y="0"/>
          <a:ext cx="0" cy="0"/>
          <a:chOff x="0" y="0"/>
          <a:chExt cx="0" cy="0"/>
        </a:xfrm>
      </p:grpSpPr>
      <p:sp>
        <p:nvSpPr>
          <p:cNvPr id="18" name="Google Shape;18;g2ab7a8b94b7_0_626"/>
          <p:cNvSpPr txBox="1"/>
          <p:nvPr>
            <p:ph idx="12" type="sldNum"/>
          </p:nvPr>
        </p:nvSpPr>
        <p:spPr>
          <a:xfrm>
            <a:off x="215900" y="6356350"/>
            <a:ext cx="2743200" cy="365100"/>
          </a:xfrm>
          <a:prstGeom prst="rect">
            <a:avLst/>
          </a:prstGeom>
        </p:spPr>
        <p:txBody>
          <a:bodyPr anchorCtr="0" anchor="ctr" bIns="45700" lIns="91425" spcFirstLastPara="1" rIns="91425" wrap="square" tIns="4570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indent="0" lvl="0" marL="0" rtl="0" algn="l">
              <a:spcBef>
                <a:spcPts val="0"/>
              </a:spcBef>
              <a:spcAft>
                <a:spcPts val="0"/>
              </a:spcAft>
              <a:buNone/>
            </a:pPr>
            <a:fld id="{00000000-1234-1234-1234-123412341234}" type="slidenum">
              <a:rPr lang="en-GB"/>
              <a:t>‹#›</a:t>
            </a:fld>
            <a:endParaRPr/>
          </a:p>
        </p:txBody>
      </p:sp>
      <p:pic>
        <p:nvPicPr>
          <p:cNvPr descr="A logo with blue and yellow colors&#10;&#10;Description automatically generated" id="19" name="Google Shape;19;g2ab7a8b94b7_0_62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0" name="Google Shape;20;g2ab7a8b94b7_0_626"/>
          <p:cNvSpPr/>
          <p:nvPr/>
        </p:nvSpPr>
        <p:spPr>
          <a:xfrm>
            <a:off x="1226931" y="2655106"/>
            <a:ext cx="170856" cy="57996"/>
          </a:xfrm>
          <a:prstGeom prst="flowChartTerminator">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B79F8"/>
              </a:solidFill>
              <a:latin typeface="Calibri"/>
              <a:ea typeface="Calibri"/>
              <a:cs typeface="Calibri"/>
              <a:sym typeface="Calibri"/>
            </a:endParaRPr>
          </a:p>
        </p:txBody>
      </p:sp>
      <p:sp>
        <p:nvSpPr>
          <p:cNvPr id="21" name="Google Shape;21;g2ab7a8b94b7_0_626"/>
          <p:cNvSpPr/>
          <p:nvPr/>
        </p:nvSpPr>
        <p:spPr>
          <a:xfrm>
            <a:off x="0" y="2655106"/>
            <a:ext cx="1288800" cy="57900"/>
          </a:xfrm>
          <a:prstGeom prst="rect">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B79F8"/>
              </a:solidFill>
              <a:latin typeface="Calibri"/>
              <a:ea typeface="Calibri"/>
              <a:cs typeface="Calibri"/>
              <a:sym typeface="Calibri"/>
            </a:endParaRPr>
          </a:p>
        </p:txBody>
      </p:sp>
      <p:pic>
        <p:nvPicPr>
          <p:cNvPr descr="A computer monitor and monitor with blue circles and black background&#10;&#10;Description automatically generated" id="22" name="Google Shape;22;g2ab7a8b94b7_0_626"/>
          <p:cNvPicPr preferRelativeResize="0"/>
          <p:nvPr/>
        </p:nvPicPr>
        <p:blipFill rotWithShape="1">
          <a:blip r:embed="rId3">
            <a:alphaModFix/>
          </a:blip>
          <a:srcRect b="0" l="0" r="0" t="0"/>
          <a:stretch/>
        </p:blipFill>
        <p:spPr>
          <a:xfrm>
            <a:off x="5029200" y="1257300"/>
            <a:ext cx="7162798" cy="5600702"/>
          </a:xfrm>
          <a:prstGeom prst="rect">
            <a:avLst/>
          </a:prstGeom>
          <a:noFill/>
          <a:ln>
            <a:noFill/>
          </a:ln>
        </p:spPr>
      </p:pic>
      <p:sp>
        <p:nvSpPr>
          <p:cNvPr id="23" name="Google Shape;23;g2ab7a8b94b7_0_626"/>
          <p:cNvSpPr txBox="1"/>
          <p:nvPr>
            <p:ph type="title"/>
          </p:nvPr>
        </p:nvSpPr>
        <p:spPr>
          <a:xfrm>
            <a:off x="431800" y="1785996"/>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i="0" sz="4400">
                <a:solidFill>
                  <a:schemeClr val="dk2"/>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85" name="Shape 585"/>
        <p:cNvGrpSpPr/>
        <p:nvPr/>
      </p:nvGrpSpPr>
      <p:grpSpPr>
        <a:xfrm>
          <a:off x="0" y="0"/>
          <a:ext cx="0" cy="0"/>
          <a:chOff x="0" y="0"/>
          <a:chExt cx="0" cy="0"/>
        </a:xfrm>
      </p:grpSpPr>
      <p:pic>
        <p:nvPicPr>
          <p:cNvPr id="586" name="Google Shape;586;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7" name="Google Shape;587;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8" name="Google Shape;588;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0" name="Google Shape;590;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1" name="Shape 591"/>
        <p:cNvGrpSpPr/>
        <p:nvPr/>
      </p:nvGrpSpPr>
      <p:grpSpPr>
        <a:xfrm>
          <a:off x="0" y="0"/>
          <a:ext cx="0" cy="0"/>
          <a:chOff x="0" y="0"/>
          <a:chExt cx="0" cy="0"/>
        </a:xfrm>
      </p:grpSpPr>
      <p:sp>
        <p:nvSpPr>
          <p:cNvPr id="592" name="Google Shape;59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3" name="Google Shape;59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94" name="Google Shape;59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5" name="Shape 595"/>
        <p:cNvGrpSpPr/>
        <p:nvPr/>
      </p:nvGrpSpPr>
      <p:grpSpPr>
        <a:xfrm>
          <a:off x="0" y="0"/>
          <a:ext cx="0" cy="0"/>
          <a:chOff x="0" y="0"/>
          <a:chExt cx="0" cy="0"/>
        </a:xfrm>
      </p:grpSpPr>
      <p:sp>
        <p:nvSpPr>
          <p:cNvPr id="596" name="Google Shape;596;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7" name="Google Shape;597;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9" name="Google Shape;599;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0" name="Shape 600"/>
        <p:cNvGrpSpPr/>
        <p:nvPr/>
      </p:nvGrpSpPr>
      <p:grpSpPr>
        <a:xfrm>
          <a:off x="0" y="0"/>
          <a:ext cx="0" cy="0"/>
          <a:chOff x="0" y="0"/>
          <a:chExt cx="0" cy="0"/>
        </a:xfrm>
      </p:grpSpPr>
      <p:sp>
        <p:nvSpPr>
          <p:cNvPr id="601" name="Google Shape;601;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2" name="Google Shape;602;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3" name="Google Shape;603;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5" name="Google Shape;605;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6" name="Google Shape;60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7" name="Shape 607"/>
        <p:cNvGrpSpPr/>
        <p:nvPr/>
      </p:nvGrpSpPr>
      <p:grpSpPr>
        <a:xfrm>
          <a:off x="0" y="0"/>
          <a:ext cx="0" cy="0"/>
          <a:chOff x="0" y="0"/>
          <a:chExt cx="0" cy="0"/>
        </a:xfrm>
      </p:grpSpPr>
      <p:sp>
        <p:nvSpPr>
          <p:cNvPr id="608" name="Google Shape;608;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9" name="Google Shape;609;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sp>
        <p:nvSpPr>
          <p:cNvPr id="611" name="Google Shape;611;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2" name="Google Shape;61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4" name="Shape 614"/>
        <p:cNvGrpSpPr/>
        <p:nvPr/>
      </p:nvGrpSpPr>
      <p:grpSpPr>
        <a:xfrm>
          <a:off x="0" y="0"/>
          <a:ext cx="0" cy="0"/>
          <a:chOff x="0" y="0"/>
          <a:chExt cx="0" cy="0"/>
        </a:xfrm>
      </p:grpSpPr>
      <p:sp>
        <p:nvSpPr>
          <p:cNvPr id="615" name="Google Shape;61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6" name="Google Shape;616;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7" name="Google Shape;617;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8" name="Google Shape;618;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9" name="Google Shape;6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21" name="Shape 621"/>
        <p:cNvGrpSpPr/>
        <p:nvPr/>
      </p:nvGrpSpPr>
      <p:grpSpPr>
        <a:xfrm>
          <a:off x="0" y="0"/>
          <a:ext cx="0" cy="0"/>
          <a:chOff x="0" y="0"/>
          <a:chExt cx="0" cy="0"/>
        </a:xfrm>
      </p:grpSpPr>
      <p:sp>
        <p:nvSpPr>
          <p:cNvPr id="622" name="Google Shape;622;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3" name="Google Shape;623;p35"/>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5" name="Google Shape;625;p35"/>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26" name="Shape 626"/>
        <p:cNvGrpSpPr/>
        <p:nvPr/>
      </p:nvGrpSpPr>
      <p:grpSpPr>
        <a:xfrm>
          <a:off x="0" y="0"/>
          <a:ext cx="0" cy="0"/>
          <a:chOff x="0" y="0"/>
          <a:chExt cx="0" cy="0"/>
        </a:xfrm>
      </p:grpSpPr>
      <p:sp>
        <p:nvSpPr>
          <p:cNvPr id="627" name="Google Shape;627;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8" name="Google Shape;628;p36"/>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36"/>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andard Page With Text Box">
  <p:cSld name="2_Standard Page With Text Box">
    <p:spTree>
      <p:nvGrpSpPr>
        <p:cNvPr id="631" name="Shape 631"/>
        <p:cNvGrpSpPr/>
        <p:nvPr/>
      </p:nvGrpSpPr>
      <p:grpSpPr>
        <a:xfrm>
          <a:off x="0" y="0"/>
          <a:ext cx="0" cy="0"/>
          <a:chOff x="0" y="0"/>
          <a:chExt cx="0" cy="0"/>
        </a:xfrm>
      </p:grpSpPr>
      <p:sp>
        <p:nvSpPr>
          <p:cNvPr id="632" name="Google Shape;632;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33" name="Google Shape;633;p37"/>
          <p:cNvSpPr txBox="1"/>
          <p:nvPr>
            <p:ph idx="1" type="body"/>
          </p:nvPr>
        </p:nvSpPr>
        <p:spPr>
          <a:xfrm>
            <a:off x="2981573" y="6280560"/>
            <a:ext cx="6762832" cy="414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0" i="1" sz="1400" u="none" cap="none" strike="noStrike">
                <a:solidFill>
                  <a:schemeClr val="dk2"/>
                </a:solidFill>
                <a:latin typeface="Calibri"/>
                <a:ea typeface="Calibri"/>
                <a:cs typeface="Calibri"/>
                <a:sym typeface="Calibri"/>
              </a:defRPr>
            </a:lvl1pPr>
            <a:lvl2pPr indent="-317500" lvl="1" marL="9144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37"/>
          <p:cNvSpPr txBox="1"/>
          <p:nvPr>
            <p:ph idx="2" type="body"/>
          </p:nvPr>
        </p:nvSpPr>
        <p:spPr>
          <a:xfrm>
            <a:off x="624419" y="6280560"/>
            <a:ext cx="2280000" cy="414000"/>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1" i="0" sz="1400" u="none" cap="none" strike="noStrike">
                <a:solidFill>
                  <a:schemeClr val="dk2"/>
                </a:solidFill>
                <a:latin typeface="Calibri"/>
                <a:ea typeface="Calibri"/>
                <a:cs typeface="Calibri"/>
                <a:sym typeface="Calibri"/>
              </a:defRPr>
            </a:lvl1pPr>
            <a:lvl2pPr indent="-330200" lvl="1" marL="9144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6" name="Google Shape;636;p37"/>
          <p:cNvSpPr txBox="1"/>
          <p:nvPr>
            <p:ph idx="3" type="body"/>
          </p:nvPr>
        </p:nvSpPr>
        <p:spPr>
          <a:xfrm>
            <a:off x="623392" y="1523558"/>
            <a:ext cx="10945216" cy="561293"/>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600"/>
              <a:buFont typeface="Arial"/>
              <a:buNone/>
              <a:defRPr b="0" i="0" sz="1600" u="none" cap="none" strike="noStrike">
                <a:solidFill>
                  <a:schemeClr val="dk2"/>
                </a:solidFill>
                <a:latin typeface="Calibri"/>
                <a:ea typeface="Calibri"/>
                <a:cs typeface="Calibri"/>
                <a:sym typeface="Calibri"/>
              </a:defRPr>
            </a:lvl1pPr>
            <a:lvl2pPr indent="-330200" lvl="1" marL="9144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2pPr>
            <a:lvl3pPr indent="-330200" lvl="2" marL="13716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3pPr>
            <a:lvl4pPr indent="-330200" lvl="3" marL="18288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4pPr>
            <a:lvl5pPr indent="-330200" lvl="4" marL="22860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7" name="Google Shape;637;p37"/>
          <p:cNvSpPr txBox="1"/>
          <p:nvPr>
            <p:ph idx="4" type="body"/>
          </p:nvPr>
        </p:nvSpPr>
        <p:spPr>
          <a:xfrm>
            <a:off x="623393" y="2204938"/>
            <a:ext cx="10944192" cy="38163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24" name="Shape 24"/>
        <p:cNvGrpSpPr/>
        <p:nvPr/>
      </p:nvGrpSpPr>
      <p:grpSpPr>
        <a:xfrm>
          <a:off x="0" y="0"/>
          <a:ext cx="0" cy="0"/>
          <a:chOff x="0" y="0"/>
          <a:chExt cx="0" cy="0"/>
        </a:xfrm>
      </p:grpSpPr>
      <p:pic>
        <p:nvPicPr>
          <p:cNvPr descr="A yellow circle on a black background&#10;&#10;Description automatically generated" id="25" name="Google Shape;25;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6" name="Google Shape;26;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1" name="Google Shape;31;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2" name="Google Shape;32;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 name="Google Shape;33;p11"/>
          <p:cNvGrpSpPr/>
          <p:nvPr/>
        </p:nvGrpSpPr>
        <p:grpSpPr>
          <a:xfrm>
            <a:off x="11436251" y="129884"/>
            <a:ext cx="661669" cy="1214119"/>
            <a:chOff x="11436251" y="129884"/>
            <a:chExt cx="661669" cy="1214119"/>
          </a:xfrm>
        </p:grpSpPr>
        <p:sp>
          <p:nvSpPr>
            <p:cNvPr id="34" name="Google Shape;34;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 name="Google Shape;61;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2" name="Google Shape;62;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64" name="Shape 64"/>
        <p:cNvGrpSpPr/>
        <p:nvPr/>
      </p:nvGrpSpPr>
      <p:grpSpPr>
        <a:xfrm>
          <a:off x="0" y="0"/>
          <a:ext cx="0" cy="0"/>
          <a:chOff x="0" y="0"/>
          <a:chExt cx="0" cy="0"/>
        </a:xfrm>
      </p:grpSpPr>
      <p:pic>
        <p:nvPicPr>
          <p:cNvPr descr="A logo with blue and yellow colors&#10;&#10;Description automatically generated" id="65" name="Google Shape;65;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66" name="Google Shape;66;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7" name="Google Shape;67;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8" name="Google Shape;68;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9" name="Google Shape;69;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70" name="Google Shape;70;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71" name="Google Shape;71;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72" name="Shape 72"/>
        <p:cNvGrpSpPr/>
        <p:nvPr/>
      </p:nvGrpSpPr>
      <p:grpSpPr>
        <a:xfrm>
          <a:off x="0" y="0"/>
          <a:ext cx="0" cy="0"/>
          <a:chOff x="0" y="0"/>
          <a:chExt cx="0" cy="0"/>
        </a:xfrm>
      </p:grpSpPr>
      <p:pic>
        <p:nvPicPr>
          <p:cNvPr descr="A logo with blue and yellow colors&#10;&#10;Description automatically generated" id="73" name="Google Shape;73;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74" name="Google Shape;74;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75" name="Google Shape;75;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76" name="Google Shape;76;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9" name="Shape 79"/>
        <p:cNvGrpSpPr/>
        <p:nvPr/>
      </p:nvGrpSpPr>
      <p:grpSpPr>
        <a:xfrm>
          <a:off x="0" y="0"/>
          <a:ext cx="0" cy="0"/>
          <a:chOff x="0" y="0"/>
          <a:chExt cx="0" cy="0"/>
        </a:xfrm>
      </p:grpSpPr>
      <p:sp>
        <p:nvSpPr>
          <p:cNvPr id="80" name="Google Shape;80;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81" name="Google Shape;81;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82" name="Google Shape;82;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83" name="Google Shape;83;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5" name="Google Shape;85;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86" name="Google Shape;86;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7" name="Shape 87"/>
        <p:cNvGrpSpPr/>
        <p:nvPr/>
      </p:nvGrpSpPr>
      <p:grpSpPr>
        <a:xfrm>
          <a:off x="0" y="0"/>
          <a:ext cx="0" cy="0"/>
          <a:chOff x="0" y="0"/>
          <a:chExt cx="0" cy="0"/>
        </a:xfrm>
      </p:grpSpPr>
      <p:pic>
        <p:nvPicPr>
          <p:cNvPr descr="A yellow circle on a black background&#10;&#10;Description automatically generated" id="88" name="Google Shape;88;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9" name="Google Shape;89;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92" name="Google Shape;92;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93" name="Google Shape;93;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96" name="Google Shape;96;p15"/>
          <p:cNvGrpSpPr/>
          <p:nvPr/>
        </p:nvGrpSpPr>
        <p:grpSpPr>
          <a:xfrm>
            <a:off x="11436251" y="129884"/>
            <a:ext cx="661669" cy="1214119"/>
            <a:chOff x="11436251" y="129884"/>
            <a:chExt cx="661669" cy="1214119"/>
          </a:xfrm>
        </p:grpSpPr>
        <p:sp>
          <p:nvSpPr>
            <p:cNvPr id="97" name="Google Shape;97;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5" name="Google Shape;125;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26" name="Shape 126"/>
        <p:cNvGrpSpPr/>
        <p:nvPr/>
      </p:nvGrpSpPr>
      <p:grpSpPr>
        <a:xfrm>
          <a:off x="0" y="0"/>
          <a:ext cx="0" cy="0"/>
          <a:chOff x="0" y="0"/>
          <a:chExt cx="0" cy="0"/>
        </a:xfrm>
      </p:grpSpPr>
      <p:pic>
        <p:nvPicPr>
          <p:cNvPr descr="A yellow circle on a black background&#10;&#10;Description automatically generated" id="127" name="Google Shape;127;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8" name="Google Shape;128;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31" name="Google Shape;131;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3" name="Google Shape;133;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34" name="Google Shape;134;p1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5" name="Google Shape;135;p16"/>
          <p:cNvGrpSpPr/>
          <p:nvPr/>
        </p:nvGrpSpPr>
        <p:grpSpPr>
          <a:xfrm>
            <a:off x="11436251" y="129884"/>
            <a:ext cx="661669" cy="1214119"/>
            <a:chOff x="11436251" y="129884"/>
            <a:chExt cx="661669" cy="1214119"/>
          </a:xfrm>
        </p:grpSpPr>
        <p:sp>
          <p:nvSpPr>
            <p:cNvPr id="136" name="Google Shape;136;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64" name="Google Shape;164;p16"/>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65" name="Shape 165"/>
        <p:cNvGrpSpPr/>
        <p:nvPr/>
      </p:nvGrpSpPr>
      <p:grpSpPr>
        <a:xfrm>
          <a:off x="0" y="0"/>
          <a:ext cx="0" cy="0"/>
          <a:chOff x="0" y="0"/>
          <a:chExt cx="0" cy="0"/>
        </a:xfrm>
      </p:grpSpPr>
      <p:pic>
        <p:nvPicPr>
          <p:cNvPr descr="A yellow circle on a black background&#10;&#10;Description automatically generated" id="166" name="Google Shape;166;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7" name="Google Shape;167;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70" name="Google Shape;170;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71" name="Google Shape;171;p17"/>
          <p:cNvGrpSpPr/>
          <p:nvPr/>
        </p:nvGrpSpPr>
        <p:grpSpPr>
          <a:xfrm>
            <a:off x="11436251" y="129884"/>
            <a:ext cx="661669" cy="1214119"/>
            <a:chOff x="11436251" y="129884"/>
            <a:chExt cx="661669" cy="1214119"/>
          </a:xfrm>
        </p:grpSpPr>
        <p:sp>
          <p:nvSpPr>
            <p:cNvPr id="172" name="Google Shape;172;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00" name="Google Shape;200;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01" name="Google Shape;201;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202" name="Google Shape;202;p17"/>
          <p:cNvGrpSpPr/>
          <p:nvPr/>
        </p:nvGrpSpPr>
        <p:grpSpPr>
          <a:xfrm>
            <a:off x="0" y="1318491"/>
            <a:ext cx="1397787" cy="57996"/>
            <a:chOff x="0" y="1077191"/>
            <a:chExt cx="1397787" cy="57996"/>
          </a:xfrm>
        </p:grpSpPr>
        <p:sp>
          <p:nvSpPr>
            <p:cNvPr id="203" name="Google Shape;203;p17"/>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7"/>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5" name="Google Shape;205;p1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206" name="Google Shape;206;p17"/>
          <p:cNvSpPr txBox="1"/>
          <p:nvPr>
            <p:ph type="title"/>
          </p:nvPr>
        </p:nvSpPr>
        <p:spPr>
          <a:xfrm>
            <a:off x="298675" y="750475"/>
            <a:ext cx="7694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
          <p:cNvSpPr txBox="1"/>
          <p:nvPr>
            <p:ph type="title"/>
          </p:nvPr>
        </p:nvSpPr>
        <p:spPr>
          <a:xfrm>
            <a:off x="492628" y="1885632"/>
            <a:ext cx="114135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1" i="0" lang="en-GB" sz="4400" u="none" cap="none" strike="noStrike">
                <a:solidFill>
                  <a:schemeClr val="dk2"/>
                </a:solidFill>
                <a:latin typeface="Montserrat"/>
                <a:ea typeface="Montserrat"/>
                <a:cs typeface="Montserrat"/>
                <a:sym typeface="Montserrat"/>
              </a:rPr>
              <a:t>SWOT </a:t>
            </a:r>
            <a:r>
              <a:rPr b="1" lang="en-GB" sz="4400">
                <a:solidFill>
                  <a:schemeClr val="dk2"/>
                </a:solidFill>
                <a:latin typeface="Montserrat"/>
                <a:ea typeface="Montserrat"/>
                <a:cs typeface="Montserrat"/>
                <a:sym typeface="Montserrat"/>
              </a:rPr>
              <a:t>A</a:t>
            </a:r>
            <a:r>
              <a:rPr b="1" i="0" lang="en-GB" sz="4400" u="none" cap="none" strike="noStrike">
                <a:solidFill>
                  <a:schemeClr val="dk2"/>
                </a:solidFill>
                <a:latin typeface="Montserrat"/>
                <a:ea typeface="Montserrat"/>
                <a:cs typeface="Montserrat"/>
                <a:sym typeface="Montserrat"/>
              </a:rPr>
              <a:t>nalysis</a:t>
            </a:r>
            <a:endParaRPr b="1">
              <a:latin typeface="Montserrat"/>
              <a:ea typeface="Montserrat"/>
              <a:cs typeface="Montserrat"/>
              <a:sym typeface="Montserrat"/>
            </a:endParaRPr>
          </a:p>
        </p:txBody>
      </p:sp>
      <p:pic>
        <p:nvPicPr>
          <p:cNvPr id="643" name="Google Shape;643;p1"/>
          <p:cNvPicPr preferRelativeResize="0"/>
          <p:nvPr/>
        </p:nvPicPr>
        <p:blipFill rotWithShape="1">
          <a:blip r:embed="rId3">
            <a:alphaModFix/>
          </a:blip>
          <a:srcRect b="0" l="0" r="0" t="0"/>
          <a:stretch/>
        </p:blipFill>
        <p:spPr>
          <a:xfrm>
            <a:off x="9236050" y="2715449"/>
            <a:ext cx="1377574" cy="1165649"/>
          </a:xfrm>
          <a:prstGeom prst="rect">
            <a:avLst/>
          </a:prstGeom>
          <a:noFill/>
          <a:ln>
            <a:noFill/>
          </a:ln>
        </p:spPr>
      </p:pic>
      <p:pic>
        <p:nvPicPr>
          <p:cNvPr id="644" name="Google Shape;644;p1"/>
          <p:cNvPicPr preferRelativeResize="0"/>
          <p:nvPr/>
        </p:nvPicPr>
        <p:blipFill rotWithShape="1">
          <a:blip r:embed="rId3">
            <a:alphaModFix/>
          </a:blip>
          <a:srcRect b="0" l="0" r="0" t="0"/>
          <a:stretch/>
        </p:blipFill>
        <p:spPr>
          <a:xfrm>
            <a:off x="6564252" y="4005076"/>
            <a:ext cx="987128" cy="835249"/>
          </a:xfrm>
          <a:prstGeom prst="rect">
            <a:avLst/>
          </a:prstGeom>
          <a:noFill/>
          <a:ln>
            <a:noFill/>
          </a:ln>
        </p:spPr>
      </p:pic>
      <p:sp>
        <p:nvSpPr>
          <p:cNvPr id="645" name="Google Shape;645;p1"/>
          <p:cNvSpPr txBox="1"/>
          <p:nvPr>
            <p:ph idx="12" type="sldNum"/>
          </p:nvPr>
        </p:nvSpPr>
        <p:spPr>
          <a:xfrm>
            <a:off x="215900" y="6356350"/>
            <a:ext cx="2743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2"/>
          <p:cNvSpPr txBox="1"/>
          <p:nvPr>
            <p:ph type="title"/>
          </p:nvPr>
        </p:nvSpPr>
        <p:spPr>
          <a:xfrm>
            <a:off x="333525" y="472400"/>
            <a:ext cx="107700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business model for analysing growth opportunities</a:t>
            </a:r>
            <a:r>
              <a:rPr lang="en-GB">
                <a:solidFill>
                  <a:schemeClr val="lt1"/>
                </a:solidFill>
              </a:rPr>
              <a:t>.</a:t>
            </a:r>
            <a:endParaRPr>
              <a:solidFill>
                <a:schemeClr val="lt1"/>
              </a:solidFill>
            </a:endParaRPr>
          </a:p>
        </p:txBody>
      </p:sp>
      <p:sp>
        <p:nvSpPr>
          <p:cNvPr id="651" name="Google Shape;651;p2"/>
          <p:cNvSpPr/>
          <p:nvPr/>
        </p:nvSpPr>
        <p:spPr>
          <a:xfrm>
            <a:off x="333526" y="1297575"/>
            <a:ext cx="9263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analyse growth opportunities at product, team or business level</a:t>
            </a:r>
            <a:endParaRPr sz="1600"/>
          </a:p>
        </p:txBody>
      </p:sp>
      <p:sp>
        <p:nvSpPr>
          <p:cNvPr id="652" name="Google Shape;652;p2"/>
          <p:cNvSpPr txBox="1"/>
          <p:nvPr/>
        </p:nvSpPr>
        <p:spPr>
          <a:xfrm>
            <a:off x="374975" y="1883700"/>
            <a:ext cx="44028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This model analyses the strengths and weaknesses of a company (these are internal forces) and the opportunities and threats in the marketplace (these are external forces).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intersection between strengths and opportunities  prompts a response. In the same way responses can be developed by an examination of the intersection between weaknesses and opportunities, threats and strengths, threats and weaknesses.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Be clear on the focus of your SWOT - whether a specific brand, business unit, company or product group.</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 SWOT is a great brainstorming tool. Use it whenever you are considering a strategy for a product or a business unit. </a:t>
            </a:r>
            <a:endParaRPr/>
          </a:p>
        </p:txBody>
      </p:sp>
      <p:sp>
        <p:nvSpPr>
          <p:cNvPr id="653" name="Google Shape;653;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54" name="Google Shape;654;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55" name="Google Shape;655;p2"/>
          <p:cNvPicPr preferRelativeResize="0"/>
          <p:nvPr/>
        </p:nvPicPr>
        <p:blipFill rotWithShape="1">
          <a:blip r:embed="rId3">
            <a:alphaModFix/>
          </a:blip>
          <a:srcRect b="2486" l="0" r="0" t="0"/>
          <a:stretch/>
        </p:blipFill>
        <p:spPr>
          <a:xfrm>
            <a:off x="5472575" y="1757775"/>
            <a:ext cx="5745299" cy="450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1" name="Google Shape;661;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2" name="Google Shape;662;p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Preparations</a:t>
            </a:r>
            <a:r>
              <a:rPr lang="en-GB">
                <a:solidFill>
                  <a:schemeClr val="lt1"/>
                </a:solidFill>
              </a:rPr>
              <a:t>.</a:t>
            </a:r>
            <a:endParaRPr>
              <a:solidFill>
                <a:schemeClr val="lt1"/>
              </a:solidFill>
            </a:endParaRPr>
          </a:p>
        </p:txBody>
      </p:sp>
      <p:sp>
        <p:nvSpPr>
          <p:cNvPr id="663" name="Google Shape;663;p3"/>
          <p:cNvSpPr txBox="1"/>
          <p:nvPr/>
        </p:nvSpPr>
        <p:spPr>
          <a:xfrm>
            <a:off x="370002" y="1422677"/>
            <a:ext cx="9238200" cy="4418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Before starting the SWOT it should be clear as to the scope. The SWOT could be limited to:</a:t>
            </a:r>
            <a:endParaRPr/>
          </a:p>
          <a:p>
            <a:pPr indent="-342900" lvl="0" marL="342900" marR="0" rtl="0" algn="l">
              <a:lnSpc>
                <a:spcPct val="115000"/>
              </a:lnSpc>
              <a:spcBef>
                <a:spcPts val="100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a specific brand or company</a:t>
            </a:r>
            <a:endParaRPr/>
          </a:p>
          <a:p>
            <a:pPr indent="-342900" lvl="0" marL="342900"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a target audience</a:t>
            </a:r>
            <a:endParaRPr/>
          </a:p>
          <a:p>
            <a:pPr indent="-342900" lvl="0" marL="342900"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a product group</a:t>
            </a:r>
            <a:endParaRPr/>
          </a:p>
          <a:p>
            <a:pPr indent="-342900" lvl="0" marL="342900"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a geographical region </a:t>
            </a:r>
            <a:endParaRPr/>
          </a:p>
          <a:p>
            <a:pPr indent="0" lvl="0" marL="0" marR="0" rtl="0" algn="l">
              <a:lnSpc>
                <a:spcPct val="115000"/>
              </a:lnSpc>
              <a:spcBef>
                <a:spcPts val="1000"/>
              </a:spcBef>
              <a:spcAft>
                <a:spcPts val="0"/>
              </a:spcAft>
              <a:buNone/>
            </a:pPr>
            <a:r>
              <a:rPr lang="en-GB" sz="1400">
                <a:solidFill>
                  <a:schemeClr val="dk1"/>
                </a:solidFill>
                <a:latin typeface="Montserrat Light"/>
                <a:ea typeface="Montserrat Light"/>
                <a:cs typeface="Montserrat Light"/>
                <a:sym typeface="Montserrat Light"/>
              </a:rPr>
              <a:t>It is used in business and marketing to address a company’s position within a market, or the future for a product, brand or business idea. It is also used as a problem solving tool which can be used to guide an acquisition, outsource a service, develop a partnership with a different company, or evaluate an investment opportunity.</a:t>
            </a:r>
            <a:endParaRPr/>
          </a:p>
          <a:p>
            <a:pPr indent="0" lvl="0" marL="0" marR="0" rtl="0" algn="l">
              <a:lnSpc>
                <a:spcPct val="115000"/>
              </a:lnSpc>
              <a:spcBef>
                <a:spcPts val="1000"/>
              </a:spcBef>
              <a:spcAft>
                <a:spcPts val="0"/>
              </a:spcAft>
              <a:buNone/>
            </a:pPr>
            <a:r>
              <a:rPr lang="en-GB" sz="1400">
                <a:solidFill>
                  <a:schemeClr val="dk1"/>
                </a:solidFill>
                <a:latin typeface="Montserrat Light"/>
                <a:ea typeface="Montserrat Light"/>
                <a:cs typeface="Montserrat Light"/>
                <a:sym typeface="Montserrat Light"/>
              </a:rPr>
              <a:t>The tool can be customised. For example, if there are many components of the SWOT they could be ranked or given a score of importance to provide a degree of focus. </a:t>
            </a:r>
            <a:endParaRPr/>
          </a:p>
          <a:p>
            <a:pPr indent="0" lvl="0" marL="0" marR="0" rtl="0" algn="l">
              <a:lnSpc>
                <a:spcPct val="115000"/>
              </a:lnSpc>
              <a:spcBef>
                <a:spcPts val="1000"/>
              </a:spcBef>
              <a:spcAft>
                <a:spcPts val="0"/>
              </a:spcAft>
              <a:buNone/>
            </a:pPr>
            <a:r>
              <a:rPr lang="en-GB" sz="1400">
                <a:solidFill>
                  <a:schemeClr val="dk1"/>
                </a:solidFill>
                <a:latin typeface="Montserrat Light"/>
                <a:ea typeface="Montserrat Light"/>
                <a:cs typeface="Montserrat Light"/>
                <a:sym typeface="Montserrat Light"/>
              </a:rPr>
              <a:t>As with many of the tools described in this book the SWOT does not have to stand alone. The PEST tool is a useful adjunct, especially in identifying the threats and opportunities within a market.</a:t>
            </a:r>
            <a:endParaRPr/>
          </a:p>
          <a:p>
            <a:pPr indent="0" lvl="0" marL="0" marR="0" rtl="0" algn="l">
              <a:lnSpc>
                <a:spcPct val="115000"/>
              </a:lnSpc>
              <a:spcBef>
                <a:spcPts val="1000"/>
              </a:spcBef>
              <a:spcAft>
                <a:spcPts val="0"/>
              </a:spcAft>
              <a:buNone/>
            </a:pPr>
            <a:r>
              <a:rPr lang="en-GB" sz="1400">
                <a:solidFill>
                  <a:schemeClr val="dk1"/>
                </a:solidFill>
                <a:latin typeface="Montserrat Light"/>
                <a:ea typeface="Montserrat Light"/>
                <a:cs typeface="Montserrat Light"/>
                <a:sym typeface="Montserrat Light"/>
              </a:rPr>
              <a:t>A SWOT should be carried out in a workshop.  Consider inviting to the workshop people from all parts of the company.</a:t>
            </a:r>
            <a:endParaRPr sz="1400">
              <a:solidFill>
                <a:schemeClr val="dk1"/>
              </a:solidFill>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4"/>
          <p:cNvSpPr txBox="1"/>
          <p:nvPr>
            <p:ph type="title"/>
          </p:nvPr>
        </p:nvSpPr>
        <p:spPr>
          <a:xfrm>
            <a:off x="298675" y="750475"/>
            <a:ext cx="7694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Strengths &amp; weaknesses</a:t>
            </a:r>
            <a:r>
              <a:rPr lang="en-GB">
                <a:solidFill>
                  <a:schemeClr val="accent3"/>
                </a:solidFill>
              </a:rPr>
              <a:t>.</a:t>
            </a:r>
            <a:endParaRPr>
              <a:solidFill>
                <a:schemeClr val="accent3"/>
              </a:solidFill>
            </a:endParaRPr>
          </a:p>
        </p:txBody>
      </p:sp>
      <p:sp>
        <p:nvSpPr>
          <p:cNvPr id="670" name="Google Shape;670;p4"/>
          <p:cNvSpPr txBox="1"/>
          <p:nvPr/>
        </p:nvSpPr>
        <p:spPr>
          <a:xfrm>
            <a:off x="376700" y="1684075"/>
            <a:ext cx="104106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These are the things that your company does well and not so well. Core strengths will stand out and be easy to list. Be sure to also include more subtle and less obvious strengths as these could become differentiators. List all your weaknesses, especially those relative to competitors.  In order to determine the relevance and importance of your different strengths and weaknesses, give them a score out of 10:</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graphicFrame>
        <p:nvGraphicFramePr>
          <p:cNvPr id="671" name="Google Shape;671;p4"/>
          <p:cNvGraphicFramePr/>
          <p:nvPr/>
        </p:nvGraphicFramePr>
        <p:xfrm>
          <a:off x="2854790" y="3025130"/>
          <a:ext cx="3000000" cy="3000000"/>
        </p:xfrm>
        <a:graphic>
          <a:graphicData uri="http://schemas.openxmlformats.org/drawingml/2006/table">
            <a:tbl>
              <a:tblPr>
                <a:noFill/>
                <a:tableStyleId>{951B043C-87B2-4375-9D89-5881B2BDA3D7}</a:tableStyleId>
              </a:tblPr>
              <a:tblGrid>
                <a:gridCol w="3204300"/>
                <a:gridCol w="1549300"/>
                <a:gridCol w="1665250"/>
              </a:tblGrid>
              <a:tr h="634275">
                <a:tc>
                  <a:txBody>
                    <a:bodyPr/>
                    <a:lstStyle/>
                    <a:p>
                      <a:pPr indent="0" lvl="0" marL="0" marR="0" rtl="0" algn="l">
                        <a:spcBef>
                          <a:spcPts val="0"/>
                        </a:spcBef>
                        <a:spcAft>
                          <a:spcPts val="0"/>
                        </a:spcAft>
                        <a:buNone/>
                      </a:pPr>
                      <a:r>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b">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Importance to customers (10 = very important)</a:t>
                      </a:r>
                      <a:endParaRPr i="0" sz="1300" u="none" cap="none" strike="noStrike">
                        <a:solidFill>
                          <a:schemeClr val="dk2"/>
                        </a:solidFill>
                        <a:latin typeface="Montserrat SemiBold"/>
                        <a:ea typeface="Montserrat SemiBold"/>
                        <a:cs typeface="Montserrat SemiBold"/>
                        <a:sym typeface="Montserrat SemiBold"/>
                      </a:endParaRPr>
                    </a:p>
                  </a:txBody>
                  <a:tcPr marT="12700" marB="0" marR="12700" marL="127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Level of strength (10 = very strong)</a:t>
                      </a:r>
                      <a:endParaRPr i="0" sz="1300" u="none" cap="none" strike="noStrike">
                        <a:solidFill>
                          <a:schemeClr val="dk2"/>
                        </a:solidFill>
                        <a:latin typeface="Montserrat SemiBold"/>
                        <a:ea typeface="Montserrat SemiBold"/>
                        <a:cs typeface="Montserrat SemiBold"/>
                        <a:sym typeface="Montserrat SemiBold"/>
                      </a:endParaRPr>
                    </a:p>
                  </a:txBody>
                  <a:tcPr marT="12700" marB="0" marR="12700" marL="127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36225">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Products </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r>
              <a:tr h="236225">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Brands </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Promotion</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Geographical spread</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Distribution</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Prices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Processes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People</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lang="en-GB" sz="1400" u="none" cap="none" strike="noStrike">
                          <a:latin typeface="Montserrat Light"/>
                          <a:ea typeface="Montserrat Light"/>
                          <a:cs typeface="Montserrat Light"/>
                          <a:sym typeface="Montserrat Light"/>
                        </a:rPr>
                        <a:t>Profitability</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72" name="Google Shape;672;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3" name="Google Shape;673;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5"/>
          <p:cNvSpPr txBox="1"/>
          <p:nvPr>
            <p:ph type="title"/>
          </p:nvPr>
        </p:nvSpPr>
        <p:spPr>
          <a:xfrm>
            <a:off x="298674" y="750475"/>
            <a:ext cx="7802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Opportunities and threats</a:t>
            </a:r>
            <a:r>
              <a:rPr lang="en-GB">
                <a:solidFill>
                  <a:schemeClr val="accent1"/>
                </a:solidFill>
              </a:rPr>
              <a:t>.</a:t>
            </a:r>
            <a:endParaRPr>
              <a:solidFill>
                <a:schemeClr val="accent1"/>
              </a:solidFill>
            </a:endParaRPr>
          </a:p>
        </p:txBody>
      </p:sp>
      <p:sp>
        <p:nvSpPr>
          <p:cNvPr id="680" name="Google Shape;680;p5"/>
          <p:cNvSpPr txBox="1"/>
          <p:nvPr/>
        </p:nvSpPr>
        <p:spPr>
          <a:xfrm>
            <a:off x="350000" y="1721775"/>
            <a:ext cx="109194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When preparing a SWOT, it is easy to confuse strengths and opportunities. The opportunities and threats for a company are those in the marketplace. They are external to the company. Opportunities and threats arise from some aspect of the market – its size, its growth, its composition in terms of demographics, the economic situation, the competition, the environment, legislation etc. Threats come from a shrinking marketplace or a highly competitive market. Legislation may pose a threat. Threats could arise from the changing demographic of a company’s customer base. In order to determine the importance of the opportunities and threats, give them a score out of 10:</a:t>
            </a:r>
            <a:endParaRPr>
              <a:solidFill>
                <a:schemeClr val="dk2"/>
              </a:solidFill>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graphicFrame>
        <p:nvGraphicFramePr>
          <p:cNvPr id="681" name="Google Shape;681;p5"/>
          <p:cNvGraphicFramePr/>
          <p:nvPr/>
        </p:nvGraphicFramePr>
        <p:xfrm>
          <a:off x="3649241" y="3232857"/>
          <a:ext cx="3000000" cy="3000000"/>
        </p:xfrm>
        <a:graphic>
          <a:graphicData uri="http://schemas.openxmlformats.org/drawingml/2006/table">
            <a:tbl>
              <a:tblPr>
                <a:noFill/>
                <a:tableStyleId>{951B043C-87B2-4375-9D89-5881B2BDA3D7}</a:tableStyleId>
              </a:tblPr>
              <a:tblGrid>
                <a:gridCol w="3458475"/>
                <a:gridCol w="1295100"/>
              </a:tblGrid>
              <a:tr h="768075">
                <a:tc>
                  <a:txBody>
                    <a:bodyPr/>
                    <a:lstStyle/>
                    <a:p>
                      <a:pPr indent="0" lvl="0" marL="0" marR="0" rtl="0" algn="l">
                        <a:spcBef>
                          <a:spcPts val="0"/>
                        </a:spcBef>
                        <a:spcAft>
                          <a:spcPts val="0"/>
                        </a:spcAft>
                        <a:buNone/>
                      </a:pPr>
                      <a:r>
                        <a:t/>
                      </a:r>
                      <a:endParaRPr b="0" i="0" sz="1500" u="none" cap="none" strike="noStrike">
                        <a:solidFill>
                          <a:schemeClr val="dk2"/>
                        </a:solidFill>
                        <a:latin typeface="Montserrat Light"/>
                        <a:ea typeface="Montserrat Light"/>
                        <a:cs typeface="Montserrat Light"/>
                        <a:sym typeface="Montserrat Light"/>
                      </a:endParaRPr>
                    </a:p>
                  </a:txBody>
                  <a:tcPr marT="12700" marB="0" marR="12700" marL="12700" anchor="b">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0" lang="en-GB" sz="1400" u="none" cap="none" strike="noStrike">
                          <a:solidFill>
                            <a:schemeClr val="dk2"/>
                          </a:solidFill>
                          <a:latin typeface="Montserrat Light"/>
                          <a:ea typeface="Montserrat Light"/>
                          <a:cs typeface="Montserrat Light"/>
                          <a:sym typeface="Montserrat Light"/>
                        </a:rPr>
                        <a:t>Importance  (10 = very important)</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b">
                    <a:lnB cap="flat" cmpd="sng" w="12700">
                      <a:solidFill>
                        <a:schemeClr val="lt1"/>
                      </a:solidFill>
                      <a:prstDash val="solid"/>
                      <a:round/>
                      <a:headEnd len="sm" w="sm" type="none"/>
                      <a:tailEnd len="sm" w="sm" type="none"/>
                    </a:lnB>
                    <a:solidFill>
                      <a:schemeClr val="dk1"/>
                    </a:solidFill>
                  </a:tcPr>
                </a:tc>
              </a:tr>
              <a:tr h="256550">
                <a:tc>
                  <a:txBody>
                    <a:bodyPr/>
                    <a:lstStyle/>
                    <a:p>
                      <a:pPr indent="0" lvl="0" marL="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Market size and growth</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22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256550">
                <a:tc>
                  <a:txBody>
                    <a:bodyPr/>
                    <a:lstStyle/>
                    <a:p>
                      <a:pPr indent="0" lvl="0" marL="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Target audiences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22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256550">
                <a:tc>
                  <a:txBody>
                    <a:bodyPr/>
                    <a:lstStyle/>
                    <a:p>
                      <a:pPr indent="0" lvl="0" marL="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Trends and fashions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22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256550">
                <a:tc>
                  <a:txBody>
                    <a:bodyPr/>
                    <a:lstStyle/>
                    <a:p>
                      <a:pPr indent="0" lvl="0" marL="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Competition</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22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256550">
                <a:tc>
                  <a:txBody>
                    <a:bodyPr/>
                    <a:lstStyle/>
                    <a:p>
                      <a:pPr indent="0" lvl="0" marL="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Technology</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22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256550">
                <a:tc>
                  <a:txBody>
                    <a:bodyPr/>
                    <a:lstStyle/>
                    <a:p>
                      <a:pPr indent="0" lvl="0" marL="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Economics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22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256550">
                <a:tc>
                  <a:txBody>
                    <a:bodyPr/>
                    <a:lstStyle/>
                    <a:p>
                      <a:pPr indent="0" lvl="0" marL="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Politics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22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256550">
                <a:tc>
                  <a:txBody>
                    <a:bodyPr/>
                    <a:lstStyle/>
                    <a:p>
                      <a:pPr indent="0" lvl="0" marL="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Environment</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22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256550">
                <a:tc>
                  <a:txBody>
                    <a:bodyPr/>
                    <a:lstStyle/>
                    <a:p>
                      <a:pPr indent="0" lvl="0" marL="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Legal</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22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bl>
          </a:graphicData>
        </a:graphic>
      </p:graphicFrame>
      <p:sp>
        <p:nvSpPr>
          <p:cNvPr id="682" name="Google Shape;682;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3" name="Google Shape;683;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pic>
        <p:nvPicPr>
          <p:cNvPr id="689" name="Google Shape;689;p6"/>
          <p:cNvPicPr preferRelativeResize="0"/>
          <p:nvPr/>
        </p:nvPicPr>
        <p:blipFill rotWithShape="1">
          <a:blip r:embed="rId3">
            <a:alphaModFix/>
          </a:blip>
          <a:srcRect b="2486" l="0" r="0" t="0"/>
          <a:stretch/>
        </p:blipFill>
        <p:spPr>
          <a:xfrm>
            <a:off x="5520325" y="1315300"/>
            <a:ext cx="6144726" cy="4815826"/>
          </a:xfrm>
          <a:prstGeom prst="rect">
            <a:avLst/>
          </a:prstGeom>
          <a:noFill/>
          <a:ln>
            <a:noFill/>
          </a:ln>
        </p:spPr>
      </p:pic>
      <p:sp>
        <p:nvSpPr>
          <p:cNvPr id="690" name="Google Shape;690;p6"/>
          <p:cNvSpPr txBox="1"/>
          <p:nvPr>
            <p:ph type="title"/>
          </p:nvPr>
        </p:nvSpPr>
        <p:spPr>
          <a:xfrm>
            <a:off x="298675" y="750475"/>
            <a:ext cx="7694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The responses</a:t>
            </a:r>
            <a:r>
              <a:rPr lang="en-GB">
                <a:solidFill>
                  <a:schemeClr val="accent1"/>
                </a:solidFill>
              </a:rPr>
              <a:t>.</a:t>
            </a:r>
            <a:endParaRPr>
              <a:solidFill>
                <a:schemeClr val="accent1"/>
              </a:solidFill>
            </a:endParaRPr>
          </a:p>
        </p:txBody>
      </p:sp>
      <p:sp>
        <p:nvSpPr>
          <p:cNvPr id="691" name="Google Shape;691;p6"/>
          <p:cNvSpPr txBox="1"/>
          <p:nvPr/>
        </p:nvSpPr>
        <p:spPr>
          <a:xfrm>
            <a:off x="394793" y="1508787"/>
            <a:ext cx="53454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You will now have a good understanding of your strengths and weaknesses, opportunities and threats. Consider your responses for each of the intersections.</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Use a prioritizing grid to determine the responses.</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cxnSp>
        <p:nvCxnSpPr>
          <p:cNvPr id="692" name="Google Shape;692;p6"/>
          <p:cNvCxnSpPr/>
          <p:nvPr/>
        </p:nvCxnSpPr>
        <p:spPr>
          <a:xfrm>
            <a:off x="5594573" y="2218764"/>
            <a:ext cx="1969200" cy="636000"/>
          </a:xfrm>
          <a:prstGeom prst="straightConnector1">
            <a:avLst/>
          </a:prstGeom>
          <a:noFill/>
          <a:ln cap="flat" cmpd="sng" w="38100">
            <a:solidFill>
              <a:schemeClr val="accent1"/>
            </a:solidFill>
            <a:prstDash val="solid"/>
            <a:miter lim="800000"/>
            <a:headEnd len="sm" w="sm" type="none"/>
            <a:tailEnd len="med" w="med" type="stealth"/>
          </a:ln>
        </p:spPr>
      </p:cxnSp>
      <p:sp>
        <p:nvSpPr>
          <p:cNvPr id="693" name="Google Shape;693;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4" name="Google Shape;694;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pic>
        <p:nvPicPr>
          <p:cNvPr id="695" name="Google Shape;695;p6"/>
          <p:cNvPicPr preferRelativeResize="0"/>
          <p:nvPr/>
        </p:nvPicPr>
        <p:blipFill>
          <a:blip r:embed="rId4">
            <a:alphaModFix/>
          </a:blip>
          <a:stretch>
            <a:fillRect/>
          </a:stretch>
        </p:blipFill>
        <p:spPr>
          <a:xfrm>
            <a:off x="1818501" y="3218674"/>
            <a:ext cx="3371427" cy="3039214"/>
          </a:xfrm>
          <a:prstGeom prst="rect">
            <a:avLst/>
          </a:prstGeom>
          <a:noFill/>
          <a:ln>
            <a:noFill/>
          </a:ln>
        </p:spPr>
      </p:pic>
      <p:cxnSp>
        <p:nvCxnSpPr>
          <p:cNvPr id="696" name="Google Shape;696;p6"/>
          <p:cNvCxnSpPr/>
          <p:nvPr/>
        </p:nvCxnSpPr>
        <p:spPr>
          <a:xfrm>
            <a:off x="1510442" y="2976440"/>
            <a:ext cx="672000" cy="447900"/>
          </a:xfrm>
          <a:prstGeom prst="straightConnector1">
            <a:avLst/>
          </a:prstGeom>
          <a:noFill/>
          <a:ln cap="flat" cmpd="sng" w="38100">
            <a:solidFill>
              <a:schemeClr val="accent1"/>
            </a:solidFill>
            <a:prstDash val="solid"/>
            <a:miter lim="800000"/>
            <a:headEnd len="sm" w="sm" type="none"/>
            <a:tailEnd len="med" w="med" type="stealth"/>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lt1"/>
                </a:solidFill>
              </a:rPr>
              <a:t>.</a:t>
            </a:r>
            <a:endParaRPr sz="2900">
              <a:solidFill>
                <a:schemeClr val="lt1"/>
              </a:solidFill>
            </a:endParaRPr>
          </a:p>
        </p:txBody>
      </p:sp>
      <p:sp>
        <p:nvSpPr>
          <p:cNvPr id="702" name="Google Shape;702;p7"/>
          <p:cNvSpPr txBox="1"/>
          <p:nvPr/>
        </p:nvSpPr>
        <p:spPr>
          <a:xfrm>
            <a:off x="1104149" y="1497200"/>
            <a:ext cx="8693100" cy="22902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A SWOT analysis is a great brainstorming tool. Use it whenever you are considering a strategy for a product or a business unit. Use the SWOT grid which drives action where strengths, weaknesses, opportunities and threats meet. </a:t>
            </a:r>
            <a:endParaRPr/>
          </a:p>
          <a:p>
            <a:pPr indent="-241300" lvl="0" marL="342900" marR="0" rtl="0" algn="l">
              <a:lnSpc>
                <a:spcPct val="115000"/>
              </a:lnSpc>
              <a:spcBef>
                <a:spcPts val="0"/>
              </a:spcBef>
              <a:spcAft>
                <a:spcPts val="0"/>
              </a:spcAft>
              <a:buClr>
                <a:schemeClr val="dk1"/>
              </a:buClr>
              <a:buSzPts val="1600"/>
              <a:buFont typeface="Noto Sans Symbols"/>
              <a:buNone/>
            </a:pPr>
            <a:r>
              <a:t/>
            </a: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In developing the SWOT, consider all the detailed strengths and weaknesses, opportunities and threats and then distil them so that the grid contains only those that are most relevant.</a:t>
            </a:r>
            <a:endParaRPr/>
          </a:p>
          <a:p>
            <a:pPr indent="-241300" lvl="0" marL="342900" marR="0" rtl="0" algn="l">
              <a:lnSpc>
                <a:spcPct val="115000"/>
              </a:lnSpc>
              <a:spcBef>
                <a:spcPts val="0"/>
              </a:spcBef>
              <a:spcAft>
                <a:spcPts val="0"/>
              </a:spcAft>
              <a:buClr>
                <a:schemeClr val="dk1"/>
              </a:buClr>
              <a:buSzPts val="1600"/>
              <a:buFont typeface="Noto Sans Symbols"/>
              <a:buNone/>
            </a:pPr>
            <a:r>
              <a:t/>
            </a: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Place a priority on actions related to the strengths and opportunities and the weaknesses and the opportunities. These will be where the quickest gains can be achieved.</a:t>
            </a:r>
            <a:endParaRPr/>
          </a:p>
        </p:txBody>
      </p:sp>
      <p:sp>
        <p:nvSpPr>
          <p:cNvPr id="703" name="Google Shape;703;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4" name="Google Shape;704;p7"/>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2ab7a8b94b7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10" name="Google Shape;710;g2ab7a8b94b7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1" name="Google Shape;711;g2ab7a8b94b7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g2ab7a8b94b7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3" name="Google Shape;713;g2ab7a8b94b7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g2ab7a8b94b7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