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uJj+dM16bnW6iNrWMHfgZLMVh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D4ECB7-A0F3-4578-96C0-70FF5D2516E3}">
  <a:tblStyle styleId="{72D4ECB7-A0F3-4578-96C0-70FF5D2516E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C680ED0-B8BE-46C4-862B-27BC05052F09}"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f0d55b58b3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g1f0d55b58b3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317" name="Shape 317"/>
        <p:cNvGrpSpPr/>
        <p:nvPr/>
      </p:nvGrpSpPr>
      <p:grpSpPr>
        <a:xfrm>
          <a:off x="0" y="0"/>
          <a:ext cx="0" cy="0"/>
          <a:chOff x="0" y="0"/>
          <a:chExt cx="0" cy="0"/>
        </a:xfrm>
      </p:grpSpPr>
      <p:pic>
        <p:nvPicPr>
          <p:cNvPr descr="A logo with blue and yellow colors&#10;&#10;Description automatically generated" id="318" name="Google Shape;318;p20"/>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319" name="Google Shape;319;p20"/>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0" name="Google Shape;320;p20"/>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321" name="Google Shape;321;p20"/>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323" name="Google Shape;323;p20"/>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324" name="Shape 324"/>
        <p:cNvGrpSpPr/>
        <p:nvPr/>
      </p:nvGrpSpPr>
      <p:grpSpPr>
        <a:xfrm>
          <a:off x="0" y="0"/>
          <a:ext cx="0" cy="0"/>
          <a:chOff x="0" y="0"/>
          <a:chExt cx="0" cy="0"/>
        </a:xfrm>
      </p:grpSpPr>
      <p:sp>
        <p:nvSpPr>
          <p:cNvPr id="325" name="Google Shape;325;p2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326" name="Google Shape;326;p21"/>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327" name="Google Shape;327;p21"/>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328" name="Google Shape;328;p2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0" name="Google Shape;330;p21"/>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331" name="Google Shape;331;p2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332" name="Shape 332"/>
        <p:cNvGrpSpPr/>
        <p:nvPr/>
      </p:nvGrpSpPr>
      <p:grpSpPr>
        <a:xfrm>
          <a:off x="0" y="0"/>
          <a:ext cx="0" cy="0"/>
          <a:chOff x="0" y="0"/>
          <a:chExt cx="0" cy="0"/>
        </a:xfrm>
      </p:grpSpPr>
      <p:pic>
        <p:nvPicPr>
          <p:cNvPr descr="A yellow circle on a black background&#10;&#10;Description automatically generated" id="333" name="Google Shape;333;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4" name="Google Shape;334;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37" name="Google Shape;337;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338" name="Google Shape;338;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41" name="Google Shape;341;p22"/>
          <p:cNvGrpSpPr/>
          <p:nvPr/>
        </p:nvGrpSpPr>
        <p:grpSpPr>
          <a:xfrm>
            <a:off x="11436251" y="129884"/>
            <a:ext cx="661669" cy="1214119"/>
            <a:chOff x="11436251" y="129884"/>
            <a:chExt cx="661669" cy="1214119"/>
          </a:xfrm>
        </p:grpSpPr>
        <p:sp>
          <p:nvSpPr>
            <p:cNvPr id="342" name="Google Shape;34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2"/>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71" name="Shape 371"/>
        <p:cNvGrpSpPr/>
        <p:nvPr/>
      </p:nvGrpSpPr>
      <p:grpSpPr>
        <a:xfrm>
          <a:off x="0" y="0"/>
          <a:ext cx="0" cy="0"/>
          <a:chOff x="0" y="0"/>
          <a:chExt cx="0" cy="0"/>
        </a:xfrm>
      </p:grpSpPr>
      <p:pic>
        <p:nvPicPr>
          <p:cNvPr descr="A yellow circle on a black background&#10;&#10;Description automatically generated" id="372" name="Google Shape;37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3" name="Google Shape;373;p2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76" name="Google Shape;37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8" name="Google Shape;378;p2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79" name="Google Shape;379;p2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80" name="Google Shape;380;p23"/>
          <p:cNvGrpSpPr/>
          <p:nvPr/>
        </p:nvGrpSpPr>
        <p:grpSpPr>
          <a:xfrm>
            <a:off x="11436251" y="129884"/>
            <a:ext cx="661669" cy="1214119"/>
            <a:chOff x="11436251" y="129884"/>
            <a:chExt cx="661669" cy="1214119"/>
          </a:xfrm>
        </p:grpSpPr>
        <p:sp>
          <p:nvSpPr>
            <p:cNvPr id="381" name="Google Shape;381;p2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2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409" name="Google Shape;409;p23"/>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4"/>
          <p:cNvGrpSpPr/>
          <p:nvPr/>
        </p:nvGrpSpPr>
        <p:grpSpPr>
          <a:xfrm>
            <a:off x="0" y="1318491"/>
            <a:ext cx="1397812" cy="58002"/>
            <a:chOff x="0" y="1077191"/>
            <a:chExt cx="1397812" cy="58002"/>
          </a:xfrm>
        </p:grpSpPr>
        <p:sp>
          <p:nvSpPr>
            <p:cNvPr id="417" name="Google Shape;41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4"/>
          <p:cNvGrpSpPr/>
          <p:nvPr/>
        </p:nvGrpSpPr>
        <p:grpSpPr>
          <a:xfrm>
            <a:off x="11614051" y="129884"/>
            <a:ext cx="661669" cy="1214119"/>
            <a:chOff x="11436251" y="129884"/>
            <a:chExt cx="661669" cy="1214119"/>
          </a:xfrm>
        </p:grpSpPr>
        <p:sp>
          <p:nvSpPr>
            <p:cNvPr id="422" name="Google Shape;42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5"/>
          <p:cNvGrpSpPr/>
          <p:nvPr/>
        </p:nvGrpSpPr>
        <p:grpSpPr>
          <a:xfrm>
            <a:off x="0" y="1318491"/>
            <a:ext cx="1397812" cy="58002"/>
            <a:chOff x="0" y="1077191"/>
            <a:chExt cx="1397812" cy="58002"/>
          </a:xfrm>
        </p:grpSpPr>
        <p:sp>
          <p:nvSpPr>
            <p:cNvPr id="458" name="Google Shape;45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5"/>
          <p:cNvGrpSpPr/>
          <p:nvPr/>
        </p:nvGrpSpPr>
        <p:grpSpPr>
          <a:xfrm>
            <a:off x="11436251" y="129884"/>
            <a:ext cx="661669" cy="1214119"/>
            <a:chOff x="11436251" y="129884"/>
            <a:chExt cx="661669" cy="1214119"/>
          </a:xfrm>
        </p:grpSpPr>
        <p:sp>
          <p:nvSpPr>
            <p:cNvPr id="463" name="Google Shape;46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5"/>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6"/>
          <p:cNvGrpSpPr/>
          <p:nvPr/>
        </p:nvGrpSpPr>
        <p:grpSpPr>
          <a:xfrm>
            <a:off x="0" y="1318491"/>
            <a:ext cx="1397812" cy="58002"/>
            <a:chOff x="0" y="1077191"/>
            <a:chExt cx="1397812" cy="58002"/>
          </a:xfrm>
        </p:grpSpPr>
        <p:sp>
          <p:nvSpPr>
            <p:cNvPr id="499" name="Google Shape;499;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6"/>
          <p:cNvGrpSpPr/>
          <p:nvPr/>
        </p:nvGrpSpPr>
        <p:grpSpPr>
          <a:xfrm>
            <a:off x="11436251" y="129884"/>
            <a:ext cx="661669" cy="1214119"/>
            <a:chOff x="11436251" y="129884"/>
            <a:chExt cx="661669" cy="1214119"/>
          </a:xfrm>
        </p:grpSpPr>
        <p:sp>
          <p:nvSpPr>
            <p:cNvPr id="504" name="Google Shape;504;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6"/>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7"/>
          <p:cNvGrpSpPr/>
          <p:nvPr/>
        </p:nvGrpSpPr>
        <p:grpSpPr>
          <a:xfrm>
            <a:off x="0" y="1318491"/>
            <a:ext cx="1397812" cy="58002"/>
            <a:chOff x="0" y="1077191"/>
            <a:chExt cx="1397812" cy="58002"/>
          </a:xfrm>
        </p:grpSpPr>
        <p:sp>
          <p:nvSpPr>
            <p:cNvPr id="540" name="Google Shape;540;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7"/>
          <p:cNvGrpSpPr/>
          <p:nvPr/>
        </p:nvGrpSpPr>
        <p:grpSpPr>
          <a:xfrm>
            <a:off x="11436251" y="129884"/>
            <a:ext cx="661669" cy="1214119"/>
            <a:chOff x="11436251" y="129884"/>
            <a:chExt cx="661669" cy="1214119"/>
          </a:xfrm>
        </p:grpSpPr>
        <p:sp>
          <p:nvSpPr>
            <p:cNvPr id="545" name="Google Shape;545;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7"/>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8"/>
          <p:cNvGrpSpPr/>
          <p:nvPr/>
        </p:nvGrpSpPr>
        <p:grpSpPr>
          <a:xfrm>
            <a:off x="0" y="1318491"/>
            <a:ext cx="1397812" cy="58002"/>
            <a:chOff x="0" y="1077191"/>
            <a:chExt cx="1397812" cy="58002"/>
          </a:xfrm>
        </p:grpSpPr>
        <p:sp>
          <p:nvSpPr>
            <p:cNvPr id="582" name="Google Shape;582;p2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8"/>
          <p:cNvGrpSpPr/>
          <p:nvPr/>
        </p:nvGrpSpPr>
        <p:grpSpPr>
          <a:xfrm>
            <a:off x="11614051" y="129884"/>
            <a:ext cx="661669" cy="1214119"/>
            <a:chOff x="11436251" y="129884"/>
            <a:chExt cx="661669" cy="1214119"/>
          </a:xfrm>
        </p:grpSpPr>
        <p:sp>
          <p:nvSpPr>
            <p:cNvPr id="587" name="Google Shape;587;p2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8"/>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9"/>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9"/>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2"/>
          <p:cNvGrpSpPr/>
          <p:nvPr/>
        </p:nvGrpSpPr>
        <p:grpSpPr>
          <a:xfrm>
            <a:off x="11436251" y="129884"/>
            <a:ext cx="661669" cy="1214119"/>
            <a:chOff x="11436251" y="129884"/>
            <a:chExt cx="661669" cy="1214119"/>
          </a:xfrm>
        </p:grpSpPr>
        <p:sp>
          <p:nvSpPr>
            <p:cNvPr id="29" name="Google Shape;29;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30"/>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3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3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3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3"/>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4"/>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3"/>
          <p:cNvGrpSpPr/>
          <p:nvPr/>
        </p:nvGrpSpPr>
        <p:grpSpPr>
          <a:xfrm>
            <a:off x="0" y="1318491"/>
            <a:ext cx="1397812" cy="58002"/>
            <a:chOff x="0" y="1077191"/>
            <a:chExt cx="1397812" cy="58002"/>
          </a:xfrm>
        </p:grpSpPr>
        <p:sp>
          <p:nvSpPr>
            <p:cNvPr id="65" name="Google Shape;65;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3"/>
          <p:cNvGrpSpPr/>
          <p:nvPr/>
        </p:nvGrpSpPr>
        <p:grpSpPr>
          <a:xfrm>
            <a:off x="11436251" y="129884"/>
            <a:ext cx="661669" cy="1214119"/>
            <a:chOff x="11436251" y="129884"/>
            <a:chExt cx="661669" cy="1214119"/>
          </a:xfrm>
        </p:grpSpPr>
        <p:sp>
          <p:nvSpPr>
            <p:cNvPr id="71" name="Google Shape;71;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3"/>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4"/>
          <p:cNvGrpSpPr/>
          <p:nvPr/>
        </p:nvGrpSpPr>
        <p:grpSpPr>
          <a:xfrm>
            <a:off x="0" y="1318491"/>
            <a:ext cx="1397812" cy="58002"/>
            <a:chOff x="0" y="1077191"/>
            <a:chExt cx="1397812" cy="58002"/>
          </a:xfrm>
        </p:grpSpPr>
        <p:sp>
          <p:nvSpPr>
            <p:cNvPr id="107" name="Google Shape;107;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4"/>
          <p:cNvGrpSpPr/>
          <p:nvPr/>
        </p:nvGrpSpPr>
        <p:grpSpPr>
          <a:xfrm>
            <a:off x="11436251" y="129884"/>
            <a:ext cx="661669" cy="1214119"/>
            <a:chOff x="11436251" y="129884"/>
            <a:chExt cx="661669" cy="1214119"/>
          </a:xfrm>
        </p:grpSpPr>
        <p:sp>
          <p:nvSpPr>
            <p:cNvPr id="113" name="Google Shape;113;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4"/>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5"/>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5"/>
          <p:cNvGrpSpPr/>
          <p:nvPr/>
        </p:nvGrpSpPr>
        <p:grpSpPr>
          <a:xfrm>
            <a:off x="0" y="1318491"/>
            <a:ext cx="1397812" cy="58002"/>
            <a:chOff x="0" y="1077191"/>
            <a:chExt cx="1397812" cy="58002"/>
          </a:xfrm>
        </p:grpSpPr>
        <p:sp>
          <p:nvSpPr>
            <p:cNvPr id="148" name="Google Shape;148;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5"/>
          <p:cNvGrpSpPr/>
          <p:nvPr/>
        </p:nvGrpSpPr>
        <p:grpSpPr>
          <a:xfrm>
            <a:off x="11436251" y="129884"/>
            <a:ext cx="661669" cy="1214119"/>
            <a:chOff x="11436251" y="129884"/>
            <a:chExt cx="661669" cy="1214119"/>
          </a:xfrm>
        </p:grpSpPr>
        <p:sp>
          <p:nvSpPr>
            <p:cNvPr id="154" name="Google Shape;154;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5"/>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6"/>
          <p:cNvGrpSpPr/>
          <p:nvPr/>
        </p:nvGrpSpPr>
        <p:grpSpPr>
          <a:xfrm>
            <a:off x="0" y="1318491"/>
            <a:ext cx="1397812" cy="58002"/>
            <a:chOff x="0" y="1077191"/>
            <a:chExt cx="1397812" cy="58002"/>
          </a:xfrm>
        </p:grpSpPr>
        <p:sp>
          <p:nvSpPr>
            <p:cNvPr id="189" name="Google Shape;189;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6"/>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6"/>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6"/>
          <p:cNvGrpSpPr/>
          <p:nvPr/>
        </p:nvGrpSpPr>
        <p:grpSpPr>
          <a:xfrm>
            <a:off x="11626751" y="129884"/>
            <a:ext cx="661669" cy="1214119"/>
            <a:chOff x="11436251" y="129884"/>
            <a:chExt cx="661669" cy="1214119"/>
          </a:xfrm>
        </p:grpSpPr>
        <p:sp>
          <p:nvSpPr>
            <p:cNvPr id="197" name="Google Shape;19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30" name="Google Shape;230;p17"/>
          <p:cNvGrpSpPr/>
          <p:nvPr/>
        </p:nvGrpSpPr>
        <p:grpSpPr>
          <a:xfrm>
            <a:off x="0" y="1318491"/>
            <a:ext cx="1397812" cy="58002"/>
            <a:chOff x="0" y="1077191"/>
            <a:chExt cx="1397812" cy="58002"/>
          </a:xfrm>
        </p:grpSpPr>
        <p:sp>
          <p:nvSpPr>
            <p:cNvPr id="231" name="Google Shape;231;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3" name="Google Shape;233;p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234" name="Google Shape;234;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35" name="Google Shape;235;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6" name="Google Shape;236;p17"/>
          <p:cNvGrpSpPr/>
          <p:nvPr/>
        </p:nvGrpSpPr>
        <p:grpSpPr>
          <a:xfrm>
            <a:off x="11436251" y="129884"/>
            <a:ext cx="661669" cy="1214119"/>
            <a:chOff x="11436251" y="129884"/>
            <a:chExt cx="661669" cy="1214119"/>
          </a:xfrm>
        </p:grpSpPr>
        <p:sp>
          <p:nvSpPr>
            <p:cNvPr id="237" name="Google Shape;237;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65" name="Google Shape;265;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66" name="Google Shape;266;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267" name="Shape 267"/>
        <p:cNvGrpSpPr/>
        <p:nvPr/>
      </p:nvGrpSpPr>
      <p:grpSpPr>
        <a:xfrm>
          <a:off x="0" y="0"/>
          <a:ext cx="0" cy="0"/>
          <a:chOff x="0" y="0"/>
          <a:chExt cx="0" cy="0"/>
        </a:xfrm>
      </p:grpSpPr>
      <p:pic>
        <p:nvPicPr>
          <p:cNvPr descr="A yellow circle on a black background&#10;&#10;Description automatically generated" id="268" name="Google Shape;268;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69" name="Google Shape;269;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72" name="Google Shape;272;p18"/>
          <p:cNvGrpSpPr/>
          <p:nvPr/>
        </p:nvGrpSpPr>
        <p:grpSpPr>
          <a:xfrm>
            <a:off x="0" y="1318491"/>
            <a:ext cx="1397812" cy="58002"/>
            <a:chOff x="0" y="1077191"/>
            <a:chExt cx="1397812" cy="58002"/>
          </a:xfrm>
        </p:grpSpPr>
        <p:sp>
          <p:nvSpPr>
            <p:cNvPr id="273" name="Google Shape;273;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5" name="Google Shape;275;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276" name="Google Shape;276;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77" name="Google Shape;277;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78" name="Google Shape;278;p18"/>
          <p:cNvGrpSpPr/>
          <p:nvPr/>
        </p:nvGrpSpPr>
        <p:grpSpPr>
          <a:xfrm>
            <a:off x="11436251" y="129884"/>
            <a:ext cx="661669" cy="1214119"/>
            <a:chOff x="11436251" y="129884"/>
            <a:chExt cx="661669" cy="1214119"/>
          </a:xfrm>
        </p:grpSpPr>
        <p:sp>
          <p:nvSpPr>
            <p:cNvPr id="279" name="Google Shape;279;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07" name="Google Shape;307;p18"/>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08" name="Google Shape;308;p18"/>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309" name="Shape 309"/>
        <p:cNvGrpSpPr/>
        <p:nvPr/>
      </p:nvGrpSpPr>
      <p:grpSpPr>
        <a:xfrm>
          <a:off x="0" y="0"/>
          <a:ext cx="0" cy="0"/>
          <a:chOff x="0" y="0"/>
          <a:chExt cx="0" cy="0"/>
        </a:xfrm>
      </p:grpSpPr>
      <p:pic>
        <p:nvPicPr>
          <p:cNvPr descr="A logo with blue and yellow colors&#10;&#10;Description automatically generated" id="310" name="Google Shape;310;p1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311" name="Google Shape;311;p19"/>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312" name="Google Shape;312;p19"/>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313" name="Google Shape;313;p19"/>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314" name="Google Shape;314;p19"/>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315" name="Google Shape;315;p19"/>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316" name="Google Shape;316;p19"/>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Customer Experience</a:t>
            </a:r>
            <a:endParaRPr/>
          </a:p>
        </p:txBody>
      </p:sp>
      <p:pic>
        <p:nvPicPr>
          <p:cNvPr id="663" name="Google Shape;663;p1"/>
          <p:cNvPicPr preferRelativeResize="0"/>
          <p:nvPr/>
        </p:nvPicPr>
        <p:blipFill rotWithShape="1">
          <a:blip r:embed="rId3">
            <a:alphaModFix/>
          </a:blip>
          <a:srcRect b="0" l="0" r="0" t="0"/>
          <a:stretch/>
        </p:blipFill>
        <p:spPr>
          <a:xfrm>
            <a:off x="6548537" y="2652851"/>
            <a:ext cx="1528663" cy="1135129"/>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708425" y="3653600"/>
            <a:ext cx="1271600" cy="944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build loyal customer</a:t>
            </a:r>
            <a:r>
              <a:rPr lang="en-GB">
                <a:solidFill>
                  <a:schemeClr val="accent1"/>
                </a:solidFill>
              </a:rPr>
              <a:t>.</a:t>
            </a:r>
            <a:endParaRPr/>
          </a:p>
        </p:txBody>
      </p:sp>
      <p:sp>
        <p:nvSpPr>
          <p:cNvPr id="672" name="Google Shape;672;p2"/>
          <p:cNvSpPr txBox="1"/>
          <p:nvPr/>
        </p:nvSpPr>
        <p:spPr>
          <a:xfrm>
            <a:off x="537798" y="1900645"/>
            <a:ext cx="5646600" cy="46176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Everybody knows that it is important to deliver great customer experience. Sadly, most businesses fail to do so. Of course, it is necessary to offer the right product at the right place and at the right time. But it is necessary to go beyond this as all companies in the market will be providing a basic offer. It is also necessary to offer the little things that matter such as customer smiles and asking customers to have a nice day, However, this is not what good customer experience is built on. The foundations of great customer experience are:</a:t>
            </a:r>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commitment to satisfying customers come what may, </a:t>
            </a:r>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fulfilling their needs at all times, </a:t>
            </a:r>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providing a seamless and easy way to do business, </a:t>
            </a:r>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being responsive to their requests, </a:t>
            </a:r>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being proactive and anticipating their needs </a:t>
            </a:r>
            <a:endParaRPr/>
          </a:p>
          <a:p>
            <a:pPr indent="-285750" lvl="1" marL="742950" marR="0" rtl="0" algn="l">
              <a:spcBef>
                <a:spcPts val="0"/>
              </a:spcBef>
              <a:spcAft>
                <a:spcPts val="0"/>
              </a:spcAft>
              <a:buClr>
                <a:srgbClr val="374151"/>
              </a:buClr>
              <a:buSzPts val="1400"/>
              <a:buFont typeface="Arial"/>
              <a:buChar char="•"/>
            </a:pPr>
            <a:r>
              <a:rPr b="0" i="0" lang="en-GB" sz="1400" u="none" cap="none" strike="noStrike">
                <a:solidFill>
                  <a:srgbClr val="374151"/>
                </a:solidFill>
                <a:latin typeface="Montserrat Light"/>
                <a:ea typeface="Montserrat Light"/>
                <a:cs typeface="Montserrat Light"/>
                <a:sym typeface="Montserrat Light"/>
              </a:rPr>
              <a:t>and continuously evolving and improving customer service. </a:t>
            </a:r>
            <a:endParaRPr/>
          </a:p>
          <a:p>
            <a:pPr indent="0" lvl="0" marL="0" marR="0" rtl="0" algn="l">
              <a:spcBef>
                <a:spcPts val="0"/>
              </a:spcBef>
              <a:spcAft>
                <a:spcPts val="0"/>
              </a:spcAft>
              <a:buNone/>
            </a:pPr>
            <a:r>
              <a:t/>
            </a:r>
            <a:endParaRPr sz="140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sz="1400">
                <a:solidFill>
                  <a:srgbClr val="374151"/>
                </a:solidFill>
                <a:latin typeface="Montserrat Light"/>
                <a:ea typeface="Montserrat Light"/>
                <a:cs typeface="Montserrat Light"/>
                <a:sym typeface="Montserrat Light"/>
              </a:rPr>
              <a:t>These foundations of great customer service are discussed in the following pages.</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win new and loyal customers</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6504995" y="2135326"/>
            <a:ext cx="4870577" cy="36167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Commitment</a:t>
            </a:r>
            <a:r>
              <a:rPr lang="en-GB">
                <a:solidFill>
                  <a:schemeClr val="accent3"/>
                </a:solidFill>
              </a:rPr>
              <a:t>.</a:t>
            </a:r>
            <a:endParaRPr>
              <a:solidFill>
                <a:schemeClr val="accent3"/>
              </a:solidFill>
            </a:endParaRPr>
          </a:p>
        </p:txBody>
      </p:sp>
      <p:graphicFrame>
        <p:nvGraphicFramePr>
          <p:cNvPr id="682" name="Google Shape;682;p3"/>
          <p:cNvGraphicFramePr/>
          <p:nvPr/>
        </p:nvGraphicFramePr>
        <p:xfrm>
          <a:off x="1460692" y="2787562"/>
          <a:ext cx="3000000" cy="3000000"/>
        </p:xfrm>
        <a:graphic>
          <a:graphicData uri="http://schemas.openxmlformats.org/drawingml/2006/table">
            <a:tbl>
              <a:tblPr>
                <a:noFill/>
                <a:tableStyleId>{72D4ECB7-A0F3-4578-96C0-70FF5D2516E3}</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694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Who in your company is the most senior person and how committed are they to great customer experience?</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11446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When the chips are down, and choices must be made between investment in customer experience or something else, which way will they blow? </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345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historical evidence exists to prove that customer experience is a critical priority?</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396476" y="1557575"/>
            <a:ext cx="106692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a:solidFill>
                  <a:srgbClr val="374151"/>
                </a:solidFill>
                <a:latin typeface="Montserrat Light"/>
                <a:ea typeface="Montserrat Light"/>
                <a:cs typeface="Montserrat Light"/>
                <a:sym typeface="Montserrat Light"/>
              </a:rPr>
              <a:t>Delivering excellent customer experience takes time. It requires patience, investment and the belief that it is worthwhile. Whoever is in charge of the customer experience programme has to have absolute faith that it is the way forward. When times get tough, money is short and it is easy to slip into compromise mode. There must be a commitment to deliver excellent customer experience – come what may.</a:t>
            </a:r>
            <a:endParaRPr/>
          </a:p>
          <a:p>
            <a:pPr indent="0" lvl="0" marL="0" marR="0" rtl="0" algn="l">
              <a:spcBef>
                <a:spcPts val="0"/>
              </a:spcBef>
              <a:spcAft>
                <a:spcPts val="0"/>
              </a:spcAft>
              <a:buNone/>
            </a:pPr>
            <a:r>
              <a:rPr b="0" i="0" lang="en-GB" sz="1400">
                <a:solidFill>
                  <a:srgbClr val="374151"/>
                </a:solidFill>
                <a:latin typeface="Montserrat Light"/>
                <a:ea typeface="Montserrat Light"/>
                <a:cs typeface="Montserrat Light"/>
                <a:sym typeface="Montserrat Light"/>
              </a:rPr>
              <a:t>.</a:t>
            </a:r>
            <a:endParaRPr sz="1400">
              <a:solidFill>
                <a:schemeClr val="dk1"/>
              </a:solidFill>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Fulfilment</a:t>
            </a:r>
            <a:r>
              <a:rPr lang="en-GB">
                <a:solidFill>
                  <a:schemeClr val="accent2"/>
                </a:solidFill>
              </a:rPr>
              <a:t>.</a:t>
            </a:r>
            <a:r>
              <a:rPr lang="en-GB"/>
              <a:t> </a:t>
            </a:r>
            <a:endParaRPr/>
          </a:p>
        </p:txBody>
      </p:sp>
      <p:graphicFrame>
        <p:nvGraphicFramePr>
          <p:cNvPr id="691" name="Google Shape;691;p4"/>
          <p:cNvGraphicFramePr/>
          <p:nvPr/>
        </p:nvGraphicFramePr>
        <p:xfrm>
          <a:off x="1030363" y="2682054"/>
          <a:ext cx="3000000" cy="3000000"/>
        </p:xfrm>
        <a:graphic>
          <a:graphicData uri="http://schemas.openxmlformats.org/drawingml/2006/table">
            <a:tbl>
              <a:tblPr bandRow="1" firstCol="1" firstRow="1">
                <a:noFill/>
                <a:tableStyleId>{9C680ED0-B8BE-46C4-862B-27BC05052F09}</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evidence is there that the company delivers great customer experience?</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What are customers’ expectations?  How often are they met or not met?</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does you company compare with others in the market in delivering consistent fulfilment?</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200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can you do to improve the delivery of continuous customer satisfaction?</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358199" y="1494125"/>
            <a:ext cx="107193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Words are cheap and theories are interesting. However, actions are required if excellent customer experience is to be achieved. Customers have expectations when they do business with a company and they want to see that what was promised is delivered. Customers want every customer experience to be fulfilled consistently, not just once or twice, but every time. It is usually the hardest part of any programme.</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Seamlessness</a:t>
            </a:r>
            <a:r>
              <a:rPr lang="en-GB">
                <a:solidFill>
                  <a:schemeClr val="accent1"/>
                </a:solidFill>
              </a:rPr>
              <a:t>.</a:t>
            </a:r>
            <a:endParaRPr>
              <a:solidFill>
                <a:schemeClr val="accent1"/>
              </a:solidFill>
            </a:endParaRPr>
          </a:p>
        </p:txBody>
      </p:sp>
      <p:graphicFrame>
        <p:nvGraphicFramePr>
          <p:cNvPr id="700" name="Google Shape;700;p5"/>
          <p:cNvGraphicFramePr/>
          <p:nvPr/>
        </p:nvGraphicFramePr>
        <p:xfrm>
          <a:off x="1167497" y="2859086"/>
          <a:ext cx="3000000" cy="3000000"/>
        </p:xfrm>
        <a:graphic>
          <a:graphicData uri="http://schemas.openxmlformats.org/drawingml/2006/table">
            <a:tbl>
              <a:tblPr bandRow="1" firstCol="1" firstRow="1">
                <a:noFill/>
                <a:tableStyleId>{9C680ED0-B8BE-46C4-862B-27BC05052F09}</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If someone has a problem with your company, how easy is it to get to speak to one person who can solve it?  Who is this person?</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Does the boss of the company ever walk in customers’ shoes?  Do they ever work on the front line of the company and feel what it is like to deal with customers?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Is your interface with people robotic answering devices or real people?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7433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well trained are people throughout your company in taking ownership of customers’ problems?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313226" y="1533050"/>
            <a:ext cx="109269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Doing business with a company should be pleasurable. A company that is difficult to work with will not deliver excellent customer experience. Difficult companies are those that believe the complications of serving the customer should be shared with the customer. Customers are passed between departments, becoming frustrated and exhausted. Customers do not want to know about the internal difficulties faced by the company; they want a purchase process that is seamless and easy.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Responsiveness</a:t>
            </a:r>
            <a:r>
              <a:rPr lang="en-GB">
                <a:solidFill>
                  <a:schemeClr val="accent1"/>
                </a:solidFill>
              </a:rPr>
              <a:t>.</a:t>
            </a:r>
            <a:endParaRPr/>
          </a:p>
        </p:txBody>
      </p:sp>
      <p:graphicFrame>
        <p:nvGraphicFramePr>
          <p:cNvPr id="709" name="Google Shape;709;p6"/>
          <p:cNvGraphicFramePr/>
          <p:nvPr/>
        </p:nvGraphicFramePr>
        <p:xfrm>
          <a:off x="1398330" y="3154413"/>
          <a:ext cx="3000000" cy="3000000"/>
        </p:xfrm>
        <a:graphic>
          <a:graphicData uri="http://schemas.openxmlformats.org/drawingml/2006/table">
            <a:tbl>
              <a:tblPr bandRow="1" firstCol="1" firstRow="1">
                <a:noFill/>
                <a:tableStyleId>{9C680ED0-B8BE-46C4-862B-27BC05052F09}</a:tableStyleId>
              </a:tblPr>
              <a:tblGrid>
                <a:gridCol w="4653425"/>
                <a:gridCol w="46181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41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fast is your company in responding to customers’ requests?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In what way do you respond to customers? What is the pressure to reduce costs in customer communication rather than increase them with more personal communication?</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360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the benchmark in your industry for superfast communications with customers?  How could you be even faster?</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10" name="Google Shape;710;p6"/>
          <p:cNvSpPr txBox="1"/>
          <p:nvPr/>
        </p:nvSpPr>
        <p:spPr>
          <a:xfrm>
            <a:off x="430075" y="1559425"/>
            <a:ext cx="108567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Doing business with a company inevitably involves interactions and communications. Communication can be face-to-face, by telephone, email, text, webchat, or letter. The communications could be information about a product, acknowledgement of an order, assurances of deliveries, etc. They must be quick and timely. Customers have become used to quick responses in other aspects of their daily life and this requirement has become an essential ingredient in excellent B2B customer experience.</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6" name="Google Shape;716;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17" name="Google Shape;717;p7"/>
          <p:cNvSpPr txBox="1"/>
          <p:nvPr>
            <p:ph type="title"/>
          </p:nvPr>
        </p:nvSpPr>
        <p:spPr>
          <a:xfrm>
            <a:off x="298676" y="750470"/>
            <a:ext cx="94676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Proactivity</a:t>
            </a:r>
            <a:r>
              <a:rPr lang="en-GB">
                <a:solidFill>
                  <a:schemeClr val="lt1"/>
                </a:solidFill>
              </a:rPr>
              <a:t>.</a:t>
            </a:r>
            <a:endParaRPr/>
          </a:p>
        </p:txBody>
      </p:sp>
      <p:graphicFrame>
        <p:nvGraphicFramePr>
          <p:cNvPr id="718" name="Google Shape;718;p7"/>
          <p:cNvGraphicFramePr/>
          <p:nvPr/>
        </p:nvGraphicFramePr>
        <p:xfrm>
          <a:off x="1206910" y="2755794"/>
          <a:ext cx="3000000" cy="3000000"/>
        </p:xfrm>
        <a:graphic>
          <a:graphicData uri="http://schemas.openxmlformats.org/drawingml/2006/table">
            <a:tbl>
              <a:tblPr bandRow="1" firstCol="1" firstRow="1">
                <a:noFill/>
                <a:tableStyleId>{9C680ED0-B8BE-46C4-862B-27BC05052F09}</a:tableStyleId>
              </a:tblPr>
              <a:tblGrid>
                <a:gridCol w="5466725"/>
                <a:gridCol w="4099450"/>
              </a:tblGrid>
              <a:tr h="543875">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865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“normal” customer expectations in your industry?</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18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do you do for customers that is beyond their expectations?</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240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If a customer faces a problem do you solve the problem +1 – ie do something extra for the customer?</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19" name="Google Shape;719;p7"/>
          <p:cNvSpPr txBox="1"/>
          <p:nvPr/>
        </p:nvSpPr>
        <p:spPr>
          <a:xfrm>
            <a:off x="340255" y="1544183"/>
            <a:ext cx="10581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Excellent customer experience is achieved by going beyond expectations. This requires a high level of imagination and proactivity in order to make the experience better, different, faster or cheaper.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25" name="Google Shape;725;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26" name="Google Shape;726;p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Evolution</a:t>
            </a:r>
            <a:r>
              <a:rPr lang="en-GB">
                <a:solidFill>
                  <a:schemeClr val="accent2"/>
                </a:solidFill>
              </a:rPr>
              <a:t>.</a:t>
            </a:r>
            <a:r>
              <a:rPr lang="en-GB"/>
              <a:t> </a:t>
            </a:r>
            <a:endParaRPr/>
          </a:p>
        </p:txBody>
      </p:sp>
      <p:graphicFrame>
        <p:nvGraphicFramePr>
          <p:cNvPr id="727" name="Google Shape;727;p8"/>
          <p:cNvGraphicFramePr/>
          <p:nvPr/>
        </p:nvGraphicFramePr>
        <p:xfrm>
          <a:off x="1221875" y="2928166"/>
          <a:ext cx="3000000" cy="3000000"/>
        </p:xfrm>
        <a:graphic>
          <a:graphicData uri="http://schemas.openxmlformats.org/drawingml/2006/table">
            <a:tbl>
              <a:tblPr bandRow="1" firstCol="1" firstRow="1">
                <a:noFill/>
                <a:tableStyleId>{9C680ED0-B8BE-46C4-862B-27BC05052F09}</a:tableStyleId>
              </a:tblPr>
              <a:tblGrid>
                <a:gridCol w="5331100"/>
                <a:gridCol w="463017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does the customer experience delivery at your company compare to what it was five years ago?  In what way has it changed/improved?</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Who is responsible for new ideas in customer experience?  What authority have “front line” staff got to go an extra mile for customers?</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companies outside your peer group offer great customer experience? What can you learn or copy from them?</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28" name="Google Shape;728;p8"/>
          <p:cNvSpPr txBox="1"/>
          <p:nvPr/>
        </p:nvSpPr>
        <p:spPr>
          <a:xfrm>
            <a:off x="438900" y="1568225"/>
            <a:ext cx="106734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‘If you always do what you’ve always done, you will always get what you’ve always got.’1 Staying the same means going backwards as inevitably competitors catch on to good ideas and copy them. Customers get used to service, and what is considered excellent customer experience today will seem ‘old hat’ tomorrow. The customer experience recipe needs to be constantly changing and improving.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1f0d55b58b3_0_18"/>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34" name="Google Shape;734;g1f0d55b58b3_0_18">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5" name="Google Shape;735;g1f0d55b58b3_0_18">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6" name="Google Shape;736;g1f0d55b58b3_0_18">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7" name="Google Shape;737;g1f0d55b58b3_0_18">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g1f0d55b58b3_0_18">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