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zXFdqpO7TAVDM8tTgHY/Nm2QR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FCA1E49-D662-4294-910F-7A836C227E2D}">
  <a:tblStyle styleId="{0FCA1E49-D662-4294-910F-7A836C227E2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51882BB-9497-435F-83EC-C83C6704A2B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f0d8a34db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g1f0d8a34db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f0d8a34db4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g1f0d8a34db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2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8"/>
          <p:cNvGrpSpPr/>
          <p:nvPr/>
        </p:nvGrpSpPr>
        <p:grpSpPr>
          <a:xfrm>
            <a:off x="11436251" y="129884"/>
            <a:ext cx="661669" cy="1214119"/>
            <a:chOff x="11436251" y="129884"/>
            <a:chExt cx="661669" cy="1214119"/>
          </a:xfrm>
        </p:grpSpPr>
        <p:sp>
          <p:nvSpPr>
            <p:cNvPr id="258" name="Google Shape;258;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19"/>
          <p:cNvGrpSpPr/>
          <p:nvPr/>
        </p:nvGrpSpPr>
        <p:grpSpPr>
          <a:xfrm>
            <a:off x="11436251" y="129884"/>
            <a:ext cx="661669" cy="1214119"/>
            <a:chOff x="11436251" y="129884"/>
            <a:chExt cx="661669" cy="1214119"/>
          </a:xfrm>
        </p:grpSpPr>
        <p:sp>
          <p:nvSpPr>
            <p:cNvPr id="297" name="Google Shape;29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1"/>
          <p:cNvGrpSpPr/>
          <p:nvPr/>
        </p:nvGrpSpPr>
        <p:grpSpPr>
          <a:xfrm>
            <a:off x="0" y="1318491"/>
            <a:ext cx="1397812" cy="58002"/>
            <a:chOff x="0" y="1077191"/>
            <a:chExt cx="1397812" cy="58002"/>
          </a:xfrm>
        </p:grpSpPr>
        <p:sp>
          <p:nvSpPr>
            <p:cNvPr id="375" name="Google Shape;375;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1"/>
          <p:cNvGrpSpPr/>
          <p:nvPr/>
        </p:nvGrpSpPr>
        <p:grpSpPr>
          <a:xfrm>
            <a:off x="116140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2"/>
          <p:cNvGrpSpPr/>
          <p:nvPr/>
        </p:nvGrpSpPr>
        <p:grpSpPr>
          <a:xfrm>
            <a:off x="0" y="1318491"/>
            <a:ext cx="1397812" cy="58002"/>
            <a:chOff x="0" y="1077191"/>
            <a:chExt cx="1397812" cy="58002"/>
          </a:xfrm>
        </p:grpSpPr>
        <p:sp>
          <p:nvSpPr>
            <p:cNvPr id="416" name="Google Shape;416;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2"/>
          <p:cNvGrpSpPr/>
          <p:nvPr/>
        </p:nvGrpSpPr>
        <p:grpSpPr>
          <a:xfrm>
            <a:off x="11436251" y="129884"/>
            <a:ext cx="661669" cy="1214119"/>
            <a:chOff x="11436251" y="129884"/>
            <a:chExt cx="661669" cy="1214119"/>
          </a:xfrm>
        </p:grpSpPr>
        <p:sp>
          <p:nvSpPr>
            <p:cNvPr id="421" name="Google Shape;421;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3"/>
          <p:cNvGrpSpPr/>
          <p:nvPr/>
        </p:nvGrpSpPr>
        <p:grpSpPr>
          <a:xfrm>
            <a:off x="0" y="1318491"/>
            <a:ext cx="1397812" cy="58002"/>
            <a:chOff x="0" y="1077191"/>
            <a:chExt cx="1397812" cy="58002"/>
          </a:xfrm>
        </p:grpSpPr>
        <p:sp>
          <p:nvSpPr>
            <p:cNvPr id="457" name="Google Shape;45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3"/>
          <p:cNvGrpSpPr/>
          <p:nvPr/>
        </p:nvGrpSpPr>
        <p:grpSpPr>
          <a:xfrm>
            <a:off x="11436251" y="129884"/>
            <a:ext cx="661669" cy="1214119"/>
            <a:chOff x="11436251" y="129884"/>
            <a:chExt cx="661669" cy="1214119"/>
          </a:xfrm>
        </p:grpSpPr>
        <p:sp>
          <p:nvSpPr>
            <p:cNvPr id="462" name="Google Shape;46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4"/>
          <p:cNvGrpSpPr/>
          <p:nvPr/>
        </p:nvGrpSpPr>
        <p:grpSpPr>
          <a:xfrm>
            <a:off x="0" y="1318491"/>
            <a:ext cx="1397812" cy="58002"/>
            <a:chOff x="0" y="1077191"/>
            <a:chExt cx="1397812" cy="58002"/>
          </a:xfrm>
        </p:grpSpPr>
        <p:sp>
          <p:nvSpPr>
            <p:cNvPr id="498" name="Google Shape;49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4"/>
          <p:cNvGrpSpPr/>
          <p:nvPr/>
        </p:nvGrpSpPr>
        <p:grpSpPr>
          <a:xfrm>
            <a:off x="11436251" y="129884"/>
            <a:ext cx="661669" cy="1214119"/>
            <a:chOff x="11436251" y="129884"/>
            <a:chExt cx="661669" cy="1214119"/>
          </a:xfrm>
        </p:grpSpPr>
        <p:sp>
          <p:nvSpPr>
            <p:cNvPr id="503" name="Google Shape;50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6140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507998" y="835248"/>
            <a:ext cx="8883651"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80/20 Rule – Pareto Principle</a:t>
            </a:r>
            <a:endParaRPr/>
          </a:p>
        </p:txBody>
      </p:sp>
      <p:pic>
        <p:nvPicPr>
          <p:cNvPr id="621" name="Google Shape;621;p1"/>
          <p:cNvPicPr preferRelativeResize="0"/>
          <p:nvPr/>
        </p:nvPicPr>
        <p:blipFill rotWithShape="1">
          <a:blip r:embed="rId3">
            <a:alphaModFix/>
          </a:blip>
          <a:srcRect b="0" l="0" r="0" t="0"/>
          <a:stretch/>
        </p:blipFill>
        <p:spPr>
          <a:xfrm>
            <a:off x="3673350" y="3681200"/>
            <a:ext cx="1495473" cy="809475"/>
          </a:xfrm>
          <a:prstGeom prst="rect">
            <a:avLst/>
          </a:prstGeom>
          <a:noFill/>
          <a:ln>
            <a:noFill/>
          </a:ln>
        </p:spPr>
      </p:pic>
      <p:pic>
        <p:nvPicPr>
          <p:cNvPr id="622" name="Google Shape;622;p1"/>
          <p:cNvPicPr preferRelativeResize="0"/>
          <p:nvPr/>
        </p:nvPicPr>
        <p:blipFill rotWithShape="1">
          <a:blip r:embed="rId3">
            <a:alphaModFix/>
          </a:blip>
          <a:srcRect b="0" l="0" r="0" t="0"/>
          <a:stretch/>
        </p:blipFill>
        <p:spPr>
          <a:xfrm>
            <a:off x="6379899" y="2636650"/>
            <a:ext cx="2002099" cy="108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8" name="Google Shape;62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9" name="Google Shape;629;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model to improve your profitability</a:t>
            </a:r>
            <a:r>
              <a:rPr lang="en-GB" sz="3000">
                <a:solidFill>
                  <a:schemeClr val="accent1"/>
                </a:solidFill>
              </a:rPr>
              <a:t>.</a:t>
            </a:r>
            <a:endParaRPr sz="3000"/>
          </a:p>
        </p:txBody>
      </p:sp>
      <p:sp>
        <p:nvSpPr>
          <p:cNvPr id="630" name="Google Shape;630;p2"/>
          <p:cNvSpPr txBox="1"/>
          <p:nvPr/>
        </p:nvSpPr>
        <p:spPr>
          <a:xfrm>
            <a:off x="417870" y="1830113"/>
            <a:ext cx="45732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2B3940"/>
                </a:solidFill>
                <a:latin typeface="Montserrat Light"/>
                <a:ea typeface="Montserrat Light"/>
                <a:cs typeface="Montserrat Light"/>
                <a:sym typeface="Montserrat Light"/>
              </a:rPr>
              <a:t>The Pareto Principle, often referred to as the 80/20 rule, suggests that roughly 80% of effects come from 20% of causes. In the context of developing a strategic plan, the Pareto Principle can be a valuable tool for focusing efforts on the most significant factors that contribute to success.</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By systematically applying the Pareto Principle you can enhance the effectiveness of your strategic planning process. This approach helps you concentrate efforts on the most impactful areas, leading to more efficient resource allocation and a greater likelihood of achieving your strategic objectives.</a:t>
            </a:r>
            <a:endParaRPr>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323851" y="1317817"/>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determine where effort is most justified</a:t>
            </a:r>
            <a:endParaRPr b="1" sz="1600">
              <a:solidFill>
                <a:schemeClr val="lt1"/>
              </a:solidFill>
              <a:latin typeface="Montserrat SemiBold"/>
              <a:ea typeface="Montserrat SemiBold"/>
              <a:cs typeface="Montserrat SemiBold"/>
              <a:sym typeface="Montserrat SemiBold"/>
            </a:endParaRPr>
          </a:p>
        </p:txBody>
      </p:sp>
      <p:pic>
        <p:nvPicPr>
          <p:cNvPr id="632" name="Google Shape;632;p2"/>
          <p:cNvPicPr preferRelativeResize="0"/>
          <p:nvPr/>
        </p:nvPicPr>
        <p:blipFill rotWithShape="1">
          <a:blip r:embed="rId3">
            <a:alphaModFix/>
          </a:blip>
          <a:srcRect b="0" l="0" r="0" t="0"/>
          <a:stretch/>
        </p:blipFill>
        <p:spPr>
          <a:xfrm>
            <a:off x="5412319" y="1982514"/>
            <a:ext cx="6446306" cy="34892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8" name="Google Shape;63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9" name="Google Shape;639;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Define your strategic goals</a:t>
            </a:r>
            <a:r>
              <a:rPr lang="en-GB" sz="3000">
                <a:solidFill>
                  <a:schemeClr val="accent3"/>
                </a:solidFill>
              </a:rPr>
              <a:t>.</a:t>
            </a:r>
            <a:endParaRPr sz="3000">
              <a:solidFill>
                <a:schemeClr val="accent3"/>
              </a:solidFill>
            </a:endParaRPr>
          </a:p>
        </p:txBody>
      </p:sp>
      <p:graphicFrame>
        <p:nvGraphicFramePr>
          <p:cNvPr id="640" name="Google Shape;640;p3"/>
          <p:cNvGraphicFramePr/>
          <p:nvPr/>
        </p:nvGraphicFramePr>
        <p:xfrm>
          <a:off x="1516920" y="3026754"/>
          <a:ext cx="3000000" cy="3000000"/>
        </p:xfrm>
        <a:graphic>
          <a:graphicData uri="http://schemas.openxmlformats.org/drawingml/2006/table">
            <a:tbl>
              <a:tblPr>
                <a:noFill/>
                <a:tableStyleId>{0FCA1E49-D662-4294-910F-7A836C227E2D}</a:tableStyleId>
              </a:tblPr>
              <a:tblGrid>
                <a:gridCol w="4636225"/>
                <a:gridCol w="449672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924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Where does your company want to be in 5 years time?</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391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goals must be achieved to meet this objective?</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77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key performance indicators will help you achieve these goals?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1" name="Google Shape;641;p3"/>
          <p:cNvSpPr txBox="1"/>
          <p:nvPr/>
        </p:nvSpPr>
        <p:spPr>
          <a:xfrm>
            <a:off x="392001" y="1594125"/>
            <a:ext cx="10580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Clearly articulate the strategic goals and objectives of your company. Ensure that there is a clear understanding of what success looks like. Determine the key performance indicators (KPIs) that align with your strategic goals. These could include metrics related to revenue, customer satisfaction, operational efficiency, or other relevant factors.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7" name="Google Shape;64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8" name="Google Shape;648;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Gather and analyse data</a:t>
            </a:r>
            <a:r>
              <a:rPr lang="en-GB" sz="3000">
                <a:solidFill>
                  <a:schemeClr val="accent2"/>
                </a:solidFill>
              </a:rPr>
              <a:t>.</a:t>
            </a:r>
            <a:r>
              <a:rPr lang="en-GB" sz="3000"/>
              <a:t> </a:t>
            </a:r>
            <a:endParaRPr sz="3000"/>
          </a:p>
        </p:txBody>
      </p:sp>
      <p:graphicFrame>
        <p:nvGraphicFramePr>
          <p:cNvPr id="649" name="Google Shape;649;p4"/>
          <p:cNvGraphicFramePr/>
          <p:nvPr/>
        </p:nvGraphicFramePr>
        <p:xfrm>
          <a:off x="1069475" y="3046469"/>
          <a:ext cx="3000000" cy="3000000"/>
        </p:xfrm>
        <a:graphic>
          <a:graphicData uri="http://schemas.openxmlformats.org/drawingml/2006/table">
            <a:tbl>
              <a:tblPr bandRow="1" firstCol="1" firstRow="1">
                <a:noFill/>
                <a:tableStyleId>{A51882BB-9497-435F-83EC-C83C6704A2BA}</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Analyse your customers from largest to smallest and least to most profitable.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Segment your customers according to which are key to the future.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Collect all operational data on your workforce and production unit to determine strong and weak points.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0" name="Google Shape;650;p4"/>
          <p:cNvSpPr txBox="1"/>
          <p:nvPr/>
        </p:nvSpPr>
        <p:spPr>
          <a:xfrm>
            <a:off x="413838" y="1568980"/>
            <a:ext cx="99612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Collect data on the performance of various aspects of your company. This could include customer data, financial data, operational metrics, or any other data relevant to your goals. Use data analysis techniques to identify the factors or elements that have the most significant impact on your strategic goals. Look for patterns and trends that highlight areas of high performance or significance.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6" name="Google Shape;656;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7" name="Google Shape;657;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Apply the 80/20 rule</a:t>
            </a:r>
            <a:r>
              <a:rPr lang="en-GB">
                <a:solidFill>
                  <a:schemeClr val="accent1"/>
                </a:solidFill>
              </a:rPr>
              <a:t>.</a:t>
            </a:r>
            <a:endParaRPr>
              <a:solidFill>
                <a:schemeClr val="accent1"/>
              </a:solidFill>
            </a:endParaRPr>
          </a:p>
        </p:txBody>
      </p:sp>
      <p:graphicFrame>
        <p:nvGraphicFramePr>
          <p:cNvPr id="658" name="Google Shape;658;p5"/>
          <p:cNvGraphicFramePr/>
          <p:nvPr/>
        </p:nvGraphicFramePr>
        <p:xfrm>
          <a:off x="1151416" y="2909607"/>
          <a:ext cx="3000000" cy="3000000"/>
        </p:xfrm>
        <a:graphic>
          <a:graphicData uri="http://schemas.openxmlformats.org/drawingml/2006/table">
            <a:tbl>
              <a:tblPr bandRow="1" firstCol="1" firstRow="1">
                <a:noFill/>
                <a:tableStyleId>{A51882BB-9497-435F-83EC-C83C6704A2BA}</a:tableStyleId>
              </a:tblPr>
              <a:tblGrid>
                <a:gridCol w="5373200"/>
                <a:gridCol w="4401475"/>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factors will deliver 80% of your goals?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578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does the 80/20 rule apply to customers and a segmentation of your customers?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of your products and services contribute 80% of your goals?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433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divisions within your company will contribute 80% of your goals?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9" name="Google Shape;659;p5"/>
          <p:cNvSpPr txBox="1"/>
          <p:nvPr/>
        </p:nvSpPr>
        <p:spPr>
          <a:xfrm>
            <a:off x="322750" y="1500275"/>
            <a:ext cx="11184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Identify the top 20% of factors that contribute to 80% of the desired outcomes. Evaluate the identified factors to prioritise opportunities and challenges. Determine which opportunities have the potential to contribute the most to your goals and which challenges pose the most significant risks. If applicable, apply the Pareto Principle to customer segmentation, product lines, or service offerings. Identify the 20% of customers, products, or services that generate 80% of your desired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5" name="Google Shape;665;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6" name="Google Shape;666;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Allocate your resources</a:t>
            </a:r>
            <a:r>
              <a:rPr lang="en-GB">
                <a:solidFill>
                  <a:schemeClr val="accent1"/>
                </a:solidFill>
              </a:rPr>
              <a:t>.</a:t>
            </a:r>
            <a:endParaRPr/>
          </a:p>
        </p:txBody>
      </p:sp>
      <p:graphicFrame>
        <p:nvGraphicFramePr>
          <p:cNvPr id="667" name="Google Shape;667;p6"/>
          <p:cNvGraphicFramePr/>
          <p:nvPr/>
        </p:nvGraphicFramePr>
        <p:xfrm>
          <a:off x="1398330" y="3181835"/>
          <a:ext cx="3000000" cy="3000000"/>
        </p:xfrm>
        <a:graphic>
          <a:graphicData uri="http://schemas.openxmlformats.org/drawingml/2006/table">
            <a:tbl>
              <a:tblPr bandRow="1" firstCol="1" firstRow="1">
                <a:noFill/>
                <a:tableStyleId>{A51882BB-9497-435F-83EC-C83C6704A2BA}</a:tableStyleId>
              </a:tblPr>
              <a:tblGrid>
                <a:gridCol w="4916750"/>
                <a:gridCol w="43548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115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your resources be allocated to be more effective in achieving your goals?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45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KPIs and milestones should be set to ensure that you achieve your goals?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593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you monitor, refine and adjust your action plans to meet your goals?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8" name="Google Shape;668;p6"/>
          <p:cNvSpPr txBox="1"/>
          <p:nvPr/>
        </p:nvSpPr>
        <p:spPr>
          <a:xfrm>
            <a:off x="395200" y="1635625"/>
            <a:ext cx="109455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Assess your resource allocation across different areas of the organisation. Consider reallocating resources to focus more on the critical few factors identified through the Pareto analysis. Based on the prioritised factors, develop action plans that specifically address the critical areas. Allocate resources, set milestones, and define key initiatives that will have the most significant impact on your strategic goals. Implement the action plans and closely monitor the impact on performance. Continuously track the identified factors, KPIs, and overall progress towards strategic goals..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1f0d8a34db4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74" name="Google Shape;674;g1f0d8a34db4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5" name="Google Shape;675;g1f0d8a34db4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76" name="Google Shape;676;g1f0d8a34db4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77" name="Google Shape;677;g1f0d8a34db4_0_0"/>
          <p:cNvGrpSpPr/>
          <p:nvPr/>
        </p:nvGrpSpPr>
        <p:grpSpPr>
          <a:xfrm>
            <a:off x="0" y="1100016"/>
            <a:ext cx="1397787" cy="57996"/>
            <a:chOff x="0" y="1077191"/>
            <a:chExt cx="1397787" cy="57996"/>
          </a:xfrm>
        </p:grpSpPr>
        <p:sp>
          <p:nvSpPr>
            <p:cNvPr id="678" name="Google Shape;678;g1f0d8a34db4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9" name="Google Shape;679;g1f0d8a34db4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80" name="Google Shape;680;g1f0d8a34db4_0_0"/>
          <p:cNvSpPr/>
          <p:nvPr/>
        </p:nvSpPr>
        <p:spPr>
          <a:xfrm>
            <a:off x="2892576" y="5699615"/>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1" name="Google Shape;681;g1f0d8a34db4_0_0"/>
          <p:cNvSpPr/>
          <p:nvPr/>
        </p:nvSpPr>
        <p:spPr>
          <a:xfrm>
            <a:off x="2892576" y="5301469"/>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2" name="Google Shape;682;g1f0d8a34db4_0_0"/>
          <p:cNvSpPr/>
          <p:nvPr/>
        </p:nvSpPr>
        <p:spPr>
          <a:xfrm>
            <a:off x="2892576" y="4903323"/>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3" name="Google Shape;683;g1f0d8a34db4_0_0"/>
          <p:cNvSpPr/>
          <p:nvPr/>
        </p:nvSpPr>
        <p:spPr>
          <a:xfrm>
            <a:off x="2892576" y="4505177"/>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4" name="Google Shape;684;g1f0d8a34db4_0_0"/>
          <p:cNvSpPr/>
          <p:nvPr/>
        </p:nvSpPr>
        <p:spPr>
          <a:xfrm>
            <a:off x="2892576" y="4107031"/>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5" name="Google Shape;685;g1f0d8a34db4_0_0"/>
          <p:cNvSpPr/>
          <p:nvPr/>
        </p:nvSpPr>
        <p:spPr>
          <a:xfrm>
            <a:off x="2892576" y="2116302"/>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6" name="Google Shape;686;g1f0d8a34db4_0_0"/>
          <p:cNvSpPr/>
          <p:nvPr/>
        </p:nvSpPr>
        <p:spPr>
          <a:xfrm>
            <a:off x="2892576" y="2514448"/>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7" name="Google Shape;687;g1f0d8a34db4_0_0"/>
          <p:cNvSpPr/>
          <p:nvPr/>
        </p:nvSpPr>
        <p:spPr>
          <a:xfrm>
            <a:off x="2892576" y="2912594"/>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8" name="Google Shape;688;g1f0d8a34db4_0_0"/>
          <p:cNvSpPr/>
          <p:nvPr/>
        </p:nvSpPr>
        <p:spPr>
          <a:xfrm>
            <a:off x="2892576" y="3310739"/>
            <a:ext cx="542724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689" name="Google Shape;689;g1f0d8a34db4_0_0"/>
          <p:cNvGrpSpPr/>
          <p:nvPr/>
        </p:nvGrpSpPr>
        <p:grpSpPr>
          <a:xfrm>
            <a:off x="2831224" y="1982722"/>
            <a:ext cx="5483502" cy="4114919"/>
            <a:chOff x="1812555" y="793807"/>
            <a:chExt cx="7937901" cy="5539740"/>
          </a:xfrm>
        </p:grpSpPr>
        <p:sp>
          <p:nvSpPr>
            <p:cNvPr id="690" name="Google Shape;690;g1f0d8a34db4_0_0"/>
            <p:cNvSpPr/>
            <p:nvPr/>
          </p:nvSpPr>
          <p:spPr>
            <a:xfrm>
              <a:off x="1901455" y="3117279"/>
              <a:ext cx="7837170" cy="0"/>
            </a:xfrm>
            <a:custGeom>
              <a:rect b="b" l="l" r="r" t="t"/>
              <a:pathLst>
                <a:path extrusionOk="0" h="120000" w="7837170">
                  <a:moveTo>
                    <a:pt x="0" y="0"/>
                  </a:moveTo>
                  <a:lnTo>
                    <a:pt x="7836941" y="0"/>
                  </a:lnTo>
                </a:path>
              </a:pathLst>
            </a:custGeom>
            <a:noFill/>
            <a:ln cap="flat" cmpd="sng" w="12700">
              <a:solidFill>
                <a:srgbClr val="B3B3B3"/>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1" name="Google Shape;691;g1f0d8a34db4_0_0"/>
            <p:cNvSpPr/>
            <p:nvPr/>
          </p:nvSpPr>
          <p:spPr>
            <a:xfrm>
              <a:off x="2075662" y="2034995"/>
              <a:ext cx="1377314" cy="4298315"/>
            </a:xfrm>
            <a:custGeom>
              <a:rect b="b" l="l" r="r" t="t"/>
              <a:pathLst>
                <a:path extrusionOk="0" h="4298315" w="1377314">
                  <a:moveTo>
                    <a:pt x="1169225" y="0"/>
                  </a:moveTo>
                  <a:lnTo>
                    <a:pt x="207759" y="0"/>
                  </a:lnTo>
                  <a:lnTo>
                    <a:pt x="160125" y="5486"/>
                  </a:lnTo>
                  <a:lnTo>
                    <a:pt x="116396" y="21116"/>
                  </a:lnTo>
                  <a:lnTo>
                    <a:pt x="77820" y="45641"/>
                  </a:lnTo>
                  <a:lnTo>
                    <a:pt x="45645" y="77815"/>
                  </a:lnTo>
                  <a:lnTo>
                    <a:pt x="21118" y="116391"/>
                  </a:lnTo>
                  <a:lnTo>
                    <a:pt x="5487" y="160121"/>
                  </a:lnTo>
                  <a:lnTo>
                    <a:pt x="0" y="207759"/>
                  </a:lnTo>
                  <a:lnTo>
                    <a:pt x="0" y="4297921"/>
                  </a:lnTo>
                  <a:lnTo>
                    <a:pt x="1376984" y="4297921"/>
                  </a:lnTo>
                  <a:lnTo>
                    <a:pt x="1376984" y="207759"/>
                  </a:lnTo>
                  <a:lnTo>
                    <a:pt x="1371497" y="160121"/>
                  </a:lnTo>
                  <a:lnTo>
                    <a:pt x="1355868" y="116391"/>
                  </a:lnTo>
                  <a:lnTo>
                    <a:pt x="1331343" y="77815"/>
                  </a:lnTo>
                  <a:lnTo>
                    <a:pt x="1299169" y="45641"/>
                  </a:lnTo>
                  <a:lnTo>
                    <a:pt x="1260593" y="21116"/>
                  </a:lnTo>
                  <a:lnTo>
                    <a:pt x="1216863" y="5486"/>
                  </a:lnTo>
                  <a:lnTo>
                    <a:pt x="1169225"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2" name="Google Shape;692;g1f0d8a34db4_0_0"/>
            <p:cNvSpPr/>
            <p:nvPr/>
          </p:nvSpPr>
          <p:spPr>
            <a:xfrm>
              <a:off x="3599662" y="5883096"/>
              <a:ext cx="1377314" cy="450214"/>
            </a:xfrm>
            <a:custGeom>
              <a:rect b="b" l="l" r="r" t="t"/>
              <a:pathLst>
                <a:path extrusionOk="0" h="450214" w="1377314">
                  <a:moveTo>
                    <a:pt x="1169225" y="0"/>
                  </a:moveTo>
                  <a:lnTo>
                    <a:pt x="207759" y="0"/>
                  </a:lnTo>
                  <a:lnTo>
                    <a:pt x="160125" y="5486"/>
                  </a:lnTo>
                  <a:lnTo>
                    <a:pt x="116396" y="21116"/>
                  </a:lnTo>
                  <a:lnTo>
                    <a:pt x="77820" y="45641"/>
                  </a:lnTo>
                  <a:lnTo>
                    <a:pt x="45645" y="77815"/>
                  </a:lnTo>
                  <a:lnTo>
                    <a:pt x="21118" y="116391"/>
                  </a:lnTo>
                  <a:lnTo>
                    <a:pt x="5487" y="160121"/>
                  </a:lnTo>
                  <a:lnTo>
                    <a:pt x="0" y="207759"/>
                  </a:lnTo>
                  <a:lnTo>
                    <a:pt x="0" y="449821"/>
                  </a:lnTo>
                  <a:lnTo>
                    <a:pt x="1376984" y="449821"/>
                  </a:lnTo>
                  <a:lnTo>
                    <a:pt x="1376984" y="207759"/>
                  </a:lnTo>
                  <a:lnTo>
                    <a:pt x="1371497" y="160121"/>
                  </a:lnTo>
                  <a:lnTo>
                    <a:pt x="1355868" y="116391"/>
                  </a:lnTo>
                  <a:lnTo>
                    <a:pt x="1331343" y="77815"/>
                  </a:lnTo>
                  <a:lnTo>
                    <a:pt x="1299169" y="45641"/>
                  </a:lnTo>
                  <a:lnTo>
                    <a:pt x="1260593" y="21116"/>
                  </a:lnTo>
                  <a:lnTo>
                    <a:pt x="1216863" y="5486"/>
                  </a:lnTo>
                  <a:lnTo>
                    <a:pt x="1169225"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3" name="Google Shape;693;g1f0d8a34db4_0_0"/>
            <p:cNvSpPr/>
            <p:nvPr/>
          </p:nvSpPr>
          <p:spPr>
            <a:xfrm>
              <a:off x="5123662" y="5971996"/>
              <a:ext cx="1377314" cy="361314"/>
            </a:xfrm>
            <a:custGeom>
              <a:rect b="b" l="l" r="r" t="t"/>
              <a:pathLst>
                <a:path extrusionOk="0" h="361314" w="1377314">
                  <a:moveTo>
                    <a:pt x="1169225" y="0"/>
                  </a:moveTo>
                  <a:lnTo>
                    <a:pt x="207759" y="0"/>
                  </a:lnTo>
                  <a:lnTo>
                    <a:pt x="160125" y="5486"/>
                  </a:lnTo>
                  <a:lnTo>
                    <a:pt x="116396" y="21116"/>
                  </a:lnTo>
                  <a:lnTo>
                    <a:pt x="77820" y="45641"/>
                  </a:lnTo>
                  <a:lnTo>
                    <a:pt x="45645" y="77815"/>
                  </a:lnTo>
                  <a:lnTo>
                    <a:pt x="21118" y="116391"/>
                  </a:lnTo>
                  <a:lnTo>
                    <a:pt x="5487" y="160121"/>
                  </a:lnTo>
                  <a:lnTo>
                    <a:pt x="0" y="207759"/>
                  </a:lnTo>
                  <a:lnTo>
                    <a:pt x="0" y="360921"/>
                  </a:lnTo>
                  <a:lnTo>
                    <a:pt x="1376984" y="360921"/>
                  </a:lnTo>
                  <a:lnTo>
                    <a:pt x="1376984" y="207759"/>
                  </a:lnTo>
                  <a:lnTo>
                    <a:pt x="1371497" y="160121"/>
                  </a:lnTo>
                  <a:lnTo>
                    <a:pt x="1355868" y="116391"/>
                  </a:lnTo>
                  <a:lnTo>
                    <a:pt x="1331343" y="77815"/>
                  </a:lnTo>
                  <a:lnTo>
                    <a:pt x="1299169" y="45641"/>
                  </a:lnTo>
                  <a:lnTo>
                    <a:pt x="1260593" y="21116"/>
                  </a:lnTo>
                  <a:lnTo>
                    <a:pt x="1216863" y="5486"/>
                  </a:lnTo>
                  <a:lnTo>
                    <a:pt x="1169225"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4" name="Google Shape;694;g1f0d8a34db4_0_0"/>
            <p:cNvSpPr/>
            <p:nvPr/>
          </p:nvSpPr>
          <p:spPr>
            <a:xfrm>
              <a:off x="6647663" y="6048196"/>
              <a:ext cx="1377315" cy="285114"/>
            </a:xfrm>
            <a:custGeom>
              <a:rect b="b" l="l" r="r" t="t"/>
              <a:pathLst>
                <a:path extrusionOk="0" h="285114" w="1377315">
                  <a:moveTo>
                    <a:pt x="1169225" y="0"/>
                  </a:moveTo>
                  <a:lnTo>
                    <a:pt x="207759" y="0"/>
                  </a:lnTo>
                  <a:lnTo>
                    <a:pt x="160125" y="5486"/>
                  </a:lnTo>
                  <a:lnTo>
                    <a:pt x="116396" y="21116"/>
                  </a:lnTo>
                  <a:lnTo>
                    <a:pt x="77820" y="45641"/>
                  </a:lnTo>
                  <a:lnTo>
                    <a:pt x="45645" y="77815"/>
                  </a:lnTo>
                  <a:lnTo>
                    <a:pt x="21118" y="116391"/>
                  </a:lnTo>
                  <a:lnTo>
                    <a:pt x="5487" y="160121"/>
                  </a:lnTo>
                  <a:lnTo>
                    <a:pt x="0" y="207759"/>
                  </a:lnTo>
                  <a:lnTo>
                    <a:pt x="0" y="284721"/>
                  </a:lnTo>
                  <a:lnTo>
                    <a:pt x="1376984" y="284721"/>
                  </a:lnTo>
                  <a:lnTo>
                    <a:pt x="1376984" y="207759"/>
                  </a:lnTo>
                  <a:lnTo>
                    <a:pt x="1371497" y="160121"/>
                  </a:lnTo>
                  <a:lnTo>
                    <a:pt x="1355868" y="116391"/>
                  </a:lnTo>
                  <a:lnTo>
                    <a:pt x="1331343" y="77815"/>
                  </a:lnTo>
                  <a:lnTo>
                    <a:pt x="1299169" y="45641"/>
                  </a:lnTo>
                  <a:lnTo>
                    <a:pt x="1260593" y="21116"/>
                  </a:lnTo>
                  <a:lnTo>
                    <a:pt x="1216863" y="5486"/>
                  </a:lnTo>
                  <a:lnTo>
                    <a:pt x="1169225" y="0"/>
                  </a:lnTo>
                  <a:close/>
                </a:path>
              </a:pathLst>
            </a:custGeom>
            <a:solidFill>
              <a:srgbClr val="0FED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5" name="Google Shape;695;g1f0d8a34db4_0_0"/>
            <p:cNvSpPr/>
            <p:nvPr/>
          </p:nvSpPr>
          <p:spPr>
            <a:xfrm>
              <a:off x="8171663" y="6086296"/>
              <a:ext cx="1377315" cy="247014"/>
            </a:xfrm>
            <a:custGeom>
              <a:rect b="b" l="l" r="r" t="t"/>
              <a:pathLst>
                <a:path extrusionOk="0" h="247014" w="1377315">
                  <a:moveTo>
                    <a:pt x="1169225" y="0"/>
                  </a:moveTo>
                  <a:lnTo>
                    <a:pt x="207759" y="0"/>
                  </a:lnTo>
                  <a:lnTo>
                    <a:pt x="160125" y="4783"/>
                  </a:lnTo>
                  <a:lnTo>
                    <a:pt x="116396" y="18598"/>
                  </a:lnTo>
                  <a:lnTo>
                    <a:pt x="77820" y="40643"/>
                  </a:lnTo>
                  <a:lnTo>
                    <a:pt x="45645" y="70114"/>
                  </a:lnTo>
                  <a:lnTo>
                    <a:pt x="21118" y="106208"/>
                  </a:lnTo>
                  <a:lnTo>
                    <a:pt x="5487" y="148124"/>
                  </a:lnTo>
                  <a:lnTo>
                    <a:pt x="0" y="195059"/>
                  </a:lnTo>
                  <a:lnTo>
                    <a:pt x="0" y="246621"/>
                  </a:lnTo>
                  <a:lnTo>
                    <a:pt x="1376984" y="246621"/>
                  </a:lnTo>
                  <a:lnTo>
                    <a:pt x="1376984" y="195059"/>
                  </a:lnTo>
                  <a:lnTo>
                    <a:pt x="1371497" y="148124"/>
                  </a:lnTo>
                  <a:lnTo>
                    <a:pt x="1355868" y="106208"/>
                  </a:lnTo>
                  <a:lnTo>
                    <a:pt x="1331343" y="70114"/>
                  </a:lnTo>
                  <a:lnTo>
                    <a:pt x="1299169" y="40643"/>
                  </a:lnTo>
                  <a:lnTo>
                    <a:pt x="1260593" y="18598"/>
                  </a:lnTo>
                  <a:lnTo>
                    <a:pt x="1216863" y="4783"/>
                  </a:lnTo>
                  <a:lnTo>
                    <a:pt x="1169225" y="0"/>
                  </a:lnTo>
                  <a:close/>
                </a:path>
              </a:pathLst>
            </a:custGeom>
            <a:solidFill>
              <a:srgbClr val="F24E4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6" name="Google Shape;696;g1f0d8a34db4_0_0"/>
            <p:cNvSpPr/>
            <p:nvPr/>
          </p:nvSpPr>
          <p:spPr>
            <a:xfrm>
              <a:off x="1889791" y="793807"/>
              <a:ext cx="7860665" cy="5539740"/>
            </a:xfrm>
            <a:custGeom>
              <a:rect b="b" l="l" r="r" t="t"/>
              <a:pathLst>
                <a:path extrusionOk="0" h="5539740" w="7860665">
                  <a:moveTo>
                    <a:pt x="0" y="0"/>
                  </a:moveTo>
                  <a:lnTo>
                    <a:pt x="0" y="5539117"/>
                  </a:lnTo>
                  <a:lnTo>
                    <a:pt x="7860576" y="5539117"/>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7" name="Google Shape;697;g1f0d8a34db4_0_0"/>
            <p:cNvSpPr/>
            <p:nvPr/>
          </p:nvSpPr>
          <p:spPr>
            <a:xfrm>
              <a:off x="1812555" y="633291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8" name="Google Shape;698;g1f0d8a34db4_0_0"/>
            <p:cNvSpPr/>
            <p:nvPr/>
          </p:nvSpPr>
          <p:spPr>
            <a:xfrm>
              <a:off x="1812555" y="579697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9" name="Google Shape;699;g1f0d8a34db4_0_0"/>
            <p:cNvSpPr/>
            <p:nvPr/>
          </p:nvSpPr>
          <p:spPr>
            <a:xfrm>
              <a:off x="1812555" y="526103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0" name="Google Shape;700;g1f0d8a34db4_0_0"/>
            <p:cNvSpPr/>
            <p:nvPr/>
          </p:nvSpPr>
          <p:spPr>
            <a:xfrm>
              <a:off x="1812555" y="472509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1" name="Google Shape;701;g1f0d8a34db4_0_0"/>
            <p:cNvSpPr/>
            <p:nvPr/>
          </p:nvSpPr>
          <p:spPr>
            <a:xfrm>
              <a:off x="1812555" y="418915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2" name="Google Shape;702;g1f0d8a34db4_0_0"/>
            <p:cNvSpPr/>
            <p:nvPr/>
          </p:nvSpPr>
          <p:spPr>
            <a:xfrm>
              <a:off x="1812555" y="365321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3" name="Google Shape;703;g1f0d8a34db4_0_0"/>
            <p:cNvSpPr/>
            <p:nvPr/>
          </p:nvSpPr>
          <p:spPr>
            <a:xfrm>
              <a:off x="1812555" y="97351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4" name="Google Shape;704;g1f0d8a34db4_0_0"/>
            <p:cNvSpPr/>
            <p:nvPr/>
          </p:nvSpPr>
          <p:spPr>
            <a:xfrm>
              <a:off x="1812555" y="150945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5" name="Google Shape;705;g1f0d8a34db4_0_0"/>
            <p:cNvSpPr/>
            <p:nvPr/>
          </p:nvSpPr>
          <p:spPr>
            <a:xfrm>
              <a:off x="1812555" y="204539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6" name="Google Shape;706;g1f0d8a34db4_0_0"/>
            <p:cNvSpPr/>
            <p:nvPr/>
          </p:nvSpPr>
          <p:spPr>
            <a:xfrm>
              <a:off x="1812555" y="258133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7" name="Google Shape;707;g1f0d8a34db4_0_0"/>
            <p:cNvSpPr/>
            <p:nvPr/>
          </p:nvSpPr>
          <p:spPr>
            <a:xfrm>
              <a:off x="1812555" y="3117279"/>
              <a:ext cx="77469" cy="0"/>
            </a:xfrm>
            <a:custGeom>
              <a:rect b="b" l="l" r="r" t="t"/>
              <a:pathLst>
                <a:path extrusionOk="0" h="120000" w="77469">
                  <a:moveTo>
                    <a:pt x="0" y="0"/>
                  </a:moveTo>
                  <a:lnTo>
                    <a:pt x="77241" y="0"/>
                  </a:lnTo>
                </a:path>
              </a:pathLst>
            </a:custGeom>
            <a:noFill/>
            <a:ln cap="flat" cmpd="sng" w="12700">
              <a:solidFill>
                <a:srgbClr val="4D4D4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08" name="Google Shape;708;g1f0d8a34db4_0_0"/>
          <p:cNvSpPr txBox="1"/>
          <p:nvPr/>
        </p:nvSpPr>
        <p:spPr>
          <a:xfrm>
            <a:off x="2515297" y="2046782"/>
            <a:ext cx="249600" cy="4164300"/>
          </a:xfrm>
          <a:prstGeom prst="rect">
            <a:avLst/>
          </a:prstGeom>
          <a:noFill/>
          <a:ln>
            <a:noFill/>
          </a:ln>
        </p:spPr>
        <p:txBody>
          <a:bodyPr anchorCtr="0" anchor="t" bIns="0" lIns="0" spcFirstLastPara="1" rIns="0" wrap="square" tIns="8225">
            <a:spAutoFit/>
          </a:bodyPr>
          <a:lstStyle/>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100</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90</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80</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70</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60</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50</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40</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t/>
            </a:r>
            <a:endParaRPr sz="1000">
              <a:solidFill>
                <a:srgbClr val="333333"/>
              </a:solidFill>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30</a:t>
            </a:r>
            <a:endParaRPr sz="1000">
              <a:latin typeface="Montserrat Medium"/>
              <a:ea typeface="Montserrat Medium"/>
              <a:cs typeface="Montserrat Medium"/>
              <a:sym typeface="Montserrat Medium"/>
            </a:endParaRPr>
          </a:p>
          <a:p>
            <a:pPr indent="0" lvl="0" marL="0" rtl="0" algn="r">
              <a:lnSpc>
                <a:spcPct val="130000"/>
              </a:lnSpc>
              <a:spcBef>
                <a:spcPts val="0"/>
              </a:spcBef>
              <a:spcAft>
                <a:spcPts val="0"/>
              </a:spcAft>
              <a:buNone/>
            </a:pPr>
            <a:r>
              <a:t/>
            </a:r>
            <a:endParaRPr sz="1000">
              <a:latin typeface="Montserrat Medium"/>
              <a:ea typeface="Montserrat Medium"/>
              <a:cs typeface="Montserrat Medium"/>
              <a:sym typeface="Montserrat Medium"/>
            </a:endParaRPr>
          </a:p>
          <a:p>
            <a:pPr indent="0" lvl="0" marL="127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20</a:t>
            </a:r>
            <a:endParaRPr sz="1000">
              <a:latin typeface="Montserrat Medium"/>
              <a:ea typeface="Montserrat Medium"/>
              <a:cs typeface="Montserrat Medium"/>
              <a:sym typeface="Montserrat Medium"/>
            </a:endParaRPr>
          </a:p>
          <a:p>
            <a:pPr indent="0" lvl="0" marL="0" rtl="0" algn="r">
              <a:lnSpc>
                <a:spcPct val="130000"/>
              </a:lnSpc>
              <a:spcBef>
                <a:spcPts val="0"/>
              </a:spcBef>
              <a:spcAft>
                <a:spcPts val="0"/>
              </a:spcAft>
              <a:buNone/>
            </a:pPr>
            <a:r>
              <a:t/>
            </a:r>
            <a:endParaRPr sz="1000">
              <a:latin typeface="Montserrat Medium"/>
              <a:ea typeface="Montserrat Medium"/>
              <a:cs typeface="Montserrat Medium"/>
              <a:sym typeface="Montserrat Medium"/>
            </a:endParaRPr>
          </a:p>
          <a:p>
            <a:pPr indent="0" lvl="0" marL="38100" rtl="0" algn="r">
              <a:lnSpc>
                <a:spcPct val="130000"/>
              </a:lnSpc>
              <a:spcBef>
                <a:spcPts val="0"/>
              </a:spcBef>
              <a:spcAft>
                <a:spcPts val="0"/>
              </a:spcAft>
              <a:buNone/>
            </a:pPr>
            <a:r>
              <a:rPr lang="en-GB" sz="1000">
                <a:solidFill>
                  <a:srgbClr val="333333"/>
                </a:solidFill>
                <a:latin typeface="Montserrat Medium"/>
                <a:ea typeface="Montserrat Medium"/>
                <a:cs typeface="Montserrat Medium"/>
                <a:sym typeface="Montserrat Medium"/>
              </a:rPr>
              <a:t>10</a:t>
            </a:r>
            <a:endParaRPr sz="1000">
              <a:latin typeface="Montserrat Medium"/>
              <a:ea typeface="Montserrat Medium"/>
              <a:cs typeface="Montserrat Medium"/>
              <a:sym typeface="Montserrat Medium"/>
            </a:endParaRPr>
          </a:p>
          <a:p>
            <a:pPr indent="0" lvl="0" marL="0" rtl="0" algn="r">
              <a:lnSpc>
                <a:spcPct val="130000"/>
              </a:lnSpc>
              <a:spcBef>
                <a:spcPts val="0"/>
              </a:spcBef>
              <a:spcAft>
                <a:spcPts val="0"/>
              </a:spcAft>
              <a:buNone/>
            </a:pPr>
            <a:r>
              <a:t/>
            </a:r>
            <a:endParaRPr sz="1000">
              <a:latin typeface="Montserrat Medium"/>
              <a:ea typeface="Montserrat Medium"/>
              <a:cs typeface="Montserrat Medium"/>
              <a:sym typeface="Montserrat Medium"/>
            </a:endParaRPr>
          </a:p>
          <a:p>
            <a:pPr indent="0" lvl="0" marL="88900" rtl="0" algn="r">
              <a:lnSpc>
                <a:spcPct val="135000"/>
              </a:lnSpc>
              <a:spcBef>
                <a:spcPts val="0"/>
              </a:spcBef>
              <a:spcAft>
                <a:spcPts val="0"/>
              </a:spcAft>
              <a:buNone/>
            </a:pPr>
            <a:r>
              <a:rPr lang="en-GB" sz="1000">
                <a:solidFill>
                  <a:srgbClr val="333333"/>
                </a:solidFill>
                <a:latin typeface="Montserrat Medium"/>
                <a:ea typeface="Montserrat Medium"/>
                <a:cs typeface="Montserrat Medium"/>
                <a:sym typeface="Montserrat Medium"/>
              </a:rPr>
              <a:t>0</a:t>
            </a:r>
            <a:endParaRPr sz="1000">
              <a:latin typeface="Montserrat Medium"/>
              <a:ea typeface="Montserrat Medium"/>
              <a:cs typeface="Montserrat Medium"/>
              <a:sym typeface="Montserrat Medium"/>
            </a:endParaRPr>
          </a:p>
        </p:txBody>
      </p:sp>
      <p:sp>
        <p:nvSpPr>
          <p:cNvPr id="709" name="Google Shape;709;g1f0d8a34db4_0_0"/>
          <p:cNvSpPr/>
          <p:nvPr/>
        </p:nvSpPr>
        <p:spPr>
          <a:xfrm>
            <a:off x="8630283" y="3350810"/>
            <a:ext cx="296823" cy="187338"/>
          </a:xfrm>
          <a:custGeom>
            <a:rect b="b" l="l" r="r" t="t"/>
            <a:pathLst>
              <a:path extrusionOk="0" h="251460" w="428625">
                <a:moveTo>
                  <a:pt x="302920" y="0"/>
                </a:moveTo>
                <a:lnTo>
                  <a:pt x="125590" y="0"/>
                </a:lnTo>
                <a:lnTo>
                  <a:pt x="76702" y="9868"/>
                </a:lnTo>
                <a:lnTo>
                  <a:pt x="36782" y="36780"/>
                </a:lnTo>
                <a:lnTo>
                  <a:pt x="9868" y="76697"/>
                </a:lnTo>
                <a:lnTo>
                  <a:pt x="0" y="125577"/>
                </a:lnTo>
                <a:lnTo>
                  <a:pt x="9868" y="174465"/>
                </a:lnTo>
                <a:lnTo>
                  <a:pt x="36782" y="214385"/>
                </a:lnTo>
                <a:lnTo>
                  <a:pt x="76702" y="241299"/>
                </a:lnTo>
                <a:lnTo>
                  <a:pt x="125590" y="251167"/>
                </a:lnTo>
                <a:lnTo>
                  <a:pt x="302920" y="251167"/>
                </a:lnTo>
                <a:lnTo>
                  <a:pt x="351802" y="241299"/>
                </a:lnTo>
                <a:lnTo>
                  <a:pt x="391723" y="214385"/>
                </a:lnTo>
                <a:lnTo>
                  <a:pt x="418640" y="174465"/>
                </a:lnTo>
                <a:lnTo>
                  <a:pt x="428510" y="125577"/>
                </a:lnTo>
                <a:lnTo>
                  <a:pt x="418640" y="76697"/>
                </a:lnTo>
                <a:lnTo>
                  <a:pt x="391723" y="36780"/>
                </a:lnTo>
                <a:lnTo>
                  <a:pt x="351802" y="9868"/>
                </a:lnTo>
                <a:lnTo>
                  <a:pt x="302920"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0" name="Google Shape;710;g1f0d8a34db4_0_0"/>
          <p:cNvSpPr/>
          <p:nvPr/>
        </p:nvSpPr>
        <p:spPr>
          <a:xfrm>
            <a:off x="8630283" y="3737410"/>
            <a:ext cx="296823" cy="187338"/>
          </a:xfrm>
          <a:custGeom>
            <a:rect b="b" l="l" r="r" t="t"/>
            <a:pathLst>
              <a:path extrusionOk="0" h="251460" w="428625">
                <a:moveTo>
                  <a:pt x="302920" y="0"/>
                </a:moveTo>
                <a:lnTo>
                  <a:pt x="125590" y="0"/>
                </a:lnTo>
                <a:lnTo>
                  <a:pt x="76702" y="9868"/>
                </a:lnTo>
                <a:lnTo>
                  <a:pt x="36782" y="36780"/>
                </a:lnTo>
                <a:lnTo>
                  <a:pt x="9868" y="76697"/>
                </a:lnTo>
                <a:lnTo>
                  <a:pt x="0" y="125577"/>
                </a:lnTo>
                <a:lnTo>
                  <a:pt x="9868" y="174465"/>
                </a:lnTo>
                <a:lnTo>
                  <a:pt x="36782" y="214385"/>
                </a:lnTo>
                <a:lnTo>
                  <a:pt x="76702" y="241299"/>
                </a:lnTo>
                <a:lnTo>
                  <a:pt x="125590" y="251167"/>
                </a:lnTo>
                <a:lnTo>
                  <a:pt x="302920" y="251167"/>
                </a:lnTo>
                <a:lnTo>
                  <a:pt x="351802" y="241299"/>
                </a:lnTo>
                <a:lnTo>
                  <a:pt x="391723" y="214385"/>
                </a:lnTo>
                <a:lnTo>
                  <a:pt x="418640" y="174465"/>
                </a:lnTo>
                <a:lnTo>
                  <a:pt x="428510" y="125577"/>
                </a:lnTo>
                <a:lnTo>
                  <a:pt x="418640" y="76697"/>
                </a:lnTo>
                <a:lnTo>
                  <a:pt x="391723" y="36780"/>
                </a:lnTo>
                <a:lnTo>
                  <a:pt x="351802" y="9868"/>
                </a:lnTo>
                <a:lnTo>
                  <a:pt x="30292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1" name="Google Shape;711;g1f0d8a34db4_0_0"/>
          <p:cNvSpPr/>
          <p:nvPr/>
        </p:nvSpPr>
        <p:spPr>
          <a:xfrm>
            <a:off x="8630283" y="4069605"/>
            <a:ext cx="296823" cy="187338"/>
          </a:xfrm>
          <a:custGeom>
            <a:rect b="b" l="l" r="r" t="t"/>
            <a:pathLst>
              <a:path extrusionOk="0" h="251460" w="428625">
                <a:moveTo>
                  <a:pt x="302920" y="0"/>
                </a:moveTo>
                <a:lnTo>
                  <a:pt x="125590" y="0"/>
                </a:lnTo>
                <a:lnTo>
                  <a:pt x="76702" y="9868"/>
                </a:lnTo>
                <a:lnTo>
                  <a:pt x="36782" y="36780"/>
                </a:lnTo>
                <a:lnTo>
                  <a:pt x="9868" y="76697"/>
                </a:lnTo>
                <a:lnTo>
                  <a:pt x="0" y="125577"/>
                </a:lnTo>
                <a:lnTo>
                  <a:pt x="9868" y="174465"/>
                </a:lnTo>
                <a:lnTo>
                  <a:pt x="36782" y="214385"/>
                </a:lnTo>
                <a:lnTo>
                  <a:pt x="76702" y="241299"/>
                </a:lnTo>
                <a:lnTo>
                  <a:pt x="125590" y="251167"/>
                </a:lnTo>
                <a:lnTo>
                  <a:pt x="302920" y="251167"/>
                </a:lnTo>
                <a:lnTo>
                  <a:pt x="351802" y="241299"/>
                </a:lnTo>
                <a:lnTo>
                  <a:pt x="391723" y="214385"/>
                </a:lnTo>
                <a:lnTo>
                  <a:pt x="418640" y="174465"/>
                </a:lnTo>
                <a:lnTo>
                  <a:pt x="428510" y="125577"/>
                </a:lnTo>
                <a:lnTo>
                  <a:pt x="418640" y="76697"/>
                </a:lnTo>
                <a:lnTo>
                  <a:pt x="391723" y="36780"/>
                </a:lnTo>
                <a:lnTo>
                  <a:pt x="351802" y="9868"/>
                </a:lnTo>
                <a:lnTo>
                  <a:pt x="302920"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2" name="Google Shape;712;g1f0d8a34db4_0_0"/>
          <p:cNvSpPr/>
          <p:nvPr/>
        </p:nvSpPr>
        <p:spPr>
          <a:xfrm>
            <a:off x="8630283" y="4401799"/>
            <a:ext cx="296823" cy="187338"/>
          </a:xfrm>
          <a:custGeom>
            <a:rect b="b" l="l" r="r" t="t"/>
            <a:pathLst>
              <a:path extrusionOk="0" h="251460" w="428625">
                <a:moveTo>
                  <a:pt x="302920" y="0"/>
                </a:moveTo>
                <a:lnTo>
                  <a:pt x="125590" y="0"/>
                </a:lnTo>
                <a:lnTo>
                  <a:pt x="76702" y="9868"/>
                </a:lnTo>
                <a:lnTo>
                  <a:pt x="36782" y="36780"/>
                </a:lnTo>
                <a:lnTo>
                  <a:pt x="9868" y="76697"/>
                </a:lnTo>
                <a:lnTo>
                  <a:pt x="0" y="125577"/>
                </a:lnTo>
                <a:lnTo>
                  <a:pt x="9868" y="174465"/>
                </a:lnTo>
                <a:lnTo>
                  <a:pt x="36782" y="214385"/>
                </a:lnTo>
                <a:lnTo>
                  <a:pt x="76702" y="241299"/>
                </a:lnTo>
                <a:lnTo>
                  <a:pt x="125590" y="251167"/>
                </a:lnTo>
                <a:lnTo>
                  <a:pt x="302920" y="251167"/>
                </a:lnTo>
                <a:lnTo>
                  <a:pt x="351802" y="241299"/>
                </a:lnTo>
                <a:lnTo>
                  <a:pt x="391723" y="214385"/>
                </a:lnTo>
                <a:lnTo>
                  <a:pt x="418640" y="174465"/>
                </a:lnTo>
                <a:lnTo>
                  <a:pt x="428510" y="125577"/>
                </a:lnTo>
                <a:lnTo>
                  <a:pt x="418640" y="76697"/>
                </a:lnTo>
                <a:lnTo>
                  <a:pt x="391723" y="36780"/>
                </a:lnTo>
                <a:lnTo>
                  <a:pt x="351802" y="9868"/>
                </a:lnTo>
                <a:lnTo>
                  <a:pt x="302920" y="0"/>
                </a:lnTo>
                <a:close/>
              </a:path>
            </a:pathLst>
          </a:custGeom>
          <a:solidFill>
            <a:srgbClr val="0FED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3" name="Google Shape;713;g1f0d8a34db4_0_0"/>
          <p:cNvSpPr/>
          <p:nvPr/>
        </p:nvSpPr>
        <p:spPr>
          <a:xfrm>
            <a:off x="8630283" y="4755539"/>
            <a:ext cx="296823" cy="187338"/>
          </a:xfrm>
          <a:custGeom>
            <a:rect b="b" l="l" r="r" t="t"/>
            <a:pathLst>
              <a:path extrusionOk="0" h="251460" w="428625">
                <a:moveTo>
                  <a:pt x="302920" y="0"/>
                </a:moveTo>
                <a:lnTo>
                  <a:pt x="125590" y="0"/>
                </a:lnTo>
                <a:lnTo>
                  <a:pt x="76702" y="9868"/>
                </a:lnTo>
                <a:lnTo>
                  <a:pt x="36782" y="36780"/>
                </a:lnTo>
                <a:lnTo>
                  <a:pt x="9868" y="76697"/>
                </a:lnTo>
                <a:lnTo>
                  <a:pt x="0" y="125577"/>
                </a:lnTo>
                <a:lnTo>
                  <a:pt x="9868" y="174465"/>
                </a:lnTo>
                <a:lnTo>
                  <a:pt x="36782" y="214385"/>
                </a:lnTo>
                <a:lnTo>
                  <a:pt x="76702" y="241299"/>
                </a:lnTo>
                <a:lnTo>
                  <a:pt x="125590" y="251167"/>
                </a:lnTo>
                <a:lnTo>
                  <a:pt x="302920" y="251167"/>
                </a:lnTo>
                <a:lnTo>
                  <a:pt x="351802" y="241299"/>
                </a:lnTo>
                <a:lnTo>
                  <a:pt x="391723" y="214385"/>
                </a:lnTo>
                <a:lnTo>
                  <a:pt x="418640" y="174465"/>
                </a:lnTo>
                <a:lnTo>
                  <a:pt x="428510" y="125577"/>
                </a:lnTo>
                <a:lnTo>
                  <a:pt x="418640" y="76697"/>
                </a:lnTo>
                <a:lnTo>
                  <a:pt x="391723" y="36780"/>
                </a:lnTo>
                <a:lnTo>
                  <a:pt x="351802" y="9868"/>
                </a:lnTo>
                <a:lnTo>
                  <a:pt x="302920" y="0"/>
                </a:lnTo>
                <a:close/>
              </a:path>
            </a:pathLst>
          </a:custGeom>
          <a:solidFill>
            <a:srgbClr val="F24E4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4" name="Google Shape;714;g1f0d8a34db4_0_0"/>
          <p:cNvSpPr txBox="1"/>
          <p:nvPr/>
        </p:nvSpPr>
        <p:spPr>
          <a:xfrm rot="-5400000">
            <a:off x="138800" y="3966575"/>
            <a:ext cx="4351800" cy="173100"/>
          </a:xfrm>
          <a:prstGeom prst="rect">
            <a:avLst/>
          </a:prstGeom>
          <a:noFill/>
          <a:ln>
            <a:noFill/>
          </a:ln>
        </p:spPr>
        <p:txBody>
          <a:bodyPr anchorCtr="0" anchor="t" bIns="0" lIns="0" spcFirstLastPara="1" rIns="0" wrap="square" tIns="3700">
            <a:spAutoFit/>
          </a:bodyPr>
          <a:lstStyle/>
          <a:p>
            <a:pPr indent="0" lvl="0" marL="12700" rtl="0" algn="ctr">
              <a:lnSpc>
                <a:spcPct val="100000"/>
              </a:lnSpc>
              <a:spcBef>
                <a:spcPts val="0"/>
              </a:spcBef>
              <a:spcAft>
                <a:spcPts val="0"/>
              </a:spcAft>
              <a:buNone/>
            </a:pPr>
            <a:r>
              <a:rPr b="1" lang="en-GB" sz="1100">
                <a:solidFill>
                  <a:srgbClr val="023154"/>
                </a:solidFill>
                <a:latin typeface="Montserrat SemiBold"/>
                <a:ea typeface="Montserrat SemiBold"/>
                <a:cs typeface="Montserrat SemiBold"/>
                <a:sym typeface="Montserrat SemiBold"/>
              </a:rPr>
              <a:t>% of sales accounted for by different product groups</a:t>
            </a:r>
            <a:endParaRPr sz="1100">
              <a:latin typeface="Montserrat SemiBold"/>
              <a:ea typeface="Montserrat SemiBold"/>
              <a:cs typeface="Montserrat SemiBold"/>
              <a:sym typeface="Montserrat SemiBold"/>
            </a:endParaRPr>
          </a:p>
        </p:txBody>
      </p:sp>
      <p:sp>
        <p:nvSpPr>
          <p:cNvPr id="715" name="Google Shape;715;g1f0d8a34db4_0_0"/>
          <p:cNvSpPr txBox="1"/>
          <p:nvPr/>
        </p:nvSpPr>
        <p:spPr>
          <a:xfrm>
            <a:off x="8955820" y="3300312"/>
            <a:ext cx="1125600" cy="1642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GB" sz="1200">
                <a:latin typeface="Montserrat Medium"/>
                <a:ea typeface="Montserrat Medium"/>
                <a:cs typeface="Montserrat Medium"/>
                <a:sym typeface="Montserrat Medium"/>
              </a:rPr>
              <a:t>Product A</a:t>
            </a:r>
            <a:endParaRPr sz="1200">
              <a:latin typeface="Montserrat Medium"/>
              <a:ea typeface="Montserrat Medium"/>
              <a:cs typeface="Montserrat Medium"/>
              <a:sym typeface="Montserrat Medium"/>
            </a:endParaRPr>
          </a:p>
          <a:p>
            <a:pPr indent="0" lvl="0" marL="0" rtl="0" algn="l">
              <a:lnSpc>
                <a:spcPct val="200000"/>
              </a:lnSpc>
              <a:spcBef>
                <a:spcPts val="0"/>
              </a:spcBef>
              <a:spcAft>
                <a:spcPts val="0"/>
              </a:spcAft>
              <a:buNone/>
            </a:pPr>
            <a:r>
              <a:rPr lang="en-GB" sz="1200">
                <a:solidFill>
                  <a:schemeClr val="dk1"/>
                </a:solidFill>
                <a:latin typeface="Montserrat Medium"/>
                <a:ea typeface="Montserrat Medium"/>
                <a:cs typeface="Montserrat Medium"/>
                <a:sym typeface="Montserrat Medium"/>
              </a:rPr>
              <a:t>Product B</a:t>
            </a:r>
            <a:endParaRPr sz="1200">
              <a:solidFill>
                <a:schemeClr val="dk1"/>
              </a:solidFill>
              <a:latin typeface="Montserrat Medium"/>
              <a:ea typeface="Montserrat Medium"/>
              <a:cs typeface="Montserrat Medium"/>
              <a:sym typeface="Montserrat Medium"/>
            </a:endParaRPr>
          </a:p>
          <a:p>
            <a:pPr indent="0" lvl="0" marL="0" rtl="0" algn="l">
              <a:lnSpc>
                <a:spcPct val="200000"/>
              </a:lnSpc>
              <a:spcBef>
                <a:spcPts val="0"/>
              </a:spcBef>
              <a:spcAft>
                <a:spcPts val="0"/>
              </a:spcAft>
              <a:buNone/>
            </a:pPr>
            <a:r>
              <a:rPr lang="en-GB" sz="1200">
                <a:solidFill>
                  <a:schemeClr val="dk1"/>
                </a:solidFill>
                <a:latin typeface="Montserrat Medium"/>
                <a:ea typeface="Montserrat Medium"/>
                <a:cs typeface="Montserrat Medium"/>
                <a:sym typeface="Montserrat Medium"/>
              </a:rPr>
              <a:t>Product C</a:t>
            </a:r>
            <a:endParaRPr sz="1200">
              <a:solidFill>
                <a:schemeClr val="dk1"/>
              </a:solidFill>
              <a:latin typeface="Montserrat Medium"/>
              <a:ea typeface="Montserrat Medium"/>
              <a:cs typeface="Montserrat Medium"/>
              <a:sym typeface="Montserrat Medium"/>
            </a:endParaRPr>
          </a:p>
          <a:p>
            <a:pPr indent="0" lvl="0" marL="0" rtl="0" algn="l">
              <a:lnSpc>
                <a:spcPct val="200000"/>
              </a:lnSpc>
              <a:spcBef>
                <a:spcPts val="0"/>
              </a:spcBef>
              <a:spcAft>
                <a:spcPts val="0"/>
              </a:spcAft>
              <a:buNone/>
            </a:pPr>
            <a:r>
              <a:rPr lang="en-GB" sz="1200">
                <a:solidFill>
                  <a:schemeClr val="dk1"/>
                </a:solidFill>
                <a:latin typeface="Montserrat Medium"/>
                <a:ea typeface="Montserrat Medium"/>
                <a:cs typeface="Montserrat Medium"/>
                <a:sym typeface="Montserrat Medium"/>
              </a:rPr>
              <a:t>Product D</a:t>
            </a:r>
            <a:endParaRPr sz="1200">
              <a:solidFill>
                <a:schemeClr val="dk1"/>
              </a:solidFill>
              <a:latin typeface="Montserrat Medium"/>
              <a:ea typeface="Montserrat Medium"/>
              <a:cs typeface="Montserrat Medium"/>
              <a:sym typeface="Montserrat Medium"/>
            </a:endParaRPr>
          </a:p>
          <a:p>
            <a:pPr indent="0" lvl="0" marL="0" rtl="0" algn="l">
              <a:lnSpc>
                <a:spcPct val="200000"/>
              </a:lnSpc>
              <a:spcBef>
                <a:spcPts val="0"/>
              </a:spcBef>
              <a:spcAft>
                <a:spcPts val="0"/>
              </a:spcAft>
              <a:buNone/>
            </a:pPr>
            <a:r>
              <a:rPr lang="en-GB" sz="1200">
                <a:solidFill>
                  <a:schemeClr val="dk1"/>
                </a:solidFill>
                <a:latin typeface="Montserrat Medium"/>
                <a:ea typeface="Montserrat Medium"/>
                <a:cs typeface="Montserrat Medium"/>
                <a:sym typeface="Montserrat Medium"/>
              </a:rPr>
              <a:t>Product E</a:t>
            </a:r>
            <a:endParaRPr sz="12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1f0d8a34db4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21" name="Google Shape;721;g1f0d8a34db4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2" name="Google Shape;722;g1f0d8a34db4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3" name="Google Shape;723;g1f0d8a34db4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g1f0d8a34db4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g1f0d8a34db4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