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7pACIfmPP8boMHAFvn3JmbTuD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54FDC9-FCF3-45C1-9874-03C2E220B058}">
  <a:tblStyle styleId="{4354FDC9-FCF3-45C1-9874-03C2E220B05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4C55D6E-5C63-4C8B-8A3F-108C8398061F}"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f0dcf46d2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g1f0dcf46d2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f0dcf46d26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g1f0dcf46d26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1.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1.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1.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5" name="Shape 245"/>
        <p:cNvGrpSpPr/>
        <p:nvPr/>
      </p:nvGrpSpPr>
      <p:grpSpPr>
        <a:xfrm>
          <a:off x="0" y="0"/>
          <a:ext cx="0" cy="0"/>
          <a:chOff x="0" y="0"/>
          <a:chExt cx="0" cy="0"/>
        </a:xfrm>
      </p:grpSpPr>
      <p:pic>
        <p:nvPicPr>
          <p:cNvPr descr="A yellow circle on a black background&#10;&#10;Description automatically generated" id="246" name="Google Shape;246;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7" name="Google Shape;247;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0" name="Google Shape;250;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1" name="Google Shape;251;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4" name="Google Shape;254;p18"/>
          <p:cNvGrpSpPr/>
          <p:nvPr/>
        </p:nvGrpSpPr>
        <p:grpSpPr>
          <a:xfrm>
            <a:off x="11436251" y="129884"/>
            <a:ext cx="661669" cy="1214119"/>
            <a:chOff x="11436251" y="129884"/>
            <a:chExt cx="661669" cy="1214119"/>
          </a:xfrm>
        </p:grpSpPr>
        <p:sp>
          <p:nvSpPr>
            <p:cNvPr id="255" name="Google Shape;255;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3" name="Google Shape;283;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9"/>
          <p:cNvGrpSpPr/>
          <p:nvPr/>
        </p:nvGrpSpPr>
        <p:grpSpPr>
          <a:xfrm>
            <a:off x="0" y="1318491"/>
            <a:ext cx="1397812" cy="58002"/>
            <a:chOff x="0" y="1077191"/>
            <a:chExt cx="1397812" cy="58002"/>
          </a:xfrm>
        </p:grpSpPr>
        <p:sp>
          <p:nvSpPr>
            <p:cNvPr id="290" name="Google Shape;290;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9"/>
          <p:cNvGrpSpPr/>
          <p:nvPr/>
        </p:nvGrpSpPr>
        <p:grpSpPr>
          <a:xfrm>
            <a:off x="11626751" y="129884"/>
            <a:ext cx="661669" cy="1214119"/>
            <a:chOff x="11436251" y="129884"/>
            <a:chExt cx="661669" cy="1214119"/>
          </a:xfrm>
        </p:grpSpPr>
        <p:sp>
          <p:nvSpPr>
            <p:cNvPr id="298" name="Google Shape;29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1"/>
          <p:cNvGrpSpPr/>
          <p:nvPr/>
        </p:nvGrpSpPr>
        <p:grpSpPr>
          <a:xfrm>
            <a:off x="114362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2"/>
          <p:cNvGrpSpPr/>
          <p:nvPr/>
        </p:nvGrpSpPr>
        <p:grpSpPr>
          <a:xfrm>
            <a:off x="0" y="1318491"/>
            <a:ext cx="1397812" cy="58002"/>
            <a:chOff x="0" y="1077191"/>
            <a:chExt cx="1397812" cy="58002"/>
          </a:xfrm>
        </p:grpSpPr>
        <p:sp>
          <p:nvSpPr>
            <p:cNvPr id="417" name="Google Shape;41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2"/>
          <p:cNvGrpSpPr/>
          <p:nvPr/>
        </p:nvGrpSpPr>
        <p:grpSpPr>
          <a:xfrm>
            <a:off x="11614051" y="129884"/>
            <a:ext cx="661669" cy="1214119"/>
            <a:chOff x="11436251" y="129884"/>
            <a:chExt cx="661669" cy="1214119"/>
          </a:xfrm>
        </p:grpSpPr>
        <p:sp>
          <p:nvSpPr>
            <p:cNvPr id="422" name="Google Shape;42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3"/>
          <p:cNvGrpSpPr/>
          <p:nvPr/>
        </p:nvGrpSpPr>
        <p:grpSpPr>
          <a:xfrm>
            <a:off x="0" y="1318491"/>
            <a:ext cx="1397812" cy="58002"/>
            <a:chOff x="0" y="1077191"/>
            <a:chExt cx="1397812" cy="58002"/>
          </a:xfrm>
        </p:grpSpPr>
        <p:sp>
          <p:nvSpPr>
            <p:cNvPr id="458" name="Google Shape;45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3"/>
          <p:cNvGrpSpPr/>
          <p:nvPr/>
        </p:nvGrpSpPr>
        <p:grpSpPr>
          <a:xfrm>
            <a:off x="11436251" y="129884"/>
            <a:ext cx="661669" cy="1214119"/>
            <a:chOff x="11436251" y="129884"/>
            <a:chExt cx="661669" cy="1214119"/>
          </a:xfrm>
        </p:grpSpPr>
        <p:sp>
          <p:nvSpPr>
            <p:cNvPr id="463" name="Google Shape;46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4"/>
          <p:cNvGrpSpPr/>
          <p:nvPr/>
        </p:nvGrpSpPr>
        <p:grpSpPr>
          <a:xfrm>
            <a:off x="0" y="1318491"/>
            <a:ext cx="1397812" cy="58002"/>
            <a:chOff x="0" y="1077191"/>
            <a:chExt cx="1397812" cy="58002"/>
          </a:xfrm>
        </p:grpSpPr>
        <p:sp>
          <p:nvSpPr>
            <p:cNvPr id="499" name="Google Shape;49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4"/>
          <p:cNvGrpSpPr/>
          <p:nvPr/>
        </p:nvGrpSpPr>
        <p:grpSpPr>
          <a:xfrm>
            <a:off x="11436251" y="129884"/>
            <a:ext cx="661669" cy="1214119"/>
            <a:chOff x="11436251" y="129884"/>
            <a:chExt cx="661669" cy="1214119"/>
          </a:xfrm>
        </p:grpSpPr>
        <p:sp>
          <p:nvSpPr>
            <p:cNvPr id="504" name="Google Shape;50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4362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6"/>
          <p:cNvGrpSpPr/>
          <p:nvPr/>
        </p:nvGrpSpPr>
        <p:grpSpPr>
          <a:xfrm>
            <a:off x="0" y="1318491"/>
            <a:ext cx="1397812" cy="58002"/>
            <a:chOff x="0" y="1077191"/>
            <a:chExt cx="1397812" cy="58002"/>
          </a:xfrm>
        </p:grpSpPr>
        <p:sp>
          <p:nvSpPr>
            <p:cNvPr id="582" name="Google Shape;58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6"/>
          <p:cNvGrpSpPr/>
          <p:nvPr/>
        </p:nvGrpSpPr>
        <p:grpSpPr>
          <a:xfrm>
            <a:off x="11614051" y="129884"/>
            <a:ext cx="661669" cy="1214119"/>
            <a:chOff x="11436251" y="129884"/>
            <a:chExt cx="661669" cy="1214119"/>
          </a:xfrm>
        </p:grpSpPr>
        <p:sp>
          <p:nvSpPr>
            <p:cNvPr id="587" name="Google Shape;58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1"/>
          <p:cNvGrpSpPr/>
          <p:nvPr/>
        </p:nvGrpSpPr>
        <p:grpSpPr>
          <a:xfrm>
            <a:off x="0" y="1318491"/>
            <a:ext cx="1397812" cy="58002"/>
            <a:chOff x="0" y="1077191"/>
            <a:chExt cx="1397812" cy="58002"/>
          </a:xfrm>
        </p:grpSpPr>
        <p:sp>
          <p:nvSpPr>
            <p:cNvPr id="65" name="Google Shape;65;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1"/>
          <p:cNvGrpSpPr/>
          <p:nvPr/>
        </p:nvGrpSpPr>
        <p:grpSpPr>
          <a:xfrm>
            <a:off x="11436251" y="129884"/>
            <a:ext cx="661669" cy="1214119"/>
            <a:chOff x="11436251" y="129884"/>
            <a:chExt cx="661669" cy="1214119"/>
          </a:xfrm>
        </p:grpSpPr>
        <p:sp>
          <p:nvSpPr>
            <p:cNvPr id="71" name="Google Shape;71;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2"/>
          <p:cNvGrpSpPr/>
          <p:nvPr/>
        </p:nvGrpSpPr>
        <p:grpSpPr>
          <a:xfrm>
            <a:off x="0" y="1318491"/>
            <a:ext cx="1397812" cy="58002"/>
            <a:chOff x="0" y="1077191"/>
            <a:chExt cx="1397812" cy="58002"/>
          </a:xfrm>
        </p:grpSpPr>
        <p:sp>
          <p:nvSpPr>
            <p:cNvPr id="107" name="Google Shape;10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2"/>
          <p:cNvGrpSpPr/>
          <p:nvPr/>
        </p:nvGrpSpPr>
        <p:grpSpPr>
          <a:xfrm>
            <a:off x="11436251" y="129884"/>
            <a:ext cx="661669" cy="1214119"/>
            <a:chOff x="11436251" y="129884"/>
            <a:chExt cx="661669" cy="1214119"/>
          </a:xfrm>
        </p:grpSpPr>
        <p:sp>
          <p:nvSpPr>
            <p:cNvPr id="113" name="Google Shape;113;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3"/>
          <p:cNvGrpSpPr/>
          <p:nvPr/>
        </p:nvGrpSpPr>
        <p:grpSpPr>
          <a:xfrm>
            <a:off x="0" y="1318491"/>
            <a:ext cx="1397812" cy="58002"/>
            <a:chOff x="0" y="1077191"/>
            <a:chExt cx="1397812" cy="58002"/>
          </a:xfrm>
        </p:grpSpPr>
        <p:sp>
          <p:nvSpPr>
            <p:cNvPr id="148" name="Google Shape;14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3"/>
          <p:cNvGrpSpPr/>
          <p:nvPr/>
        </p:nvGrpSpPr>
        <p:grpSpPr>
          <a:xfrm>
            <a:off x="11436251" y="129884"/>
            <a:ext cx="661669" cy="1214119"/>
            <a:chOff x="11436251" y="129884"/>
            <a:chExt cx="661669" cy="1214119"/>
          </a:xfrm>
        </p:grpSpPr>
        <p:sp>
          <p:nvSpPr>
            <p:cNvPr id="154" name="Google Shape;154;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88" name="Google Shape;18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0" name="Google Shape;190;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91" name="Google Shape;191;p1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92" name="Google Shape;192;p14"/>
          <p:cNvGrpSpPr/>
          <p:nvPr/>
        </p:nvGrpSpPr>
        <p:grpSpPr>
          <a:xfrm>
            <a:off x="11436251" y="129884"/>
            <a:ext cx="661669" cy="1214119"/>
            <a:chOff x="11436251" y="129884"/>
            <a:chExt cx="661669" cy="1214119"/>
          </a:xfrm>
        </p:grpSpPr>
        <p:sp>
          <p:nvSpPr>
            <p:cNvPr id="193" name="Google Shape;193;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21" name="Google Shape;221;p14"/>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2" name="Shape 222"/>
        <p:cNvGrpSpPr/>
        <p:nvPr/>
      </p:nvGrpSpPr>
      <p:grpSpPr>
        <a:xfrm>
          <a:off x="0" y="0"/>
          <a:ext cx="0" cy="0"/>
          <a:chOff x="0" y="0"/>
          <a:chExt cx="0" cy="0"/>
        </a:xfrm>
      </p:grpSpPr>
      <p:pic>
        <p:nvPicPr>
          <p:cNvPr descr="A logo with blue and yellow colors&#10;&#10;Description automatically generated" id="223" name="Google Shape;223;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4" name="Google Shape;224;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5" name="Google Shape;225;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6" name="Google Shape;226;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27" name="Google Shape;227;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28" name="Google Shape;228;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29" name="Google Shape;229;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0" name="Shape 230"/>
        <p:cNvGrpSpPr/>
        <p:nvPr/>
      </p:nvGrpSpPr>
      <p:grpSpPr>
        <a:xfrm>
          <a:off x="0" y="0"/>
          <a:ext cx="0" cy="0"/>
          <a:chOff x="0" y="0"/>
          <a:chExt cx="0" cy="0"/>
        </a:xfrm>
      </p:grpSpPr>
      <p:pic>
        <p:nvPicPr>
          <p:cNvPr descr="A logo with blue and yellow colors&#10;&#10;Description automatically generated" id="231" name="Google Shape;231;p1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2" name="Google Shape;232;p16"/>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3" name="Google Shape;233;p16"/>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4" name="Google Shape;234;p16"/>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6" name="Google Shape;236;p1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37" name="Shape 237"/>
        <p:cNvGrpSpPr/>
        <p:nvPr/>
      </p:nvGrpSpPr>
      <p:grpSpPr>
        <a:xfrm>
          <a:off x="0" y="0"/>
          <a:ext cx="0" cy="0"/>
          <a:chOff x="0" y="0"/>
          <a:chExt cx="0" cy="0"/>
        </a:xfrm>
      </p:grpSpPr>
      <p:sp>
        <p:nvSpPr>
          <p:cNvPr id="238" name="Google Shape;238;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39" name="Google Shape;239;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0" name="Google Shape;240;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1" name="Google Shape;241;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3" name="Google Shape;243;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4" name="Google Shape;244;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8" y="835248"/>
            <a:ext cx="10674351"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Three Horizons of Innovation</a:t>
            </a:r>
            <a:endParaRPr/>
          </a:p>
        </p:txBody>
      </p:sp>
      <p:pic>
        <p:nvPicPr>
          <p:cNvPr id="663" name="Google Shape;663;p1"/>
          <p:cNvPicPr preferRelativeResize="0"/>
          <p:nvPr/>
        </p:nvPicPr>
        <p:blipFill rotWithShape="1">
          <a:blip r:embed="rId3">
            <a:alphaModFix/>
          </a:blip>
          <a:srcRect b="0" l="0" r="0" t="0"/>
          <a:stretch/>
        </p:blipFill>
        <p:spPr>
          <a:xfrm>
            <a:off x="3644674" y="3633749"/>
            <a:ext cx="1338746" cy="809474"/>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6438074" y="2541801"/>
            <a:ext cx="1965876" cy="1188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for managing growth</a:t>
            </a:r>
            <a:r>
              <a:rPr lang="en-GB">
                <a:solidFill>
                  <a:schemeClr val="accent1"/>
                </a:solidFill>
              </a:rPr>
              <a:t>.</a:t>
            </a:r>
            <a:endParaRPr/>
          </a:p>
        </p:txBody>
      </p:sp>
      <p:sp>
        <p:nvSpPr>
          <p:cNvPr id="672" name="Google Shape;672;p2"/>
          <p:cNvSpPr txBox="1"/>
          <p:nvPr/>
        </p:nvSpPr>
        <p:spPr>
          <a:xfrm>
            <a:off x="561975" y="1948758"/>
            <a:ext cx="5267325" cy="41857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374151"/>
                </a:solidFill>
                <a:latin typeface="Montserrat Light"/>
                <a:ea typeface="Montserrat Light"/>
                <a:cs typeface="Montserrat Light"/>
                <a:sym typeface="Montserrat Light"/>
              </a:rPr>
              <a:t>The Three Horizons of Innovation framework, developed by McKinsey &amp; Co, is a strategic model that helps companies manage short and long-term innovation. The framework divides innovation into three horizons, each representing a different time frame and level of innovation.</a:t>
            </a:r>
            <a:endParaRPr/>
          </a:p>
          <a:p>
            <a:pPr indent="0" lvl="0" marL="0" marR="0" rtl="0" algn="l">
              <a:spcBef>
                <a:spcPts val="0"/>
              </a:spcBef>
              <a:spcAft>
                <a:spcPts val="0"/>
              </a:spcAft>
              <a:buNone/>
            </a:pPr>
            <a:r>
              <a:t/>
            </a:r>
            <a:endParaRPr sz="140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The Three Horizons framework helps ensure that innovation efforts are strategically aligned with the company's overall vision and goals. It provides a structured approach for managing growth in a way that balances short-term performance with long-term competitiveness.</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By applying the Three Horizons of Innovation framework, companies can create a holistic approach to managing growth, ensuring that they optimise their current operations, explore new opportunities, and invest in breakthrough innovations for long-term success.</a:t>
            </a:r>
            <a:endParaRPr sz="14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plan your company's growth</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6042376" y="2053045"/>
            <a:ext cx="5516211" cy="33353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5" y="750475"/>
            <a:ext cx="11104200" cy="36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Montserrat SemiBold"/>
              <a:buNone/>
            </a:pPr>
            <a:r>
              <a:rPr lang="en-GB" sz="2700"/>
              <a:t>Horizon 1: Core business</a:t>
            </a:r>
            <a:r>
              <a:rPr lang="en-GB" sz="2800"/>
              <a:t> </a:t>
            </a:r>
            <a:r>
              <a:rPr lang="en-GB" sz="2600"/>
              <a:t>(optimise existing operations)</a:t>
            </a:r>
            <a:r>
              <a:rPr lang="en-GB" sz="2800">
                <a:solidFill>
                  <a:schemeClr val="accent3"/>
                </a:solidFill>
              </a:rPr>
              <a:t>.</a:t>
            </a:r>
            <a:endParaRPr sz="2800">
              <a:solidFill>
                <a:schemeClr val="accent3"/>
              </a:solidFill>
            </a:endParaRPr>
          </a:p>
        </p:txBody>
      </p:sp>
      <p:graphicFrame>
        <p:nvGraphicFramePr>
          <p:cNvPr id="682" name="Google Shape;682;p3"/>
          <p:cNvGraphicFramePr/>
          <p:nvPr/>
        </p:nvGraphicFramePr>
        <p:xfrm>
          <a:off x="1451114" y="3274331"/>
          <a:ext cx="3000000" cy="3000000"/>
        </p:xfrm>
        <a:graphic>
          <a:graphicData uri="http://schemas.openxmlformats.org/drawingml/2006/table">
            <a:tbl>
              <a:tblPr>
                <a:noFill/>
                <a:tableStyleId>{4354FDC9-FCF3-45C1-9874-03C2E220B058}</a:tableStyleId>
              </a:tblPr>
              <a:tblGrid>
                <a:gridCol w="4711550"/>
                <a:gridCol w="4421400"/>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7272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are your company’s core competences?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081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minor improvements to your products would bring profitable gains?</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840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long will these improvements generate improved profits?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383575" y="1485550"/>
            <a:ext cx="109380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Horizon 1 focuses on optimising and improving existing products, services, and operations. It involves incremental innovations to enhance efficiency, reduce costs, and maximise the performance of current business models. Companies can use Horizon 1 to generate short-term revenue streams by leveraging their existing core competences. This often involves refining and extending the life cycle of current products or services. Horizon 1 innovations are generally less risky as they build on the company's existing strengths. This helps in maintaining stability and ensuring the current business remains competitive.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5" y="750475"/>
            <a:ext cx="118932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Montserrat SemiBold"/>
              <a:buNone/>
            </a:pPr>
            <a:r>
              <a:rPr lang="en-GB" sz="2700"/>
              <a:t>Horizon 2: Emerging opportunities</a:t>
            </a:r>
            <a:r>
              <a:rPr lang="en-GB" sz="2400"/>
              <a:t> (build new business models). </a:t>
            </a:r>
            <a:endParaRPr sz="2400"/>
          </a:p>
        </p:txBody>
      </p:sp>
      <p:graphicFrame>
        <p:nvGraphicFramePr>
          <p:cNvPr id="691" name="Google Shape;691;p4"/>
          <p:cNvGraphicFramePr/>
          <p:nvPr/>
        </p:nvGraphicFramePr>
        <p:xfrm>
          <a:off x="1135240" y="3200400"/>
          <a:ext cx="3000000" cy="3000000"/>
        </p:xfrm>
        <a:graphic>
          <a:graphicData uri="http://schemas.openxmlformats.org/drawingml/2006/table">
            <a:tbl>
              <a:tblPr bandRow="1" firstCol="1" firstRow="1">
                <a:noFill/>
                <a:tableStyleId>{F4C55D6E-5C63-4C8B-8A3F-108C8398061F}</a:tableStyleId>
              </a:tblPr>
              <a:tblGrid>
                <a:gridCol w="4817975"/>
                <a:gridCol w="5143300"/>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770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new products/services does your company have in its pipeline?</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13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Who will buy these new products/services? How will they open up new markets?</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019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the risks involved in launching these new products?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406825" y="1529175"/>
            <a:ext cx="111705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Horizon 2 involves exploring adjacent markets and emerging opportunities. Companies identify and invest in new products, services, or business models that align with their core competencies and this may require some adaptation. This horizon is crucial for companies seeking to diversify their offerings and expand into new markets. It helps in capturing new customer segments and generating additional revenue streams. While Horizon 2 involves more risk than Horizon 1, it also offers the potential for significant growth. Companies must carefully manage and balance the risk-reward equation to ensure successful exploration and exploitation of emerging opportunities.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5" y="750470"/>
            <a:ext cx="10816999"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Montserrat SemiBold"/>
              <a:buNone/>
            </a:pPr>
            <a:r>
              <a:rPr lang="en-GB" sz="2400"/>
              <a:t>Horizon 3: Breakthrough innovation (create new business models).</a:t>
            </a:r>
            <a:endParaRPr sz="2400"/>
          </a:p>
        </p:txBody>
      </p:sp>
      <p:graphicFrame>
        <p:nvGraphicFramePr>
          <p:cNvPr id="700" name="Google Shape;700;p5"/>
          <p:cNvGraphicFramePr/>
          <p:nvPr/>
        </p:nvGraphicFramePr>
        <p:xfrm>
          <a:off x="1068463" y="2842147"/>
          <a:ext cx="3000000" cy="3000000"/>
        </p:xfrm>
        <a:graphic>
          <a:graphicData uri="http://schemas.openxmlformats.org/drawingml/2006/table">
            <a:tbl>
              <a:tblPr bandRow="1" firstCol="1" firstRow="1">
                <a:noFill/>
                <a:tableStyleId>{F4C55D6E-5C63-4C8B-8A3F-108C8398061F}</a:tableStyleId>
              </a:tblPr>
              <a:tblGrid>
                <a:gridCol w="4817975"/>
                <a:gridCol w="5143300"/>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770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bold is your company? How set up is it for taking risky ventures (move fast and break things?)?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13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What new business model will be required to manage these disruptive innovations?</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3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prepared is your company to be completely different in every way in the future?</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406825" y="1636825"/>
            <a:ext cx="11193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This horizon is about creating entirely new markets, products, or services that have the potential to revolutionize the industry. Horizon 3 innovations are high-risk, high-reward endeavours. Companies must embrace a culture of experimentation, learn from failures, and encourage creative thinking to identify and capitalize on truly disruptive opportunities.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Finally</a:t>
            </a:r>
            <a:endParaRPr/>
          </a:p>
        </p:txBody>
      </p:sp>
      <p:sp>
        <p:nvSpPr>
          <p:cNvPr id="709" name="Google Shape;709;p6"/>
          <p:cNvSpPr txBox="1"/>
          <p:nvPr/>
        </p:nvSpPr>
        <p:spPr>
          <a:xfrm>
            <a:off x="1170127" y="1616580"/>
            <a:ext cx="9705900" cy="4248300"/>
          </a:xfrm>
          <a:prstGeom prst="rect">
            <a:avLst/>
          </a:prstGeom>
          <a:noFill/>
          <a:ln>
            <a:noFill/>
          </a:ln>
        </p:spPr>
        <p:txBody>
          <a:bodyPr anchorCtr="0" anchor="t" bIns="45700" lIns="91425" spcFirstLastPara="1" rIns="91425" wrap="square" tIns="45700">
            <a:spAutoFit/>
          </a:bodyPr>
          <a:lstStyle/>
          <a:p>
            <a:pPr indent="-279400" lvl="0" marL="285750" marR="0" rtl="0" algn="l">
              <a:spcBef>
                <a:spcPts val="0"/>
              </a:spcBef>
              <a:spcAft>
                <a:spcPts val="0"/>
              </a:spcAft>
              <a:buClr>
                <a:schemeClr val="dk1"/>
              </a:buClr>
              <a:buSzPts val="1500"/>
              <a:buFont typeface="Arial"/>
              <a:buChar char="•"/>
            </a:pPr>
            <a:r>
              <a:rPr lang="en-GB" sz="1500">
                <a:solidFill>
                  <a:schemeClr val="lt1"/>
                </a:solidFill>
                <a:latin typeface="Montserrat SemiBold"/>
                <a:ea typeface="Montserrat SemiBold"/>
                <a:cs typeface="Montserrat SemiBold"/>
                <a:sym typeface="Montserrat SemiBold"/>
              </a:rPr>
              <a:t>Portfolio Management:</a:t>
            </a:r>
            <a:r>
              <a:rPr lang="en-GB" sz="1500">
                <a:solidFill>
                  <a:schemeClr val="dk1"/>
                </a:solidFill>
                <a:latin typeface="Montserrat Light"/>
                <a:ea typeface="Montserrat Light"/>
                <a:cs typeface="Montserrat Light"/>
                <a:sym typeface="Montserrat Light"/>
              </a:rPr>
              <a:t> Managing growth using the Three Horizons framework involves balancing investments across all three horizons. Companies need to create and manage a balanced innovation portfolio that addresses short-term needs while positioning the company for long-term success.</a:t>
            </a:r>
            <a:endParaRPr sz="1500"/>
          </a:p>
          <a:p>
            <a:pPr indent="-184150" lvl="0" marL="285750" marR="0" rtl="0" algn="l">
              <a:spcBef>
                <a:spcPts val="0"/>
              </a:spcBef>
              <a:spcAft>
                <a:spcPts val="0"/>
              </a:spcAft>
              <a:buClr>
                <a:schemeClr val="dk1"/>
              </a:buClr>
              <a:buSzPts val="1600"/>
              <a:buFont typeface="Arial"/>
              <a:buNone/>
            </a:pPr>
            <a:r>
              <a:t/>
            </a:r>
            <a:endParaRPr sz="15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500"/>
              <a:buFont typeface="Arial"/>
              <a:buChar char="•"/>
            </a:pPr>
            <a:r>
              <a:rPr lang="en-GB" sz="1500">
                <a:solidFill>
                  <a:schemeClr val="lt1"/>
                </a:solidFill>
                <a:latin typeface="Montserrat SemiBold"/>
                <a:ea typeface="Montserrat SemiBold"/>
                <a:cs typeface="Montserrat SemiBold"/>
                <a:sym typeface="Montserrat SemiBold"/>
              </a:rPr>
              <a:t>Resource Allocation:</a:t>
            </a:r>
            <a:r>
              <a:rPr lang="en-GB" sz="1500">
                <a:solidFill>
                  <a:schemeClr val="dk1"/>
                </a:solidFill>
                <a:latin typeface="Montserrat Light"/>
                <a:ea typeface="Montserrat Light"/>
                <a:cs typeface="Montserrat Light"/>
                <a:sym typeface="Montserrat Light"/>
              </a:rPr>
              <a:t> Effective resource allocation is crucial for managing growth. Companies should allocate resources based on the specific requirements of each horizon, ensuring that the core business is sustained while allowing for exploration and transformation.</a:t>
            </a:r>
            <a:endParaRPr sz="1500"/>
          </a:p>
          <a:p>
            <a:pPr indent="-184150" lvl="0" marL="285750" marR="0" rtl="0" algn="l">
              <a:spcBef>
                <a:spcPts val="0"/>
              </a:spcBef>
              <a:spcAft>
                <a:spcPts val="0"/>
              </a:spcAft>
              <a:buClr>
                <a:schemeClr val="dk1"/>
              </a:buClr>
              <a:buSzPts val="1600"/>
              <a:buFont typeface="Arial"/>
              <a:buNone/>
            </a:pPr>
            <a:r>
              <a:t/>
            </a:r>
            <a:endParaRPr sz="15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500"/>
              <a:buFont typeface="Arial"/>
              <a:buChar char="•"/>
            </a:pPr>
            <a:r>
              <a:rPr lang="en-GB" sz="1500">
                <a:solidFill>
                  <a:schemeClr val="lt1"/>
                </a:solidFill>
                <a:latin typeface="Montserrat SemiBold"/>
                <a:ea typeface="Montserrat SemiBold"/>
                <a:cs typeface="Montserrat SemiBold"/>
                <a:sym typeface="Montserrat SemiBold"/>
              </a:rPr>
              <a:t>Leadership and Culture</a:t>
            </a:r>
            <a:r>
              <a:rPr lang="en-GB" sz="1500">
                <a:solidFill>
                  <a:schemeClr val="dk1"/>
                </a:solidFill>
                <a:latin typeface="Montserrat Light"/>
                <a:ea typeface="Montserrat Light"/>
                <a:cs typeface="Montserrat Light"/>
                <a:sym typeface="Montserrat Light"/>
              </a:rPr>
              <a:t>: Successfully managing growth using this framework requires strong leadership that can navigate the complexities of innovation at different horizons and handle the risk. Fostering a culture that values experimentation, learning, and adaptability is essential for sustained success.</a:t>
            </a:r>
            <a:endParaRPr sz="1500"/>
          </a:p>
          <a:p>
            <a:pPr indent="-184150" lvl="0" marL="285750" marR="0" rtl="0" algn="l">
              <a:spcBef>
                <a:spcPts val="0"/>
              </a:spcBef>
              <a:spcAft>
                <a:spcPts val="0"/>
              </a:spcAft>
              <a:buClr>
                <a:schemeClr val="dk1"/>
              </a:buClr>
              <a:buSzPts val="1600"/>
              <a:buFont typeface="Arial"/>
              <a:buNone/>
            </a:pPr>
            <a:r>
              <a:t/>
            </a:r>
            <a:endParaRPr sz="15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500"/>
              <a:buFont typeface="Arial"/>
              <a:buChar char="•"/>
            </a:pPr>
            <a:r>
              <a:rPr lang="en-GB" sz="1500">
                <a:solidFill>
                  <a:schemeClr val="lt1"/>
                </a:solidFill>
                <a:latin typeface="Montserrat SemiBold"/>
                <a:ea typeface="Montserrat SemiBold"/>
                <a:cs typeface="Montserrat SemiBold"/>
                <a:sym typeface="Montserrat SemiBold"/>
              </a:rPr>
              <a:t>Strategic Alignment:</a:t>
            </a:r>
            <a:r>
              <a:rPr lang="en-GB" sz="1500">
                <a:solidFill>
                  <a:schemeClr val="dk1"/>
                </a:solidFill>
                <a:latin typeface="Montserrat Light"/>
                <a:ea typeface="Montserrat Light"/>
                <a:cs typeface="Montserrat Light"/>
                <a:sym typeface="Montserrat Light"/>
              </a:rPr>
              <a:t> The Three Horizons framework helps ensure that innovation efforts are strategically aligned with the company's overall vision and goals. It provides a structured approach for managing growth in a way that balances short-term performance with long-term competitiveness.</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g1f0dcf46d26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15" name="Google Shape;715;g1f0dcf46d26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6" name="Google Shape;716;g1f0dcf46d26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17" name="Google Shape;717;g1f0dcf46d26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8" name="Google Shape;718;g1f0dcf46d26_0_0"/>
          <p:cNvGrpSpPr/>
          <p:nvPr/>
        </p:nvGrpSpPr>
        <p:grpSpPr>
          <a:xfrm>
            <a:off x="0" y="1100016"/>
            <a:ext cx="1397787" cy="57996"/>
            <a:chOff x="0" y="1077191"/>
            <a:chExt cx="1397787" cy="57996"/>
          </a:xfrm>
        </p:grpSpPr>
        <p:sp>
          <p:nvSpPr>
            <p:cNvPr id="719" name="Google Shape;719;g1f0dcf46d26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0" name="Google Shape;720;g1f0dcf46d26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21" name="Google Shape;721;g1f0dcf46d26_0_0"/>
          <p:cNvGrpSpPr/>
          <p:nvPr/>
        </p:nvGrpSpPr>
        <p:grpSpPr>
          <a:xfrm>
            <a:off x="2254622" y="1703713"/>
            <a:ext cx="7577185" cy="4345549"/>
            <a:chOff x="697369" y="603909"/>
            <a:chExt cx="11247120" cy="6565265"/>
          </a:xfrm>
        </p:grpSpPr>
        <p:sp>
          <p:nvSpPr>
            <p:cNvPr id="722" name="Google Shape;722;g1f0dcf46d26_0_0"/>
            <p:cNvSpPr/>
            <p:nvPr/>
          </p:nvSpPr>
          <p:spPr>
            <a:xfrm>
              <a:off x="1264833" y="1353768"/>
              <a:ext cx="10255250" cy="5319395"/>
            </a:xfrm>
            <a:custGeom>
              <a:rect b="b" l="l" r="r" t="t"/>
              <a:pathLst>
                <a:path extrusionOk="0" h="5319395" w="10255250">
                  <a:moveTo>
                    <a:pt x="0" y="5319255"/>
                  </a:moveTo>
                  <a:lnTo>
                    <a:pt x="50352" y="5315238"/>
                  </a:lnTo>
                  <a:lnTo>
                    <a:pt x="100718" y="5311212"/>
                  </a:lnTo>
                  <a:lnTo>
                    <a:pt x="151094" y="5307167"/>
                  </a:lnTo>
                  <a:lnTo>
                    <a:pt x="201480" y="5303096"/>
                  </a:lnTo>
                  <a:lnTo>
                    <a:pt x="251872" y="5298992"/>
                  </a:lnTo>
                  <a:lnTo>
                    <a:pt x="302269" y="5294845"/>
                  </a:lnTo>
                  <a:lnTo>
                    <a:pt x="352668" y="5290650"/>
                  </a:lnTo>
                  <a:lnTo>
                    <a:pt x="403069" y="5286397"/>
                  </a:lnTo>
                  <a:lnTo>
                    <a:pt x="453468" y="5282080"/>
                  </a:lnTo>
                  <a:lnTo>
                    <a:pt x="503864" y="5277689"/>
                  </a:lnTo>
                  <a:lnTo>
                    <a:pt x="554255" y="5273218"/>
                  </a:lnTo>
                  <a:lnTo>
                    <a:pt x="604639" y="5268659"/>
                  </a:lnTo>
                  <a:lnTo>
                    <a:pt x="655014" y="5264003"/>
                  </a:lnTo>
                  <a:lnTo>
                    <a:pt x="705377" y="5259244"/>
                  </a:lnTo>
                  <a:lnTo>
                    <a:pt x="755727" y="5254372"/>
                  </a:lnTo>
                  <a:lnTo>
                    <a:pt x="806062" y="5249381"/>
                  </a:lnTo>
                  <a:lnTo>
                    <a:pt x="856380" y="5244263"/>
                  </a:lnTo>
                  <a:lnTo>
                    <a:pt x="906678" y="5239010"/>
                  </a:lnTo>
                  <a:lnTo>
                    <a:pt x="956955" y="5233613"/>
                  </a:lnTo>
                  <a:lnTo>
                    <a:pt x="1007209" y="5228066"/>
                  </a:lnTo>
                  <a:lnTo>
                    <a:pt x="1057438" y="5222360"/>
                  </a:lnTo>
                  <a:lnTo>
                    <a:pt x="1107640" y="5216488"/>
                  </a:lnTo>
                  <a:lnTo>
                    <a:pt x="1157812" y="5210442"/>
                  </a:lnTo>
                  <a:lnTo>
                    <a:pt x="1207953" y="5204214"/>
                  </a:lnTo>
                  <a:lnTo>
                    <a:pt x="1258060" y="5197796"/>
                  </a:lnTo>
                  <a:lnTo>
                    <a:pt x="1308133" y="5191180"/>
                  </a:lnTo>
                  <a:lnTo>
                    <a:pt x="1358168" y="5184359"/>
                  </a:lnTo>
                  <a:lnTo>
                    <a:pt x="1408164" y="5177325"/>
                  </a:lnTo>
                  <a:lnTo>
                    <a:pt x="1458118" y="5170070"/>
                  </a:lnTo>
                  <a:lnTo>
                    <a:pt x="1508029" y="5162586"/>
                  </a:lnTo>
                  <a:lnTo>
                    <a:pt x="1557895" y="5154865"/>
                  </a:lnTo>
                  <a:lnTo>
                    <a:pt x="1607714" y="5146901"/>
                  </a:lnTo>
                  <a:lnTo>
                    <a:pt x="1657483" y="5138684"/>
                  </a:lnTo>
                  <a:lnTo>
                    <a:pt x="1707201" y="5130207"/>
                  </a:lnTo>
                  <a:lnTo>
                    <a:pt x="1756865" y="5121462"/>
                  </a:lnTo>
                  <a:lnTo>
                    <a:pt x="1806475" y="5112441"/>
                  </a:lnTo>
                  <a:lnTo>
                    <a:pt x="1856027" y="5103138"/>
                  </a:lnTo>
                  <a:lnTo>
                    <a:pt x="1905519" y="5093543"/>
                  </a:lnTo>
                  <a:lnTo>
                    <a:pt x="1954951" y="5083649"/>
                  </a:lnTo>
                  <a:lnTo>
                    <a:pt x="2004318" y="5073448"/>
                  </a:lnTo>
                  <a:lnTo>
                    <a:pt x="2053621" y="5062933"/>
                  </a:lnTo>
                  <a:lnTo>
                    <a:pt x="2102856" y="5052095"/>
                  </a:lnTo>
                  <a:lnTo>
                    <a:pt x="2152022" y="5040928"/>
                  </a:lnTo>
                  <a:lnTo>
                    <a:pt x="2201117" y="5029422"/>
                  </a:lnTo>
                  <a:lnTo>
                    <a:pt x="2250138" y="5017570"/>
                  </a:lnTo>
                  <a:lnTo>
                    <a:pt x="2299083" y="5005365"/>
                  </a:lnTo>
                  <a:lnTo>
                    <a:pt x="2347952" y="4992799"/>
                  </a:lnTo>
                  <a:lnTo>
                    <a:pt x="2396740" y="4979863"/>
                  </a:lnTo>
                  <a:lnTo>
                    <a:pt x="2445448" y="4966550"/>
                  </a:lnTo>
                  <a:lnTo>
                    <a:pt x="2493122" y="4953136"/>
                  </a:lnTo>
                  <a:lnTo>
                    <a:pt x="2540839" y="4939332"/>
                  </a:lnTo>
                  <a:lnTo>
                    <a:pt x="2588584" y="4925132"/>
                  </a:lnTo>
                  <a:lnTo>
                    <a:pt x="2636340" y="4910531"/>
                  </a:lnTo>
                  <a:lnTo>
                    <a:pt x="2684092" y="4895523"/>
                  </a:lnTo>
                  <a:lnTo>
                    <a:pt x="2731824" y="4880102"/>
                  </a:lnTo>
                  <a:lnTo>
                    <a:pt x="2779520" y="4864262"/>
                  </a:lnTo>
                  <a:lnTo>
                    <a:pt x="2827165" y="4847997"/>
                  </a:lnTo>
                  <a:lnTo>
                    <a:pt x="2874742" y="4831301"/>
                  </a:lnTo>
                  <a:lnTo>
                    <a:pt x="2922237" y="4814169"/>
                  </a:lnTo>
                  <a:lnTo>
                    <a:pt x="2969633" y="4796594"/>
                  </a:lnTo>
                  <a:lnTo>
                    <a:pt x="3016915" y="4778571"/>
                  </a:lnTo>
                  <a:lnTo>
                    <a:pt x="3064066" y="4760094"/>
                  </a:lnTo>
                  <a:lnTo>
                    <a:pt x="3111071" y="4741157"/>
                  </a:lnTo>
                  <a:lnTo>
                    <a:pt x="3157914" y="4721754"/>
                  </a:lnTo>
                  <a:lnTo>
                    <a:pt x="3204580" y="4701879"/>
                  </a:lnTo>
                  <a:lnTo>
                    <a:pt x="3251053" y="4681527"/>
                  </a:lnTo>
                  <a:lnTo>
                    <a:pt x="3297316" y="4660691"/>
                  </a:lnTo>
                  <a:lnTo>
                    <a:pt x="3343355" y="4639366"/>
                  </a:lnTo>
                  <a:lnTo>
                    <a:pt x="3389153" y="4617546"/>
                  </a:lnTo>
                  <a:lnTo>
                    <a:pt x="3434695" y="4595224"/>
                  </a:lnTo>
                  <a:lnTo>
                    <a:pt x="3479965" y="4572396"/>
                  </a:lnTo>
                  <a:lnTo>
                    <a:pt x="3524947" y="4549055"/>
                  </a:lnTo>
                  <a:lnTo>
                    <a:pt x="3569625" y="4525195"/>
                  </a:lnTo>
                  <a:lnTo>
                    <a:pt x="3613984" y="4500811"/>
                  </a:lnTo>
                  <a:lnTo>
                    <a:pt x="3658007" y="4475896"/>
                  </a:lnTo>
                  <a:lnTo>
                    <a:pt x="3701680" y="4450445"/>
                  </a:lnTo>
                  <a:lnTo>
                    <a:pt x="3744986" y="4424452"/>
                  </a:lnTo>
                  <a:lnTo>
                    <a:pt x="3787909" y="4397911"/>
                  </a:lnTo>
                  <a:lnTo>
                    <a:pt x="3830435" y="4370816"/>
                  </a:lnTo>
                  <a:lnTo>
                    <a:pt x="3872546" y="4343161"/>
                  </a:lnTo>
                  <a:lnTo>
                    <a:pt x="3914228" y="4314941"/>
                  </a:lnTo>
                  <a:lnTo>
                    <a:pt x="3955464" y="4286149"/>
                  </a:lnTo>
                  <a:lnTo>
                    <a:pt x="3996239" y="4256780"/>
                  </a:lnTo>
                  <a:lnTo>
                    <a:pt x="4036537" y="4226828"/>
                  </a:lnTo>
                  <a:lnTo>
                    <a:pt x="4076342" y="4196286"/>
                  </a:lnTo>
                  <a:lnTo>
                    <a:pt x="4115639" y="4165150"/>
                  </a:lnTo>
                  <a:lnTo>
                    <a:pt x="4154411" y="4133413"/>
                  </a:lnTo>
                  <a:lnTo>
                    <a:pt x="4192643" y="4101069"/>
                  </a:lnTo>
                  <a:lnTo>
                    <a:pt x="4230320" y="4068113"/>
                  </a:lnTo>
                  <a:lnTo>
                    <a:pt x="4267424" y="4034539"/>
                  </a:lnTo>
                  <a:lnTo>
                    <a:pt x="4303942" y="4000340"/>
                  </a:lnTo>
                  <a:lnTo>
                    <a:pt x="4339856" y="3965511"/>
                  </a:lnTo>
                  <a:lnTo>
                    <a:pt x="4375806" y="3929515"/>
                  </a:lnTo>
                  <a:lnTo>
                    <a:pt x="4411214" y="3893049"/>
                  </a:lnTo>
                  <a:lnTo>
                    <a:pt x="4446091" y="3856126"/>
                  </a:lnTo>
                  <a:lnTo>
                    <a:pt x="4480450" y="3818757"/>
                  </a:lnTo>
                  <a:lnTo>
                    <a:pt x="4514299" y="3780955"/>
                  </a:lnTo>
                  <a:lnTo>
                    <a:pt x="4547652" y="3742734"/>
                  </a:lnTo>
                  <a:lnTo>
                    <a:pt x="4580517" y="3704105"/>
                  </a:lnTo>
                  <a:lnTo>
                    <a:pt x="4612907" y="3665081"/>
                  </a:lnTo>
                  <a:lnTo>
                    <a:pt x="4644833" y="3625674"/>
                  </a:lnTo>
                  <a:lnTo>
                    <a:pt x="4676304" y="3585898"/>
                  </a:lnTo>
                  <a:lnTo>
                    <a:pt x="4707334" y="3545765"/>
                  </a:lnTo>
                  <a:lnTo>
                    <a:pt x="4737931" y="3505287"/>
                  </a:lnTo>
                  <a:lnTo>
                    <a:pt x="4768107" y="3464477"/>
                  </a:lnTo>
                  <a:lnTo>
                    <a:pt x="4797874" y="3423348"/>
                  </a:lnTo>
                  <a:lnTo>
                    <a:pt x="4827242" y="3381911"/>
                  </a:lnTo>
                  <a:lnTo>
                    <a:pt x="4856222" y="3340180"/>
                  </a:lnTo>
                  <a:lnTo>
                    <a:pt x="4884826" y="3298168"/>
                  </a:lnTo>
                  <a:lnTo>
                    <a:pt x="4913063" y="3255886"/>
                  </a:lnTo>
                  <a:lnTo>
                    <a:pt x="4940945" y="3213347"/>
                  </a:lnTo>
                  <a:lnTo>
                    <a:pt x="4968483" y="3170564"/>
                  </a:lnTo>
                  <a:lnTo>
                    <a:pt x="4995689" y="3127550"/>
                  </a:lnTo>
                  <a:lnTo>
                    <a:pt x="5022572" y="3084316"/>
                  </a:lnTo>
                  <a:lnTo>
                    <a:pt x="5049144" y="3040877"/>
                  </a:lnTo>
                  <a:lnTo>
                    <a:pt x="5075416" y="2997243"/>
                  </a:lnTo>
                  <a:lnTo>
                    <a:pt x="5101399" y="2953428"/>
                  </a:lnTo>
                  <a:lnTo>
                    <a:pt x="5127103" y="2909444"/>
                  </a:lnTo>
                  <a:lnTo>
                    <a:pt x="5152540" y="2865304"/>
                  </a:lnTo>
                  <a:lnTo>
                    <a:pt x="5177721" y="2821021"/>
                  </a:lnTo>
                  <a:lnTo>
                    <a:pt x="5202657" y="2776606"/>
                  </a:lnTo>
                  <a:lnTo>
                    <a:pt x="5227358" y="2732073"/>
                  </a:lnTo>
                  <a:lnTo>
                    <a:pt x="5251836" y="2687434"/>
                  </a:lnTo>
                  <a:lnTo>
                    <a:pt x="5276102" y="2642701"/>
                  </a:lnTo>
                  <a:lnTo>
                    <a:pt x="5300166" y="2597888"/>
                  </a:lnTo>
                  <a:lnTo>
                    <a:pt x="5324040" y="2553006"/>
                  </a:lnTo>
                  <a:lnTo>
                    <a:pt x="5347734" y="2508069"/>
                  </a:lnTo>
                  <a:lnTo>
                    <a:pt x="5371259" y="2463089"/>
                  </a:lnTo>
                  <a:lnTo>
                    <a:pt x="5394627" y="2418078"/>
                  </a:lnTo>
                  <a:lnTo>
                    <a:pt x="5417849" y="2373049"/>
                  </a:lnTo>
                  <a:lnTo>
                    <a:pt x="5440934" y="2328015"/>
                  </a:lnTo>
                  <a:lnTo>
                    <a:pt x="5463895" y="2282988"/>
                  </a:lnTo>
                  <a:lnTo>
                    <a:pt x="5486742" y="2237981"/>
                  </a:lnTo>
                  <a:lnTo>
                    <a:pt x="5509377" y="2193272"/>
                  </a:lnTo>
                  <a:lnTo>
                    <a:pt x="5532041" y="2148486"/>
                  </a:lnTo>
                  <a:lnTo>
                    <a:pt x="5554751" y="2103644"/>
                  </a:lnTo>
                  <a:lnTo>
                    <a:pt x="5577525" y="2058764"/>
                  </a:lnTo>
                  <a:lnTo>
                    <a:pt x="5600382" y="2013867"/>
                  </a:lnTo>
                  <a:lnTo>
                    <a:pt x="5623340" y="1968971"/>
                  </a:lnTo>
                  <a:lnTo>
                    <a:pt x="5646418" y="1924098"/>
                  </a:lnTo>
                  <a:lnTo>
                    <a:pt x="5669632" y="1879266"/>
                  </a:lnTo>
                  <a:lnTo>
                    <a:pt x="5693001" y="1834495"/>
                  </a:lnTo>
                  <a:lnTo>
                    <a:pt x="5716544" y="1789806"/>
                  </a:lnTo>
                  <a:lnTo>
                    <a:pt x="5740279" y="1745216"/>
                  </a:lnTo>
                  <a:lnTo>
                    <a:pt x="5764223" y="1700748"/>
                  </a:lnTo>
                  <a:lnTo>
                    <a:pt x="5788395" y="1656419"/>
                  </a:lnTo>
                  <a:lnTo>
                    <a:pt x="5812813" y="1612249"/>
                  </a:lnTo>
                  <a:lnTo>
                    <a:pt x="5837494" y="1568260"/>
                  </a:lnTo>
                  <a:lnTo>
                    <a:pt x="5862458" y="1524469"/>
                  </a:lnTo>
                  <a:lnTo>
                    <a:pt x="5887723" y="1480897"/>
                  </a:lnTo>
                  <a:lnTo>
                    <a:pt x="5913305" y="1437563"/>
                  </a:lnTo>
                  <a:lnTo>
                    <a:pt x="5939225" y="1394488"/>
                  </a:lnTo>
                  <a:lnTo>
                    <a:pt x="5965499" y="1351690"/>
                  </a:lnTo>
                  <a:lnTo>
                    <a:pt x="5992145" y="1309190"/>
                  </a:lnTo>
                  <a:lnTo>
                    <a:pt x="6019183" y="1267007"/>
                  </a:lnTo>
                  <a:lnTo>
                    <a:pt x="6046630" y="1225161"/>
                  </a:lnTo>
                  <a:lnTo>
                    <a:pt x="6074504" y="1183672"/>
                  </a:lnTo>
                  <a:lnTo>
                    <a:pt x="6102823" y="1142559"/>
                  </a:lnTo>
                  <a:lnTo>
                    <a:pt x="6131606" y="1101842"/>
                  </a:lnTo>
                  <a:lnTo>
                    <a:pt x="6160870" y="1061541"/>
                  </a:lnTo>
                  <a:lnTo>
                    <a:pt x="6190634" y="1021675"/>
                  </a:lnTo>
                  <a:lnTo>
                    <a:pt x="6220916" y="982264"/>
                  </a:lnTo>
                  <a:lnTo>
                    <a:pt x="6251733" y="943327"/>
                  </a:lnTo>
                  <a:lnTo>
                    <a:pt x="6283105" y="904886"/>
                  </a:lnTo>
                  <a:lnTo>
                    <a:pt x="6315049" y="866958"/>
                  </a:lnTo>
                  <a:lnTo>
                    <a:pt x="6347584" y="829564"/>
                  </a:lnTo>
                  <a:lnTo>
                    <a:pt x="6380727" y="792724"/>
                  </a:lnTo>
                  <a:lnTo>
                    <a:pt x="6414496" y="756457"/>
                  </a:lnTo>
                  <a:lnTo>
                    <a:pt x="6448910" y="720783"/>
                  </a:lnTo>
                  <a:lnTo>
                    <a:pt x="6483988" y="685722"/>
                  </a:lnTo>
                  <a:lnTo>
                    <a:pt x="6519746" y="651293"/>
                  </a:lnTo>
                  <a:lnTo>
                    <a:pt x="6556203" y="617516"/>
                  </a:lnTo>
                  <a:lnTo>
                    <a:pt x="6593377" y="584410"/>
                  </a:lnTo>
                  <a:lnTo>
                    <a:pt x="6631287" y="551996"/>
                  </a:lnTo>
                  <a:lnTo>
                    <a:pt x="6669951" y="520293"/>
                  </a:lnTo>
                  <a:lnTo>
                    <a:pt x="6711212" y="487969"/>
                  </a:lnTo>
                  <a:lnTo>
                    <a:pt x="6752746" y="456997"/>
                  </a:lnTo>
                  <a:lnTo>
                    <a:pt x="6794551" y="427350"/>
                  </a:lnTo>
                  <a:lnTo>
                    <a:pt x="6836627" y="398999"/>
                  </a:lnTo>
                  <a:lnTo>
                    <a:pt x="6878972" y="371914"/>
                  </a:lnTo>
                  <a:lnTo>
                    <a:pt x="6921586" y="346066"/>
                  </a:lnTo>
                  <a:lnTo>
                    <a:pt x="6964467" y="321428"/>
                  </a:lnTo>
                  <a:lnTo>
                    <a:pt x="7007616" y="297970"/>
                  </a:lnTo>
                  <a:lnTo>
                    <a:pt x="7051030" y="275663"/>
                  </a:lnTo>
                  <a:lnTo>
                    <a:pt x="7094709" y="254479"/>
                  </a:lnTo>
                  <a:lnTo>
                    <a:pt x="7138653" y="234388"/>
                  </a:lnTo>
                  <a:lnTo>
                    <a:pt x="7182859" y="215362"/>
                  </a:lnTo>
                  <a:lnTo>
                    <a:pt x="7227328" y="197373"/>
                  </a:lnTo>
                  <a:lnTo>
                    <a:pt x="7272058" y="180390"/>
                  </a:lnTo>
                  <a:lnTo>
                    <a:pt x="7317048" y="164386"/>
                  </a:lnTo>
                  <a:lnTo>
                    <a:pt x="7362298" y="149331"/>
                  </a:lnTo>
                  <a:lnTo>
                    <a:pt x="7407807" y="135197"/>
                  </a:lnTo>
                  <a:lnTo>
                    <a:pt x="7453573" y="121954"/>
                  </a:lnTo>
                  <a:lnTo>
                    <a:pt x="7499596" y="109575"/>
                  </a:lnTo>
                  <a:lnTo>
                    <a:pt x="7545874" y="98030"/>
                  </a:lnTo>
                  <a:lnTo>
                    <a:pt x="7592408" y="87290"/>
                  </a:lnTo>
                  <a:lnTo>
                    <a:pt x="7639195" y="77327"/>
                  </a:lnTo>
                  <a:lnTo>
                    <a:pt x="7686236" y="68112"/>
                  </a:lnTo>
                  <a:lnTo>
                    <a:pt x="7733528" y="59615"/>
                  </a:lnTo>
                  <a:lnTo>
                    <a:pt x="7781072" y="51808"/>
                  </a:lnTo>
                  <a:lnTo>
                    <a:pt x="7828866" y="44663"/>
                  </a:lnTo>
                  <a:lnTo>
                    <a:pt x="7876910" y="38150"/>
                  </a:lnTo>
                  <a:lnTo>
                    <a:pt x="7925202" y="32241"/>
                  </a:lnTo>
                  <a:lnTo>
                    <a:pt x="7973742" y="26906"/>
                  </a:lnTo>
                  <a:lnTo>
                    <a:pt x="8022528" y="22117"/>
                  </a:lnTo>
                  <a:lnTo>
                    <a:pt x="8071560" y="17845"/>
                  </a:lnTo>
                  <a:lnTo>
                    <a:pt x="8120836" y="14062"/>
                  </a:lnTo>
                  <a:lnTo>
                    <a:pt x="8170357" y="10738"/>
                  </a:lnTo>
                  <a:lnTo>
                    <a:pt x="8220120" y="7844"/>
                  </a:lnTo>
                  <a:lnTo>
                    <a:pt x="8270126" y="5353"/>
                  </a:lnTo>
                  <a:lnTo>
                    <a:pt x="8320372" y="3234"/>
                  </a:lnTo>
                  <a:lnTo>
                    <a:pt x="8370859" y="1459"/>
                  </a:lnTo>
                  <a:lnTo>
                    <a:pt x="8421585" y="0"/>
                  </a:lnTo>
                  <a:lnTo>
                    <a:pt x="10254640" y="0"/>
                  </a:lnTo>
                </a:path>
              </a:pathLst>
            </a:custGeom>
            <a:noFill/>
            <a:ln cap="flat" cmpd="sng" w="5497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3" name="Google Shape;723;g1f0dcf46d26_0_0"/>
            <p:cNvSpPr/>
            <p:nvPr/>
          </p:nvSpPr>
          <p:spPr>
            <a:xfrm>
              <a:off x="766742" y="726556"/>
              <a:ext cx="11050905" cy="6373495"/>
            </a:xfrm>
            <a:custGeom>
              <a:rect b="b" l="l" r="r" t="t"/>
              <a:pathLst>
                <a:path extrusionOk="0" h="6373495" w="11050905">
                  <a:moveTo>
                    <a:pt x="0" y="0"/>
                  </a:moveTo>
                  <a:lnTo>
                    <a:pt x="0" y="6373431"/>
                  </a:lnTo>
                  <a:lnTo>
                    <a:pt x="11050473" y="6373431"/>
                  </a:lnTo>
                </a:path>
              </a:pathLst>
            </a:custGeom>
            <a:noFill/>
            <a:ln cap="flat" cmpd="sng" w="127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4" name="Google Shape;724;g1f0dcf46d26_0_0"/>
            <p:cNvSpPr/>
            <p:nvPr/>
          </p:nvSpPr>
          <p:spPr>
            <a:xfrm>
              <a:off x="697369" y="603909"/>
              <a:ext cx="11247120" cy="6565265"/>
            </a:xfrm>
            <a:custGeom>
              <a:rect b="b" l="l" r="r" t="t"/>
              <a:pathLst>
                <a:path extrusionOk="0" h="6565265" w="11247120">
                  <a:moveTo>
                    <a:pt x="137261" y="179730"/>
                  </a:moveTo>
                  <a:lnTo>
                    <a:pt x="68630" y="0"/>
                  </a:lnTo>
                  <a:lnTo>
                    <a:pt x="0" y="179730"/>
                  </a:lnTo>
                  <a:lnTo>
                    <a:pt x="137261" y="179730"/>
                  </a:lnTo>
                  <a:close/>
                </a:path>
                <a:path extrusionOk="0" h="6565265" w="11247120">
                  <a:moveTo>
                    <a:pt x="11246841" y="6496088"/>
                  </a:moveTo>
                  <a:lnTo>
                    <a:pt x="11067110" y="6427457"/>
                  </a:lnTo>
                  <a:lnTo>
                    <a:pt x="11067110" y="6564719"/>
                  </a:lnTo>
                  <a:lnTo>
                    <a:pt x="11246841" y="6496088"/>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25" name="Google Shape;725;g1f0dcf46d26_0_0"/>
          <p:cNvSpPr txBox="1"/>
          <p:nvPr/>
        </p:nvSpPr>
        <p:spPr>
          <a:xfrm>
            <a:off x="6825424" y="3471801"/>
            <a:ext cx="2707800" cy="654900"/>
          </a:xfrm>
          <a:prstGeom prst="rect">
            <a:avLst/>
          </a:prstGeom>
          <a:noFill/>
          <a:ln>
            <a:noFill/>
          </a:ln>
        </p:spPr>
        <p:txBody>
          <a:bodyPr anchorCtr="0" anchor="t" bIns="0" lIns="0" spcFirstLastPara="1" rIns="0" wrap="square" tIns="8225">
            <a:spAutoFit/>
          </a:bodyPr>
          <a:lstStyle/>
          <a:p>
            <a:pPr indent="0" lvl="0" marL="127000" marR="114300" rtl="0" algn="ctr">
              <a:lnSpc>
                <a:spcPct val="100000"/>
              </a:lnSpc>
              <a:spcBef>
                <a:spcPts val="0"/>
              </a:spcBef>
              <a:spcAft>
                <a:spcPts val="0"/>
              </a:spcAft>
              <a:buNone/>
            </a:pPr>
            <a:r>
              <a:rPr lang="en-GB" sz="1400">
                <a:solidFill>
                  <a:srgbClr val="333333"/>
                </a:solidFill>
                <a:latin typeface="Montserrat Medium"/>
                <a:ea typeface="Montserrat Medium"/>
                <a:cs typeface="Montserrat Medium"/>
                <a:sym typeface="Montserrat Medium"/>
              </a:rPr>
              <a:t>Blue dots are the lifecycle of an innovation project</a:t>
            </a:r>
            <a:endParaRPr sz="1400">
              <a:latin typeface="Montserrat Medium"/>
              <a:ea typeface="Montserrat Medium"/>
              <a:cs typeface="Montserrat Medium"/>
              <a:sym typeface="Montserrat Medium"/>
            </a:endParaRPr>
          </a:p>
          <a:p>
            <a:pPr indent="0" lvl="0" marL="0" rtl="0" algn="ctr">
              <a:lnSpc>
                <a:spcPct val="100000"/>
              </a:lnSpc>
              <a:spcBef>
                <a:spcPts val="0"/>
              </a:spcBef>
              <a:spcAft>
                <a:spcPts val="0"/>
              </a:spcAft>
              <a:buNone/>
            </a:pPr>
            <a:r>
              <a:rPr lang="en-GB" sz="1400">
                <a:solidFill>
                  <a:srgbClr val="333333"/>
                </a:solidFill>
                <a:latin typeface="Montserrat Medium"/>
                <a:ea typeface="Montserrat Medium"/>
                <a:cs typeface="Montserrat Medium"/>
                <a:sym typeface="Montserrat Medium"/>
              </a:rPr>
              <a:t>moving through the S curve</a:t>
            </a:r>
            <a:endParaRPr sz="1400">
              <a:latin typeface="Montserrat Medium"/>
              <a:ea typeface="Montserrat Medium"/>
              <a:cs typeface="Montserrat Medium"/>
              <a:sym typeface="Montserrat Medium"/>
            </a:endParaRPr>
          </a:p>
        </p:txBody>
      </p:sp>
      <p:sp>
        <p:nvSpPr>
          <p:cNvPr id="726" name="Google Shape;726;g1f0dcf46d26_0_0"/>
          <p:cNvSpPr/>
          <p:nvPr/>
        </p:nvSpPr>
        <p:spPr>
          <a:xfrm>
            <a:off x="3450014" y="2107654"/>
            <a:ext cx="5591413" cy="3628430"/>
          </a:xfrm>
          <a:custGeom>
            <a:rect b="b" l="l" r="r" t="t"/>
            <a:pathLst>
              <a:path extrusionOk="0" h="5476875" w="8283575">
                <a:moveTo>
                  <a:pt x="320421" y="5316258"/>
                </a:moveTo>
                <a:lnTo>
                  <a:pt x="312242" y="5265623"/>
                </a:lnTo>
                <a:lnTo>
                  <a:pt x="289509" y="5221643"/>
                </a:lnTo>
                <a:lnTo>
                  <a:pt x="254825" y="5186959"/>
                </a:lnTo>
                <a:lnTo>
                  <a:pt x="210845" y="5164226"/>
                </a:lnTo>
                <a:lnTo>
                  <a:pt x="160210" y="5156047"/>
                </a:lnTo>
                <a:lnTo>
                  <a:pt x="109562" y="5164226"/>
                </a:lnTo>
                <a:lnTo>
                  <a:pt x="65582" y="5186959"/>
                </a:lnTo>
                <a:lnTo>
                  <a:pt x="30899" y="5221643"/>
                </a:lnTo>
                <a:lnTo>
                  <a:pt x="8166" y="5265623"/>
                </a:lnTo>
                <a:lnTo>
                  <a:pt x="0" y="5316258"/>
                </a:lnTo>
                <a:lnTo>
                  <a:pt x="8166" y="5366905"/>
                </a:lnTo>
                <a:lnTo>
                  <a:pt x="30899" y="5410886"/>
                </a:lnTo>
                <a:lnTo>
                  <a:pt x="65582" y="5445569"/>
                </a:lnTo>
                <a:lnTo>
                  <a:pt x="109562" y="5468302"/>
                </a:lnTo>
                <a:lnTo>
                  <a:pt x="160210" y="5476468"/>
                </a:lnTo>
                <a:lnTo>
                  <a:pt x="210845" y="5468302"/>
                </a:lnTo>
                <a:lnTo>
                  <a:pt x="254825" y="5445569"/>
                </a:lnTo>
                <a:lnTo>
                  <a:pt x="289509" y="5410886"/>
                </a:lnTo>
                <a:lnTo>
                  <a:pt x="312242" y="5366905"/>
                </a:lnTo>
                <a:lnTo>
                  <a:pt x="320421" y="5316258"/>
                </a:lnTo>
                <a:close/>
              </a:path>
              <a:path extrusionOk="0" h="5476875" w="8283575">
                <a:moveTo>
                  <a:pt x="2882138" y="4427410"/>
                </a:moveTo>
                <a:lnTo>
                  <a:pt x="2873972" y="4376775"/>
                </a:lnTo>
                <a:lnTo>
                  <a:pt x="2851226" y="4332795"/>
                </a:lnTo>
                <a:lnTo>
                  <a:pt x="2816555" y="4298112"/>
                </a:lnTo>
                <a:lnTo>
                  <a:pt x="2772575" y="4275366"/>
                </a:lnTo>
                <a:lnTo>
                  <a:pt x="2721927" y="4267200"/>
                </a:lnTo>
                <a:lnTo>
                  <a:pt x="2671292" y="4275366"/>
                </a:lnTo>
                <a:lnTo>
                  <a:pt x="2627312" y="4298112"/>
                </a:lnTo>
                <a:lnTo>
                  <a:pt x="2592628" y="4332795"/>
                </a:lnTo>
                <a:lnTo>
                  <a:pt x="2569895" y="4376775"/>
                </a:lnTo>
                <a:lnTo>
                  <a:pt x="2561717" y="4427410"/>
                </a:lnTo>
                <a:lnTo>
                  <a:pt x="2569895" y="4478058"/>
                </a:lnTo>
                <a:lnTo>
                  <a:pt x="2592628" y="4522038"/>
                </a:lnTo>
                <a:lnTo>
                  <a:pt x="2627312" y="4556709"/>
                </a:lnTo>
                <a:lnTo>
                  <a:pt x="2671292" y="4579455"/>
                </a:lnTo>
                <a:lnTo>
                  <a:pt x="2721927" y="4587621"/>
                </a:lnTo>
                <a:lnTo>
                  <a:pt x="2772575" y="4579455"/>
                </a:lnTo>
                <a:lnTo>
                  <a:pt x="2816555" y="4556709"/>
                </a:lnTo>
                <a:lnTo>
                  <a:pt x="2851226" y="4522038"/>
                </a:lnTo>
                <a:lnTo>
                  <a:pt x="2873972" y="4478058"/>
                </a:lnTo>
                <a:lnTo>
                  <a:pt x="2882138" y="4427410"/>
                </a:lnTo>
                <a:close/>
              </a:path>
              <a:path extrusionOk="0" h="5476875" w="8283575">
                <a:moveTo>
                  <a:pt x="4381970" y="2481478"/>
                </a:moveTo>
                <a:lnTo>
                  <a:pt x="4373804" y="2430830"/>
                </a:lnTo>
                <a:lnTo>
                  <a:pt x="4351058" y="2386850"/>
                </a:lnTo>
                <a:lnTo>
                  <a:pt x="4316374" y="2352179"/>
                </a:lnTo>
                <a:lnTo>
                  <a:pt x="4272394" y="2329434"/>
                </a:lnTo>
                <a:lnTo>
                  <a:pt x="4221759" y="2321268"/>
                </a:lnTo>
                <a:lnTo>
                  <a:pt x="4171124" y="2329434"/>
                </a:lnTo>
                <a:lnTo>
                  <a:pt x="4127144" y="2352179"/>
                </a:lnTo>
                <a:lnTo>
                  <a:pt x="4092460" y="2386850"/>
                </a:lnTo>
                <a:lnTo>
                  <a:pt x="4069715" y="2430830"/>
                </a:lnTo>
                <a:lnTo>
                  <a:pt x="4061549" y="2481478"/>
                </a:lnTo>
                <a:lnTo>
                  <a:pt x="4069715" y="2532113"/>
                </a:lnTo>
                <a:lnTo>
                  <a:pt x="4092460" y="2576093"/>
                </a:lnTo>
                <a:lnTo>
                  <a:pt x="4127144" y="2610777"/>
                </a:lnTo>
                <a:lnTo>
                  <a:pt x="4171124" y="2633522"/>
                </a:lnTo>
                <a:lnTo>
                  <a:pt x="4221759" y="2641689"/>
                </a:lnTo>
                <a:lnTo>
                  <a:pt x="4272394" y="2633522"/>
                </a:lnTo>
                <a:lnTo>
                  <a:pt x="4316374" y="2610777"/>
                </a:lnTo>
                <a:lnTo>
                  <a:pt x="4351058" y="2576093"/>
                </a:lnTo>
                <a:lnTo>
                  <a:pt x="4373804" y="2532113"/>
                </a:lnTo>
                <a:lnTo>
                  <a:pt x="4381970" y="2481478"/>
                </a:lnTo>
                <a:close/>
              </a:path>
              <a:path extrusionOk="0" h="5476875" w="8283575">
                <a:moveTo>
                  <a:pt x="5680113" y="642810"/>
                </a:moveTo>
                <a:lnTo>
                  <a:pt x="5671947" y="592175"/>
                </a:lnTo>
                <a:lnTo>
                  <a:pt x="5649201" y="548195"/>
                </a:lnTo>
                <a:lnTo>
                  <a:pt x="5614517" y="513511"/>
                </a:lnTo>
                <a:lnTo>
                  <a:pt x="5570537" y="490766"/>
                </a:lnTo>
                <a:lnTo>
                  <a:pt x="5519902" y="482600"/>
                </a:lnTo>
                <a:lnTo>
                  <a:pt x="5469267" y="490766"/>
                </a:lnTo>
                <a:lnTo>
                  <a:pt x="5425287" y="513511"/>
                </a:lnTo>
                <a:lnTo>
                  <a:pt x="5390604" y="548195"/>
                </a:lnTo>
                <a:lnTo>
                  <a:pt x="5367858" y="592175"/>
                </a:lnTo>
                <a:lnTo>
                  <a:pt x="5359692" y="642810"/>
                </a:lnTo>
                <a:lnTo>
                  <a:pt x="5367858" y="693458"/>
                </a:lnTo>
                <a:lnTo>
                  <a:pt x="5390604" y="737438"/>
                </a:lnTo>
                <a:lnTo>
                  <a:pt x="5425287" y="772109"/>
                </a:lnTo>
                <a:lnTo>
                  <a:pt x="5469267" y="794854"/>
                </a:lnTo>
                <a:lnTo>
                  <a:pt x="5519902" y="803021"/>
                </a:lnTo>
                <a:lnTo>
                  <a:pt x="5570537" y="794854"/>
                </a:lnTo>
                <a:lnTo>
                  <a:pt x="5614517" y="772109"/>
                </a:lnTo>
                <a:lnTo>
                  <a:pt x="5649201" y="737438"/>
                </a:lnTo>
                <a:lnTo>
                  <a:pt x="5671947" y="693458"/>
                </a:lnTo>
                <a:lnTo>
                  <a:pt x="5680113" y="642810"/>
                </a:lnTo>
                <a:close/>
              </a:path>
              <a:path extrusionOk="0" h="5476875" w="8283575">
                <a:moveTo>
                  <a:pt x="8283321" y="160210"/>
                </a:moveTo>
                <a:lnTo>
                  <a:pt x="8275142" y="109575"/>
                </a:lnTo>
                <a:lnTo>
                  <a:pt x="8252409" y="65595"/>
                </a:lnTo>
                <a:lnTo>
                  <a:pt x="8217725" y="30911"/>
                </a:lnTo>
                <a:lnTo>
                  <a:pt x="8173745" y="8166"/>
                </a:lnTo>
                <a:lnTo>
                  <a:pt x="8123110" y="0"/>
                </a:lnTo>
                <a:lnTo>
                  <a:pt x="8072463" y="8166"/>
                </a:lnTo>
                <a:lnTo>
                  <a:pt x="8028483" y="30911"/>
                </a:lnTo>
                <a:lnTo>
                  <a:pt x="7993799" y="65595"/>
                </a:lnTo>
                <a:lnTo>
                  <a:pt x="7971066" y="109575"/>
                </a:lnTo>
                <a:lnTo>
                  <a:pt x="7962900" y="160210"/>
                </a:lnTo>
                <a:lnTo>
                  <a:pt x="7971066" y="210845"/>
                </a:lnTo>
                <a:lnTo>
                  <a:pt x="7993799" y="254825"/>
                </a:lnTo>
                <a:lnTo>
                  <a:pt x="8028483" y="289509"/>
                </a:lnTo>
                <a:lnTo>
                  <a:pt x="8072463" y="312254"/>
                </a:lnTo>
                <a:lnTo>
                  <a:pt x="8123110" y="320421"/>
                </a:lnTo>
                <a:lnTo>
                  <a:pt x="8173745" y="312254"/>
                </a:lnTo>
                <a:lnTo>
                  <a:pt x="8217725" y="289509"/>
                </a:lnTo>
                <a:lnTo>
                  <a:pt x="8252409" y="254825"/>
                </a:lnTo>
                <a:lnTo>
                  <a:pt x="8275142" y="210845"/>
                </a:lnTo>
                <a:lnTo>
                  <a:pt x="8283321" y="16021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7" name="Google Shape;727;g1f0dcf46d26_0_0"/>
          <p:cNvSpPr txBox="1"/>
          <p:nvPr/>
        </p:nvSpPr>
        <p:spPr>
          <a:xfrm rot="-5400000">
            <a:off x="822550" y="3785086"/>
            <a:ext cx="2531700" cy="218100"/>
          </a:xfrm>
          <a:prstGeom prst="rect">
            <a:avLst/>
          </a:prstGeom>
          <a:noFill/>
          <a:ln>
            <a:noFill/>
          </a:ln>
        </p:spPr>
        <p:txBody>
          <a:bodyPr anchorCtr="0" anchor="t" bIns="0" lIns="0" spcFirstLastPara="1" rIns="0" wrap="square" tIns="2450">
            <a:spAutoFit/>
          </a:bodyPr>
          <a:lstStyle/>
          <a:p>
            <a:pPr indent="0" lvl="0" marL="12700" rtl="0" algn="l">
              <a:lnSpc>
                <a:spcPct val="100000"/>
              </a:lnSpc>
              <a:spcBef>
                <a:spcPts val="0"/>
              </a:spcBef>
              <a:spcAft>
                <a:spcPts val="0"/>
              </a:spcAft>
              <a:buNone/>
            </a:pPr>
            <a:r>
              <a:rPr b="1" lang="en-GB" sz="1400">
                <a:solidFill>
                  <a:srgbClr val="333333"/>
                </a:solidFill>
                <a:latin typeface="Montserrat SemiBold"/>
                <a:ea typeface="Montserrat SemiBold"/>
                <a:cs typeface="Montserrat SemiBold"/>
                <a:sym typeface="Montserrat SemiBold"/>
              </a:rPr>
              <a:t>Accumulated total returns</a:t>
            </a:r>
            <a:endParaRPr sz="1400">
              <a:latin typeface="Montserrat SemiBold"/>
              <a:ea typeface="Montserrat SemiBold"/>
              <a:cs typeface="Montserrat SemiBold"/>
              <a:sym typeface="Montserrat SemiBold"/>
            </a:endParaRPr>
          </a:p>
        </p:txBody>
      </p:sp>
      <p:sp>
        <p:nvSpPr>
          <p:cNvPr id="728" name="Google Shape;728;g1f0dcf46d26_0_0"/>
          <p:cNvSpPr txBox="1"/>
          <p:nvPr/>
        </p:nvSpPr>
        <p:spPr>
          <a:xfrm>
            <a:off x="5832284" y="6088704"/>
            <a:ext cx="500400" cy="2238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400">
                <a:solidFill>
                  <a:srgbClr val="333333"/>
                </a:solidFill>
                <a:latin typeface="Montserrat SemiBold"/>
                <a:ea typeface="Montserrat SemiBold"/>
                <a:cs typeface="Montserrat SemiBold"/>
                <a:sym typeface="Montserrat SemiBold"/>
              </a:rPr>
              <a:t>Time</a:t>
            </a:r>
            <a:endParaRPr sz="1400">
              <a:latin typeface="Montserrat SemiBold"/>
              <a:ea typeface="Montserrat SemiBold"/>
              <a:cs typeface="Montserrat SemiBold"/>
              <a:sym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1f0dcf46d26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34" name="Google Shape;734;g1f0dcf46d26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5" name="Google Shape;735;g1f0dcf46d26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6" name="Google Shape;736;g1f0dcf46d26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7" name="Google Shape;737;g1f0dcf46d26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8" name="Google Shape;738;g1f0dcf46d26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