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JpUqOX4bPWFBbzd9AxI9dettd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3B7E4A-7EEE-4691-ADE3-B8C0B02DE536}">
  <a:tblStyle styleId="{6D3B7E4A-7EEE-4691-ADE3-B8C0B02DE536}"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ab2b64808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2ab2b64808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4" name="Shape 244"/>
        <p:cNvGrpSpPr/>
        <p:nvPr/>
      </p:nvGrpSpPr>
      <p:grpSpPr>
        <a:xfrm>
          <a:off x="0" y="0"/>
          <a:ext cx="0" cy="0"/>
          <a:chOff x="0" y="0"/>
          <a:chExt cx="0" cy="0"/>
        </a:xfrm>
      </p:grpSpPr>
      <p:pic>
        <p:nvPicPr>
          <p:cNvPr descr="A yellow circle on a black background&#10;&#10;Description automatically generated" id="245" name="Google Shape;24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6" name="Google Shape;246;p1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9" name="Google Shape;249;p1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0" name="Google Shape;25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3" name="Google Shape;253;p19"/>
          <p:cNvGrpSpPr/>
          <p:nvPr/>
        </p:nvGrpSpPr>
        <p:grpSpPr>
          <a:xfrm>
            <a:off x="11436251" y="129884"/>
            <a:ext cx="661669" cy="1214119"/>
            <a:chOff x="11436251" y="129884"/>
            <a:chExt cx="661669" cy="1214119"/>
          </a:xfrm>
        </p:grpSpPr>
        <p:sp>
          <p:nvSpPr>
            <p:cNvPr id="254" name="Google Shape;254;p1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2" name="Google Shape;282;p19"/>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88" name="Google Shape;288;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0" name="Google Shape;290;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1" name="Google Shape;291;p2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2" name="Google Shape;292;p20"/>
          <p:cNvGrpSpPr/>
          <p:nvPr/>
        </p:nvGrpSpPr>
        <p:grpSpPr>
          <a:xfrm>
            <a:off x="11436251" y="129884"/>
            <a:ext cx="661669" cy="1214119"/>
            <a:chOff x="11436251" y="129884"/>
            <a:chExt cx="661669" cy="1214119"/>
          </a:xfrm>
        </p:grpSpPr>
        <p:sp>
          <p:nvSpPr>
            <p:cNvPr id="293" name="Google Shape;293;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1" name="Google Shape;321;p20"/>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7" name="Google Shape;327;p21"/>
          <p:cNvGrpSpPr/>
          <p:nvPr/>
        </p:nvGrpSpPr>
        <p:grpSpPr>
          <a:xfrm>
            <a:off x="133822" y="976478"/>
            <a:ext cx="1397812" cy="58002"/>
            <a:chOff x="0" y="1077191"/>
            <a:chExt cx="1397812" cy="58002"/>
          </a:xfrm>
        </p:grpSpPr>
        <p:sp>
          <p:nvSpPr>
            <p:cNvPr id="328" name="Google Shape;328;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1" name="Google Shape;331;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2" name="Google Shape;332;p21"/>
          <p:cNvGrpSpPr/>
          <p:nvPr/>
        </p:nvGrpSpPr>
        <p:grpSpPr>
          <a:xfrm>
            <a:off x="11436251" y="129884"/>
            <a:ext cx="661669" cy="1214119"/>
            <a:chOff x="11436251" y="129884"/>
            <a:chExt cx="661669" cy="1214119"/>
          </a:xfrm>
        </p:grpSpPr>
        <p:sp>
          <p:nvSpPr>
            <p:cNvPr id="333" name="Google Shape;333;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1" name="Google Shape;361;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2" name="Google Shape;362;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3" name="Shape 363"/>
        <p:cNvGrpSpPr/>
        <p:nvPr/>
      </p:nvGrpSpPr>
      <p:grpSpPr>
        <a:xfrm>
          <a:off x="0" y="0"/>
          <a:ext cx="0" cy="0"/>
          <a:chOff x="0" y="0"/>
          <a:chExt cx="0" cy="0"/>
        </a:xfrm>
      </p:grpSpPr>
      <p:pic>
        <p:nvPicPr>
          <p:cNvPr descr="A yellow circle on a black background&#10;&#10;Description automatically generated" id="364" name="Google Shape;36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5" name="Google Shape;36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8" name="Google Shape;36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9" name="Google Shape;369;p22"/>
          <p:cNvGrpSpPr/>
          <p:nvPr/>
        </p:nvGrpSpPr>
        <p:grpSpPr>
          <a:xfrm>
            <a:off x="0" y="1318491"/>
            <a:ext cx="1397812" cy="58002"/>
            <a:chOff x="0" y="1077191"/>
            <a:chExt cx="1397812" cy="58002"/>
          </a:xfrm>
        </p:grpSpPr>
        <p:sp>
          <p:nvSpPr>
            <p:cNvPr id="370" name="Google Shape;37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2" name="Google Shape;372;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3" name="Google Shape;373;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4" name="Google Shape;374;p22"/>
          <p:cNvGrpSpPr/>
          <p:nvPr/>
        </p:nvGrpSpPr>
        <p:grpSpPr>
          <a:xfrm>
            <a:off x="11614051" y="129884"/>
            <a:ext cx="661669" cy="1214119"/>
            <a:chOff x="11436251" y="129884"/>
            <a:chExt cx="661669" cy="1214119"/>
          </a:xfrm>
        </p:grpSpPr>
        <p:sp>
          <p:nvSpPr>
            <p:cNvPr id="375" name="Google Shape;375;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3" name="Google Shape;403;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4" name="Shape 404"/>
        <p:cNvGrpSpPr/>
        <p:nvPr/>
      </p:nvGrpSpPr>
      <p:grpSpPr>
        <a:xfrm>
          <a:off x="0" y="0"/>
          <a:ext cx="0" cy="0"/>
          <a:chOff x="0" y="0"/>
          <a:chExt cx="0" cy="0"/>
        </a:xfrm>
      </p:grpSpPr>
      <p:pic>
        <p:nvPicPr>
          <p:cNvPr descr="A yellow circle on a black background&#10;&#10;Description automatically generated" id="405" name="Google Shape;40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6" name="Google Shape;40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9" name="Google Shape;40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0" name="Google Shape;410;p23"/>
          <p:cNvGrpSpPr/>
          <p:nvPr/>
        </p:nvGrpSpPr>
        <p:grpSpPr>
          <a:xfrm>
            <a:off x="0" y="1318491"/>
            <a:ext cx="1397812" cy="58002"/>
            <a:chOff x="0" y="1077191"/>
            <a:chExt cx="1397812" cy="58002"/>
          </a:xfrm>
        </p:grpSpPr>
        <p:sp>
          <p:nvSpPr>
            <p:cNvPr id="411" name="Google Shape;41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3" name="Google Shape;41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4" name="Google Shape;41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5" name="Google Shape;415;p23"/>
          <p:cNvGrpSpPr/>
          <p:nvPr/>
        </p:nvGrpSpPr>
        <p:grpSpPr>
          <a:xfrm>
            <a:off x="11436251" y="129884"/>
            <a:ext cx="661669" cy="1214119"/>
            <a:chOff x="11436251" y="129884"/>
            <a:chExt cx="661669" cy="1214119"/>
          </a:xfrm>
        </p:grpSpPr>
        <p:sp>
          <p:nvSpPr>
            <p:cNvPr id="416" name="Google Shape;41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4" name="Google Shape;444;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5" name="Shape 445"/>
        <p:cNvGrpSpPr/>
        <p:nvPr/>
      </p:nvGrpSpPr>
      <p:grpSpPr>
        <a:xfrm>
          <a:off x="0" y="0"/>
          <a:ext cx="0" cy="0"/>
          <a:chOff x="0" y="0"/>
          <a:chExt cx="0" cy="0"/>
        </a:xfrm>
      </p:grpSpPr>
      <p:pic>
        <p:nvPicPr>
          <p:cNvPr descr="A yellow circle on a black background&#10;&#10;Description automatically generated" id="446" name="Google Shape;446;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7" name="Google Shape;447;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0" name="Google Shape;450;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1" name="Google Shape;451;p24"/>
          <p:cNvGrpSpPr/>
          <p:nvPr/>
        </p:nvGrpSpPr>
        <p:grpSpPr>
          <a:xfrm>
            <a:off x="0" y="1318491"/>
            <a:ext cx="1397812" cy="58002"/>
            <a:chOff x="0" y="1077191"/>
            <a:chExt cx="1397812" cy="58002"/>
          </a:xfrm>
        </p:grpSpPr>
        <p:sp>
          <p:nvSpPr>
            <p:cNvPr id="452" name="Google Shape;452;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4" name="Google Shape;454;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5" name="Google Shape;455;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6" name="Google Shape;456;p24"/>
          <p:cNvGrpSpPr/>
          <p:nvPr/>
        </p:nvGrpSpPr>
        <p:grpSpPr>
          <a:xfrm>
            <a:off x="11436251" y="129884"/>
            <a:ext cx="661669" cy="1214119"/>
            <a:chOff x="11436251" y="129884"/>
            <a:chExt cx="661669" cy="1214119"/>
          </a:xfrm>
        </p:grpSpPr>
        <p:sp>
          <p:nvSpPr>
            <p:cNvPr id="457" name="Google Shape;457;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6" name="Shape 486"/>
        <p:cNvGrpSpPr/>
        <p:nvPr/>
      </p:nvGrpSpPr>
      <p:grpSpPr>
        <a:xfrm>
          <a:off x="0" y="0"/>
          <a:ext cx="0" cy="0"/>
          <a:chOff x="0" y="0"/>
          <a:chExt cx="0" cy="0"/>
        </a:xfrm>
      </p:grpSpPr>
      <p:pic>
        <p:nvPicPr>
          <p:cNvPr descr="A yellow circle on a black background&#10;&#10;Description automatically generated" id="487" name="Google Shape;48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8" name="Google Shape;48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1" name="Google Shape;49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2" name="Google Shape;492;p25"/>
          <p:cNvGrpSpPr/>
          <p:nvPr/>
        </p:nvGrpSpPr>
        <p:grpSpPr>
          <a:xfrm>
            <a:off x="0" y="1318491"/>
            <a:ext cx="1397812" cy="58002"/>
            <a:chOff x="0" y="1077191"/>
            <a:chExt cx="1397812" cy="58002"/>
          </a:xfrm>
        </p:grpSpPr>
        <p:sp>
          <p:nvSpPr>
            <p:cNvPr id="493" name="Google Shape;49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6" name="Google Shape;49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7" name="Google Shape;497;p25"/>
          <p:cNvGrpSpPr/>
          <p:nvPr/>
        </p:nvGrpSpPr>
        <p:grpSpPr>
          <a:xfrm>
            <a:off x="11436251" y="129884"/>
            <a:ext cx="661669" cy="1214119"/>
            <a:chOff x="11436251" y="129884"/>
            <a:chExt cx="661669" cy="1214119"/>
          </a:xfrm>
        </p:grpSpPr>
        <p:sp>
          <p:nvSpPr>
            <p:cNvPr id="498" name="Google Shape;49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6" name="Google Shape;526;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7" name="Google Shape;527;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8" name="Shape 528"/>
        <p:cNvGrpSpPr/>
        <p:nvPr/>
      </p:nvGrpSpPr>
      <p:grpSpPr>
        <a:xfrm>
          <a:off x="0" y="0"/>
          <a:ext cx="0" cy="0"/>
          <a:chOff x="0" y="0"/>
          <a:chExt cx="0" cy="0"/>
        </a:xfrm>
      </p:grpSpPr>
      <p:pic>
        <p:nvPicPr>
          <p:cNvPr descr="A yellow circle on a black background&#10;&#10;Description automatically generated" id="529" name="Google Shape;529;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0" name="Google Shape;530;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3" name="Google Shape;533;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4" name="Google Shape;534;p26"/>
          <p:cNvGrpSpPr/>
          <p:nvPr/>
        </p:nvGrpSpPr>
        <p:grpSpPr>
          <a:xfrm>
            <a:off x="0" y="1318491"/>
            <a:ext cx="1397812" cy="58002"/>
            <a:chOff x="0" y="1077191"/>
            <a:chExt cx="1397812" cy="58002"/>
          </a:xfrm>
        </p:grpSpPr>
        <p:sp>
          <p:nvSpPr>
            <p:cNvPr id="535" name="Google Shape;535;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7" name="Google Shape;537;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8" name="Google Shape;538;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9" name="Google Shape;539;p26"/>
          <p:cNvGrpSpPr/>
          <p:nvPr/>
        </p:nvGrpSpPr>
        <p:grpSpPr>
          <a:xfrm>
            <a:off x="11614051" y="129884"/>
            <a:ext cx="661669" cy="1214119"/>
            <a:chOff x="11436251" y="129884"/>
            <a:chExt cx="661669" cy="1214119"/>
          </a:xfrm>
        </p:grpSpPr>
        <p:sp>
          <p:nvSpPr>
            <p:cNvPr id="540" name="Google Shape;540;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8" name="Google Shape;568;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9" name="Shape 569"/>
        <p:cNvGrpSpPr/>
        <p:nvPr/>
      </p:nvGrpSpPr>
      <p:grpSpPr>
        <a:xfrm>
          <a:off x="0" y="0"/>
          <a:ext cx="0" cy="0"/>
          <a:chOff x="0" y="0"/>
          <a:chExt cx="0" cy="0"/>
        </a:xfrm>
      </p:grpSpPr>
      <p:pic>
        <p:nvPicPr>
          <p:cNvPr descr="A yellow circle on a black background&#10;&#10;Description automatically generated" id="570" name="Google Shape;570;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1" name="Google Shape;571;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4" name="Google Shape;574;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5" name="Shape 575"/>
        <p:cNvGrpSpPr/>
        <p:nvPr/>
      </p:nvGrpSpPr>
      <p:grpSpPr>
        <a:xfrm>
          <a:off x="0" y="0"/>
          <a:ext cx="0" cy="0"/>
          <a:chOff x="0" y="0"/>
          <a:chExt cx="0" cy="0"/>
        </a:xfrm>
      </p:grpSpPr>
      <p:pic>
        <p:nvPicPr>
          <p:cNvPr id="576" name="Google Shape;576;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7" name="Google Shape;577;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8" name="Google Shape;578;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1" name="Shape 581"/>
        <p:cNvGrpSpPr/>
        <p:nvPr/>
      </p:nvGrpSpPr>
      <p:grpSpPr>
        <a:xfrm>
          <a:off x="0" y="0"/>
          <a:ext cx="0" cy="0"/>
          <a:chOff x="0" y="0"/>
          <a:chExt cx="0" cy="0"/>
        </a:xfrm>
      </p:grpSpPr>
      <p:sp>
        <p:nvSpPr>
          <p:cNvPr id="582" name="Google Shape;58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3" name="Google Shape;58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4" name="Google Shape;58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5" name="Shape 585"/>
        <p:cNvGrpSpPr/>
        <p:nvPr/>
      </p:nvGrpSpPr>
      <p:grpSpPr>
        <a:xfrm>
          <a:off x="0" y="0"/>
          <a:ext cx="0" cy="0"/>
          <a:chOff x="0" y="0"/>
          <a:chExt cx="0" cy="0"/>
        </a:xfrm>
      </p:grpSpPr>
      <p:sp>
        <p:nvSpPr>
          <p:cNvPr id="586" name="Google Shape;586;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9" name="Google Shape;58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0" name="Shape 590"/>
        <p:cNvGrpSpPr/>
        <p:nvPr/>
      </p:nvGrpSpPr>
      <p:grpSpPr>
        <a:xfrm>
          <a:off x="0" y="0"/>
          <a:ext cx="0" cy="0"/>
          <a:chOff x="0" y="0"/>
          <a:chExt cx="0" cy="0"/>
        </a:xfrm>
      </p:grpSpPr>
      <p:sp>
        <p:nvSpPr>
          <p:cNvPr id="591" name="Google Shape;591;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6" name="Google Shape;59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7" name="Shape 597"/>
        <p:cNvGrpSpPr/>
        <p:nvPr/>
      </p:nvGrpSpPr>
      <p:grpSpPr>
        <a:xfrm>
          <a:off x="0" y="0"/>
          <a:ext cx="0" cy="0"/>
          <a:chOff x="0" y="0"/>
          <a:chExt cx="0" cy="0"/>
        </a:xfrm>
      </p:grpSpPr>
      <p:sp>
        <p:nvSpPr>
          <p:cNvPr id="598" name="Google Shape;598;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0" name="Shape 600"/>
        <p:cNvGrpSpPr/>
        <p:nvPr/>
      </p:nvGrpSpPr>
      <p:grpSpPr>
        <a:xfrm>
          <a:off x="0" y="0"/>
          <a:ext cx="0" cy="0"/>
          <a:chOff x="0" y="0"/>
          <a:chExt cx="0" cy="0"/>
        </a:xfrm>
      </p:grpSpPr>
      <p:sp>
        <p:nvSpPr>
          <p:cNvPr id="601" name="Google Shape;601;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2" name="Google Shape;60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4" name="Shape 604"/>
        <p:cNvGrpSpPr/>
        <p:nvPr/>
      </p:nvGrpSpPr>
      <p:grpSpPr>
        <a:xfrm>
          <a:off x="0" y="0"/>
          <a:ext cx="0" cy="0"/>
          <a:chOff x="0" y="0"/>
          <a:chExt cx="0" cy="0"/>
        </a:xfrm>
      </p:grpSpPr>
      <p:sp>
        <p:nvSpPr>
          <p:cNvPr id="605" name="Google Shape;60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6" name="Google Shape;60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7" name="Google Shape;60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8" name="Google Shape;60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9" name="Google Shape;6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1" name="Shape 611"/>
        <p:cNvGrpSpPr/>
        <p:nvPr/>
      </p:nvGrpSpPr>
      <p:grpSpPr>
        <a:xfrm>
          <a:off x="0" y="0"/>
          <a:ext cx="0" cy="0"/>
          <a:chOff x="0" y="0"/>
          <a:chExt cx="0" cy="0"/>
        </a:xfrm>
      </p:grpSpPr>
      <p:sp>
        <p:nvSpPr>
          <p:cNvPr id="612" name="Google Shape;612;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3" name="Google Shape;613;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5" name="Google Shape;615;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6" name="Shape 616"/>
        <p:cNvGrpSpPr/>
        <p:nvPr/>
      </p:nvGrpSpPr>
      <p:grpSpPr>
        <a:xfrm>
          <a:off x="0" y="0"/>
          <a:ext cx="0" cy="0"/>
          <a:chOff x="0" y="0"/>
          <a:chExt cx="0" cy="0"/>
        </a:xfrm>
      </p:grpSpPr>
      <p:sp>
        <p:nvSpPr>
          <p:cNvPr id="617" name="Google Shape;617;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8" name="Google Shape;618;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2"/>
          <p:cNvGrpSpPr/>
          <p:nvPr/>
        </p:nvGrpSpPr>
        <p:grpSpPr>
          <a:xfrm>
            <a:off x="141195" y="897389"/>
            <a:ext cx="1397812" cy="58002"/>
            <a:chOff x="0" y="1077191"/>
            <a:chExt cx="1397812" cy="58002"/>
          </a:xfrm>
        </p:grpSpPr>
        <p:sp>
          <p:nvSpPr>
            <p:cNvPr id="63" name="Google Shape;63;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2"/>
          <p:cNvGrpSpPr/>
          <p:nvPr/>
        </p:nvGrpSpPr>
        <p:grpSpPr>
          <a:xfrm>
            <a:off x="11436251" y="129884"/>
            <a:ext cx="661669" cy="1214119"/>
            <a:chOff x="11436251" y="129884"/>
            <a:chExt cx="661669" cy="1214119"/>
          </a:xfrm>
        </p:grpSpPr>
        <p:sp>
          <p:nvSpPr>
            <p:cNvPr id="68" name="Google Shape;68;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03" name="Google Shape;103;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4" name="Google Shape;104;p13"/>
          <p:cNvGrpSpPr/>
          <p:nvPr/>
        </p:nvGrpSpPr>
        <p:grpSpPr>
          <a:xfrm>
            <a:off x="11436251" y="129884"/>
            <a:ext cx="661669" cy="1214119"/>
            <a:chOff x="11436251" y="129884"/>
            <a:chExt cx="661669" cy="1214119"/>
          </a:xfrm>
        </p:grpSpPr>
        <p:sp>
          <p:nvSpPr>
            <p:cNvPr id="105" name="Google Shape;105;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3" name="Google Shape;133;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 name="Google Shape;134;p13"/>
          <p:cNvGrpSpPr/>
          <p:nvPr/>
        </p:nvGrpSpPr>
        <p:grpSpPr>
          <a:xfrm>
            <a:off x="0" y="1318491"/>
            <a:ext cx="1397787" cy="57996"/>
            <a:chOff x="0" y="1077191"/>
            <a:chExt cx="1397787" cy="57996"/>
          </a:xfrm>
        </p:grpSpPr>
        <p:sp>
          <p:nvSpPr>
            <p:cNvPr id="135" name="Google Shape;135;p1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38" name="Google Shape;138;p13"/>
          <p:cNvSpPr txBox="1"/>
          <p:nvPr>
            <p:ph type="title"/>
          </p:nvPr>
        </p:nvSpPr>
        <p:spPr>
          <a:xfrm>
            <a:off x="298675" y="750475"/>
            <a:ext cx="77238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9" name="Shape 139"/>
        <p:cNvGrpSpPr/>
        <p:nvPr/>
      </p:nvGrpSpPr>
      <p:grpSpPr>
        <a:xfrm>
          <a:off x="0" y="0"/>
          <a:ext cx="0" cy="0"/>
          <a:chOff x="0" y="0"/>
          <a:chExt cx="0" cy="0"/>
        </a:xfrm>
      </p:grpSpPr>
      <p:pic>
        <p:nvPicPr>
          <p:cNvPr descr="A yellow circle on a black background&#10;&#10;Description automatically generated" id="140" name="Google Shape;140;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1" name="Google Shape;141;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4" name="Google Shape;144;p14"/>
          <p:cNvGrpSpPr/>
          <p:nvPr/>
        </p:nvGrpSpPr>
        <p:grpSpPr>
          <a:xfrm>
            <a:off x="0" y="962050"/>
            <a:ext cx="1397812" cy="58002"/>
            <a:chOff x="0" y="1077191"/>
            <a:chExt cx="1397812" cy="58002"/>
          </a:xfrm>
        </p:grpSpPr>
        <p:sp>
          <p:nvSpPr>
            <p:cNvPr id="145" name="Google Shape;145;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7" name="Google Shape;147;p14"/>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8" name="Google Shape;148;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9" name="Google Shape;149;p14"/>
          <p:cNvGrpSpPr/>
          <p:nvPr/>
        </p:nvGrpSpPr>
        <p:grpSpPr>
          <a:xfrm>
            <a:off x="11436251" y="129884"/>
            <a:ext cx="661669" cy="1214119"/>
            <a:chOff x="11436251" y="129884"/>
            <a:chExt cx="661669" cy="1214119"/>
          </a:xfrm>
        </p:grpSpPr>
        <p:sp>
          <p:nvSpPr>
            <p:cNvPr id="150" name="Google Shape;150;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8" name="Google Shape;178;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9" name="Shape 179"/>
        <p:cNvGrpSpPr/>
        <p:nvPr/>
      </p:nvGrpSpPr>
      <p:grpSpPr>
        <a:xfrm>
          <a:off x="0" y="0"/>
          <a:ext cx="0" cy="0"/>
          <a:chOff x="0" y="0"/>
          <a:chExt cx="0" cy="0"/>
        </a:xfrm>
      </p:grpSpPr>
      <p:pic>
        <p:nvPicPr>
          <p:cNvPr descr="A yellow circle on a black background&#10;&#10;Description automatically generated" id="180" name="Google Shape;18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1" name="Google Shape;18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84" name="Google Shape;184;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5" name="Google Shape;185;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86" name="Google Shape;186;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7" name="Google Shape;187;p15"/>
          <p:cNvGrpSpPr/>
          <p:nvPr/>
        </p:nvGrpSpPr>
        <p:grpSpPr>
          <a:xfrm>
            <a:off x="11626751" y="129884"/>
            <a:ext cx="661669" cy="1214119"/>
            <a:chOff x="11436251" y="129884"/>
            <a:chExt cx="661669" cy="1214119"/>
          </a:xfrm>
        </p:grpSpPr>
        <p:sp>
          <p:nvSpPr>
            <p:cNvPr id="188" name="Google Shape;188;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6" name="Google Shape;216;p15"/>
          <p:cNvGrpSpPr/>
          <p:nvPr/>
        </p:nvGrpSpPr>
        <p:grpSpPr>
          <a:xfrm>
            <a:off x="0" y="1318491"/>
            <a:ext cx="1397787" cy="57996"/>
            <a:chOff x="0" y="1077191"/>
            <a:chExt cx="1397787" cy="57996"/>
          </a:xfrm>
        </p:grpSpPr>
        <p:sp>
          <p:nvSpPr>
            <p:cNvPr id="217" name="Google Shape;217;p15"/>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9" name="Google Shape;219;p1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220" name="Google Shape;220;p15"/>
          <p:cNvSpPr txBox="1"/>
          <p:nvPr>
            <p:ph type="title"/>
          </p:nvPr>
        </p:nvSpPr>
        <p:spPr>
          <a:xfrm>
            <a:off x="298675" y="750475"/>
            <a:ext cx="7664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1" name="Shape 221"/>
        <p:cNvGrpSpPr/>
        <p:nvPr/>
      </p:nvGrpSpPr>
      <p:grpSpPr>
        <a:xfrm>
          <a:off x="0" y="0"/>
          <a:ext cx="0" cy="0"/>
          <a:chOff x="0" y="0"/>
          <a:chExt cx="0" cy="0"/>
        </a:xfrm>
      </p:grpSpPr>
      <p:pic>
        <p:nvPicPr>
          <p:cNvPr descr="A logo with blue and yellow colors&#10;&#10;Description automatically generated" id="222" name="Google Shape;222;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3" name="Google Shape;223;p16"/>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4" name="Google Shape;224;p16"/>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5" name="Google Shape;225;p16"/>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26" name="Google Shape;226;p16"/>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27" name="Google Shape;227;p16"/>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28" name="Google Shape;228;p16"/>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29" name="Shape 229"/>
        <p:cNvGrpSpPr/>
        <p:nvPr/>
      </p:nvGrpSpPr>
      <p:grpSpPr>
        <a:xfrm>
          <a:off x="0" y="0"/>
          <a:ext cx="0" cy="0"/>
          <a:chOff x="0" y="0"/>
          <a:chExt cx="0" cy="0"/>
        </a:xfrm>
      </p:grpSpPr>
      <p:pic>
        <p:nvPicPr>
          <p:cNvPr descr="A logo with blue and yellow colors&#10;&#10;Description automatically generated" id="230" name="Google Shape;230;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31" name="Google Shape;231;p17"/>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32" name="Google Shape;232;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3" name="Google Shape;233;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6" name="Shape 236"/>
        <p:cNvGrpSpPr/>
        <p:nvPr/>
      </p:nvGrpSpPr>
      <p:grpSpPr>
        <a:xfrm>
          <a:off x="0" y="0"/>
          <a:ext cx="0" cy="0"/>
          <a:chOff x="0" y="0"/>
          <a:chExt cx="0" cy="0"/>
        </a:xfrm>
      </p:grpSpPr>
      <p:sp>
        <p:nvSpPr>
          <p:cNvPr id="237" name="Google Shape;237;p1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38" name="Google Shape;238;p18"/>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39" name="Google Shape;239;p18"/>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0" name="Google Shape;240;p1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2" name="Google Shape;242;p18"/>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3" name="Google Shape;243;p1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Gap </a:t>
            </a:r>
            <a:r>
              <a:rPr lang="en-GB" sz="4000">
                <a:solidFill>
                  <a:schemeClr val="dk2"/>
                </a:solidFill>
                <a:latin typeface="Montserrat SemiBold"/>
                <a:ea typeface="Montserrat SemiBold"/>
                <a:cs typeface="Montserrat SemiBold"/>
                <a:sym typeface="Montserrat SemiBold"/>
              </a:rPr>
              <a:t>A</a:t>
            </a:r>
            <a:r>
              <a:rPr b="0" i="0" lang="en-GB" sz="4000" u="none" cap="none" strike="noStrike">
                <a:solidFill>
                  <a:schemeClr val="dk2"/>
                </a:solidFill>
                <a:latin typeface="Montserrat SemiBold"/>
                <a:ea typeface="Montserrat SemiBold"/>
                <a:cs typeface="Montserrat SemiBold"/>
                <a:sym typeface="Montserrat SemiBold"/>
              </a:rPr>
              <a:t>nalysis</a:t>
            </a:r>
            <a:endParaRPr sz="1000"/>
          </a:p>
        </p:txBody>
      </p:sp>
      <p:pic>
        <p:nvPicPr>
          <p:cNvPr id="626" name="Google Shape;626;p1"/>
          <p:cNvPicPr preferRelativeResize="0"/>
          <p:nvPr/>
        </p:nvPicPr>
        <p:blipFill rotWithShape="1">
          <a:blip r:embed="rId3">
            <a:alphaModFix/>
          </a:blip>
          <a:srcRect b="0" l="0" r="0" t="0"/>
          <a:stretch/>
        </p:blipFill>
        <p:spPr>
          <a:xfrm>
            <a:off x="6674125" y="2587725"/>
            <a:ext cx="1380450" cy="1165026"/>
          </a:xfrm>
          <a:prstGeom prst="rect">
            <a:avLst/>
          </a:prstGeom>
          <a:noFill/>
          <a:ln>
            <a:noFill/>
          </a:ln>
        </p:spPr>
      </p:pic>
      <p:pic>
        <p:nvPicPr>
          <p:cNvPr id="627" name="Google Shape;627;p1"/>
          <p:cNvPicPr preferRelativeResize="0"/>
          <p:nvPr/>
        </p:nvPicPr>
        <p:blipFill rotWithShape="1">
          <a:blip r:embed="rId3">
            <a:alphaModFix/>
          </a:blip>
          <a:srcRect b="0" l="0" r="0" t="0"/>
          <a:stretch/>
        </p:blipFill>
        <p:spPr>
          <a:xfrm>
            <a:off x="3919424" y="3702751"/>
            <a:ext cx="1002676" cy="846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
          <p:cNvSpPr txBox="1"/>
          <p:nvPr>
            <p:ph type="title"/>
          </p:nvPr>
        </p:nvSpPr>
        <p:spPr>
          <a:xfrm>
            <a:off x="333514" y="472411"/>
            <a:ext cx="9065009"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Improve areas of weakness in a company</a:t>
            </a:r>
            <a:r>
              <a:rPr lang="en-GB">
                <a:solidFill>
                  <a:schemeClr val="lt1"/>
                </a:solidFill>
              </a:rPr>
              <a:t>.</a:t>
            </a:r>
            <a:endParaRPr>
              <a:solidFill>
                <a:schemeClr val="lt1"/>
              </a:solidFill>
            </a:endParaRPr>
          </a:p>
        </p:txBody>
      </p:sp>
      <p:sp>
        <p:nvSpPr>
          <p:cNvPr id="633" name="Google Shape;633;p2"/>
          <p:cNvSpPr/>
          <p:nvPr/>
        </p:nvSpPr>
        <p:spPr>
          <a:xfrm>
            <a:off x="431925" y="1336400"/>
            <a:ext cx="106926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identify your company’s weaknesses and develop strategies for rectifying them</a:t>
            </a:r>
            <a:endParaRPr/>
          </a:p>
        </p:txBody>
      </p:sp>
      <p:sp>
        <p:nvSpPr>
          <p:cNvPr id="634" name="Google Shape;634;p2"/>
          <p:cNvSpPr txBox="1"/>
          <p:nvPr/>
        </p:nvSpPr>
        <p:spPr>
          <a:xfrm>
            <a:off x="530425" y="2048275"/>
            <a:ext cx="51582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Gap analysis seeks to find the difference between the current level of performance of a company and where it would like to be.   Gaps can be sought in different areas: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lt1"/>
                </a:solidFill>
                <a:latin typeface="Montserrat SemiBold"/>
                <a:ea typeface="Montserrat SemiBold"/>
                <a:cs typeface="Montserrat SemiBold"/>
                <a:sym typeface="Montserrat SemiBold"/>
              </a:rPr>
              <a:t>Performance gaps with customers</a:t>
            </a:r>
            <a:r>
              <a:rPr b="1" lang="en-GB" sz="1400">
                <a:solidFill>
                  <a:schemeClr val="dk1"/>
                </a:solidFill>
                <a:latin typeface="Montserrat Light"/>
                <a:ea typeface="Montserrat Light"/>
                <a:cs typeface="Montserrat Light"/>
                <a:sym typeface="Montserrat Light"/>
              </a:rPr>
              <a:t> </a:t>
            </a:r>
            <a:r>
              <a:rPr lang="en-GB" sz="1400">
                <a:solidFill>
                  <a:schemeClr val="dk1"/>
                </a:solidFill>
                <a:latin typeface="Montserrat Light"/>
                <a:ea typeface="Montserrat Light"/>
                <a:cs typeface="Montserrat Light"/>
                <a:sym typeface="Montserrat Light"/>
              </a:rPr>
              <a:t>– satisfaction and loyalty scores, delivery times, delivery in part and in full, share of wallet.</a:t>
            </a:r>
            <a:endParaRPr/>
          </a:p>
          <a:p>
            <a:pPr indent="-228594" lvl="0" marL="228594" marR="0" rtl="0" algn="l">
              <a:spcBef>
                <a:spcPts val="0"/>
              </a:spcBef>
              <a:spcAft>
                <a:spcPts val="0"/>
              </a:spcAft>
              <a:buClr>
                <a:schemeClr val="dk1"/>
              </a:buClr>
              <a:buSzPts val="1400"/>
              <a:buFont typeface="Arial"/>
              <a:buChar char="•"/>
            </a:pPr>
            <a:r>
              <a:rPr lang="en-GB" sz="1400">
                <a:solidFill>
                  <a:schemeClr val="lt1"/>
                </a:solidFill>
                <a:latin typeface="Montserrat SemiBold"/>
                <a:ea typeface="Montserrat SemiBold"/>
                <a:cs typeface="Montserrat SemiBold"/>
                <a:sym typeface="Montserrat SemiBold"/>
              </a:rPr>
              <a:t>Product gaps</a:t>
            </a:r>
            <a:r>
              <a:rPr b="1" lang="en-GB" sz="1400">
                <a:solidFill>
                  <a:schemeClr val="dk1"/>
                </a:solidFill>
                <a:latin typeface="Montserrat Light"/>
                <a:ea typeface="Montserrat Light"/>
                <a:cs typeface="Montserrat Light"/>
                <a:sym typeface="Montserrat Light"/>
              </a:rPr>
              <a:t> </a:t>
            </a:r>
            <a:r>
              <a:rPr lang="en-GB" sz="1400">
                <a:solidFill>
                  <a:schemeClr val="dk1"/>
                </a:solidFill>
                <a:latin typeface="Montserrat Light"/>
                <a:ea typeface="Montserrat Light"/>
                <a:cs typeface="Montserrat Light"/>
                <a:sym typeface="Montserrat Light"/>
              </a:rPr>
              <a:t>– gaps in the product portfolio.</a:t>
            </a:r>
            <a:endParaRPr/>
          </a:p>
          <a:p>
            <a:pPr indent="-228594" lvl="0" marL="228594" marR="0" rtl="0" algn="l">
              <a:spcBef>
                <a:spcPts val="0"/>
              </a:spcBef>
              <a:spcAft>
                <a:spcPts val="0"/>
              </a:spcAft>
              <a:buClr>
                <a:schemeClr val="dk1"/>
              </a:buClr>
              <a:buSzPts val="1400"/>
              <a:buFont typeface="Arial"/>
              <a:buChar char="•"/>
            </a:pPr>
            <a:r>
              <a:rPr lang="en-GB" sz="1400">
                <a:solidFill>
                  <a:schemeClr val="lt1"/>
                </a:solidFill>
                <a:latin typeface="Montserrat SemiBold"/>
                <a:ea typeface="Montserrat SemiBold"/>
                <a:cs typeface="Montserrat SemiBold"/>
                <a:sym typeface="Montserrat SemiBold"/>
              </a:rPr>
              <a:t>Segment gaps</a:t>
            </a:r>
            <a:r>
              <a:rPr b="1" lang="en-GB" sz="1400">
                <a:solidFill>
                  <a:schemeClr val="dk1"/>
                </a:solidFill>
                <a:latin typeface="Montserrat Light"/>
                <a:ea typeface="Montserrat Light"/>
                <a:cs typeface="Montserrat Light"/>
                <a:sym typeface="Montserrat Light"/>
              </a:rPr>
              <a:t> </a:t>
            </a:r>
            <a:r>
              <a:rPr lang="en-GB" sz="1400">
                <a:solidFill>
                  <a:schemeClr val="dk1"/>
                </a:solidFill>
                <a:latin typeface="Montserrat Light"/>
                <a:ea typeface="Montserrat Light"/>
                <a:cs typeface="Montserrat Light"/>
                <a:sym typeface="Montserrat Light"/>
              </a:rPr>
              <a:t>– groups of customers who are currently not served.</a:t>
            </a:r>
            <a:endParaRPr/>
          </a:p>
          <a:p>
            <a:pPr indent="-228594" lvl="0" marL="228594" marR="0" rtl="0" algn="l">
              <a:spcBef>
                <a:spcPts val="0"/>
              </a:spcBef>
              <a:spcAft>
                <a:spcPts val="0"/>
              </a:spcAft>
              <a:buClr>
                <a:schemeClr val="dk1"/>
              </a:buClr>
              <a:buSzPts val="1400"/>
              <a:buFont typeface="Arial"/>
              <a:buChar char="•"/>
            </a:pPr>
            <a:r>
              <a:rPr lang="en-GB" sz="1400">
                <a:solidFill>
                  <a:schemeClr val="lt1"/>
                </a:solidFill>
                <a:latin typeface="Montserrat SemiBold"/>
                <a:ea typeface="Montserrat SemiBold"/>
                <a:cs typeface="Montserrat SemiBold"/>
                <a:sym typeface="Montserrat SemiBold"/>
              </a:rPr>
              <a:t>Geographical gaps</a:t>
            </a:r>
            <a:r>
              <a:rPr b="1" lang="en-GB" sz="1400">
                <a:solidFill>
                  <a:schemeClr val="dk1"/>
                </a:solidFill>
                <a:latin typeface="Montserrat Light"/>
                <a:ea typeface="Montserrat Light"/>
                <a:cs typeface="Montserrat Light"/>
                <a:sym typeface="Montserrat Light"/>
              </a:rPr>
              <a:t> </a:t>
            </a:r>
            <a:r>
              <a:rPr lang="en-GB" sz="1400">
                <a:solidFill>
                  <a:schemeClr val="dk1"/>
                </a:solidFill>
                <a:latin typeface="Montserrat Light"/>
                <a:ea typeface="Montserrat Light"/>
                <a:cs typeface="Montserrat Light"/>
                <a:sym typeface="Montserrat Light"/>
              </a:rPr>
              <a:t>– regions or territories that could be supplied but are not at the present.</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most common gap analysis for marketers is the performance gap with customers (as shown in the diagram opposite).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35" name="Google Shape;63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6" name="Google Shape;636;p2"/>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7" name="Google Shape;637;p2"/>
          <p:cNvPicPr preferRelativeResize="0"/>
          <p:nvPr/>
        </p:nvPicPr>
        <p:blipFill>
          <a:blip r:embed="rId3">
            <a:alphaModFix/>
          </a:blip>
          <a:stretch>
            <a:fillRect/>
          </a:stretch>
        </p:blipFill>
        <p:spPr>
          <a:xfrm>
            <a:off x="5917225" y="1997300"/>
            <a:ext cx="5554692" cy="41900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Identify the problem</a:t>
            </a:r>
            <a:r>
              <a:rPr lang="en-GB">
                <a:solidFill>
                  <a:schemeClr val="accent3"/>
                </a:solidFill>
              </a:rPr>
              <a:t>.</a:t>
            </a:r>
            <a:endParaRPr>
              <a:solidFill>
                <a:schemeClr val="accent3"/>
              </a:solidFill>
            </a:endParaRPr>
          </a:p>
        </p:txBody>
      </p:sp>
      <p:sp>
        <p:nvSpPr>
          <p:cNvPr id="643" name="Google Shape;643;p3"/>
          <p:cNvSpPr txBox="1"/>
          <p:nvPr/>
        </p:nvSpPr>
        <p:spPr>
          <a:xfrm>
            <a:off x="355036" y="1545366"/>
            <a:ext cx="1036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Work through this check list of questions to determine the problem and its cause.</a:t>
            </a:r>
            <a:r>
              <a:rPr lang="en-GB" sz="1600">
                <a:solidFill>
                  <a:schemeClr val="dk1"/>
                </a:solidFill>
                <a:latin typeface="Montserrat Light"/>
                <a:ea typeface="Montserrat Light"/>
                <a:cs typeface="Montserrat Light"/>
                <a:sym typeface="Montserrat Light"/>
              </a:rPr>
              <a:t> </a:t>
            </a:r>
            <a:endParaRPr/>
          </a:p>
        </p:txBody>
      </p:sp>
      <p:sp>
        <p:nvSpPr>
          <p:cNvPr id="644" name="Google Shape;644;p3"/>
          <p:cNvSpPr txBox="1"/>
          <p:nvPr/>
        </p:nvSpPr>
        <p:spPr>
          <a:xfrm>
            <a:off x="719403" y="2217440"/>
            <a:ext cx="9697200" cy="30477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2"/>
              </a:buClr>
              <a:buSzPts val="1600"/>
              <a:buFont typeface="Arial"/>
              <a:buChar char="•"/>
            </a:pPr>
            <a:r>
              <a:rPr b="1" lang="en-GB" sz="1600">
                <a:solidFill>
                  <a:schemeClr val="dk2"/>
                </a:solidFill>
                <a:latin typeface="Montserrat Light"/>
                <a:ea typeface="Montserrat Light"/>
                <a:cs typeface="Montserrat Light"/>
                <a:sym typeface="Montserrat Light"/>
              </a:rPr>
              <a:t>What is the real problem? </a:t>
            </a:r>
            <a:r>
              <a:rPr lang="en-GB" sz="1600">
                <a:solidFill>
                  <a:schemeClr val="dk2"/>
                </a:solidFill>
                <a:latin typeface="Montserrat Light"/>
                <a:ea typeface="Montserrat Light"/>
                <a:cs typeface="Montserrat Light"/>
                <a:sym typeface="Montserrat Light"/>
              </a:rPr>
              <a:t>Be sure to dig deep on this question. Low profitability is of course a problem but it isn’t the cause of the problem. The real problem is likely to be something such as costs that are too high, inefficiencies on the production line, prices that are too low etc.</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sz="16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600"/>
              <a:buFont typeface="Arial"/>
              <a:buChar char="•"/>
            </a:pPr>
            <a:r>
              <a:rPr b="1" lang="en-GB" sz="1600">
                <a:solidFill>
                  <a:schemeClr val="dk2"/>
                </a:solidFill>
                <a:latin typeface="Montserrat Light"/>
                <a:ea typeface="Montserrat Light"/>
                <a:cs typeface="Montserrat Light"/>
                <a:sym typeface="Montserrat Light"/>
              </a:rPr>
              <a:t>Keep your thinking wide at the start</a:t>
            </a:r>
            <a:r>
              <a:rPr lang="en-GB" sz="1600">
                <a:solidFill>
                  <a:schemeClr val="dk2"/>
                </a:solidFill>
                <a:latin typeface="Montserrat Light"/>
                <a:ea typeface="Montserrat Light"/>
                <a:cs typeface="Montserrat Light"/>
                <a:sym typeface="Montserrat Light"/>
              </a:rPr>
              <a:t>. There may be many possible causes of the problem and it would be wrong to narrow the focus too quickly.</a:t>
            </a:r>
            <a:endParaRPr>
              <a:solidFill>
                <a:schemeClr val="dk2"/>
              </a:solidFill>
            </a:endParaRPr>
          </a:p>
          <a:p>
            <a:pPr indent="-126993" lvl="0" marL="228594" marR="0" rtl="0" algn="l">
              <a:spcBef>
                <a:spcPts val="0"/>
              </a:spcBef>
              <a:spcAft>
                <a:spcPts val="0"/>
              </a:spcAft>
              <a:buClr>
                <a:schemeClr val="dk1"/>
              </a:buClr>
              <a:buSzPts val="1600"/>
              <a:buFont typeface="Arial"/>
              <a:buNone/>
            </a:pPr>
            <a:r>
              <a:t/>
            </a:r>
            <a:endParaRPr sz="16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600"/>
              <a:buFont typeface="Arial"/>
              <a:buChar char="•"/>
            </a:pPr>
            <a:r>
              <a:rPr b="1" lang="en-GB" sz="1600">
                <a:solidFill>
                  <a:schemeClr val="dk2"/>
                </a:solidFill>
                <a:latin typeface="Montserrat Light"/>
                <a:ea typeface="Montserrat Light"/>
                <a:cs typeface="Montserrat Light"/>
                <a:sym typeface="Montserrat Light"/>
              </a:rPr>
              <a:t>Focus on the main causes of the problem</a:t>
            </a:r>
            <a:r>
              <a:rPr lang="en-GB" sz="1600">
                <a:solidFill>
                  <a:schemeClr val="dk2"/>
                </a:solidFill>
                <a:latin typeface="Montserrat Light"/>
                <a:ea typeface="Montserrat Light"/>
                <a:cs typeface="Montserrat Light"/>
                <a:sym typeface="Montserrat Light"/>
              </a:rPr>
              <a:t>. There may be a number of causes although two or three are likely to account for 80% of the problem.</a:t>
            </a:r>
            <a:endParaRPr>
              <a:solidFill>
                <a:schemeClr val="dk2"/>
              </a:solidFill>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45" name="Google Shape;645;p3"/>
          <p:cNvSpPr txBox="1"/>
          <p:nvPr/>
        </p:nvSpPr>
        <p:spPr>
          <a:xfrm>
            <a:off x="232688" y="106805"/>
            <a:ext cx="15554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Step 1</a:t>
            </a:r>
            <a:endParaRPr/>
          </a:p>
        </p:txBody>
      </p:sp>
      <p:sp>
        <p:nvSpPr>
          <p:cNvPr id="646" name="Google Shape;64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7" name="Google Shape;647;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
          <p:cNvSpPr txBox="1"/>
          <p:nvPr>
            <p:ph type="title"/>
          </p:nvPr>
        </p:nvSpPr>
        <p:spPr>
          <a:xfrm>
            <a:off x="298675" y="750475"/>
            <a:ext cx="1049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Obtain a measure of current performance</a:t>
            </a:r>
            <a:r>
              <a:rPr lang="en-GB">
                <a:solidFill>
                  <a:schemeClr val="accent2"/>
                </a:solidFill>
              </a:rPr>
              <a:t>.</a:t>
            </a:r>
            <a:endParaRPr>
              <a:solidFill>
                <a:schemeClr val="accent2"/>
              </a:solidFill>
            </a:endParaRPr>
          </a:p>
        </p:txBody>
      </p:sp>
      <p:sp>
        <p:nvSpPr>
          <p:cNvPr id="653" name="Google Shape;653;p4"/>
          <p:cNvSpPr txBox="1"/>
          <p:nvPr/>
        </p:nvSpPr>
        <p:spPr>
          <a:xfrm>
            <a:off x="378851" y="1756375"/>
            <a:ext cx="104193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What data do you have on the current performance and the cause of any problems?</a:t>
            </a:r>
            <a:endParaRPr/>
          </a:p>
          <a:p>
            <a:pPr indent="-126993" lvl="0" marL="228594" marR="0" rtl="0" algn="l">
              <a:spcBef>
                <a:spcPts val="0"/>
              </a:spcBef>
              <a:spcAft>
                <a:spcPts val="0"/>
              </a:spcAft>
              <a:buClr>
                <a:schemeClr val="dk1"/>
              </a:buClr>
              <a:buSzPts val="1600"/>
              <a:buFont typeface="Arial"/>
              <a:buNone/>
            </a:pPr>
            <a:r>
              <a:t/>
            </a:r>
            <a:endParaRPr sz="1600">
              <a:solidFill>
                <a:schemeClr val="dk1"/>
              </a:solidFill>
              <a:latin typeface="Montserrat Light"/>
              <a:ea typeface="Montserrat Light"/>
              <a:cs typeface="Montserrat Light"/>
              <a:sym typeface="Montserrat Light"/>
            </a:endParaRPr>
          </a:p>
          <a:p>
            <a:pPr indent="-228594" lvl="1" marL="838179" marR="0" rtl="0" algn="l">
              <a:spcBef>
                <a:spcPts val="0"/>
              </a:spcBef>
              <a:spcAft>
                <a:spcPts val="0"/>
              </a:spcAft>
              <a:buClr>
                <a:schemeClr val="dk1"/>
              </a:buClr>
              <a:buSzPts val="1600"/>
              <a:buFont typeface="Arial"/>
              <a:buChar char="•"/>
            </a:pPr>
            <a:r>
              <a:rPr b="0" i="0" lang="en-GB" sz="1600" u="none" cap="none" strike="noStrike">
                <a:solidFill>
                  <a:schemeClr val="dk1"/>
                </a:solidFill>
                <a:latin typeface="Montserrat Light"/>
                <a:ea typeface="Montserrat Light"/>
                <a:cs typeface="Montserrat Light"/>
                <a:sym typeface="Montserrat Light"/>
              </a:rPr>
              <a:t>Customer survey data on satisfaction levels with different aspects of performance</a:t>
            </a:r>
            <a:endParaRPr/>
          </a:p>
          <a:p>
            <a:pPr indent="-228594" lvl="1" marL="838179" marR="0" rtl="0" algn="l">
              <a:spcBef>
                <a:spcPts val="0"/>
              </a:spcBef>
              <a:spcAft>
                <a:spcPts val="0"/>
              </a:spcAft>
              <a:buClr>
                <a:schemeClr val="dk1"/>
              </a:buClr>
              <a:buSzPts val="1600"/>
              <a:buFont typeface="Arial"/>
              <a:buChar char="•"/>
            </a:pPr>
            <a:r>
              <a:rPr b="0" i="0" lang="en-GB" sz="1600" u="none" cap="none" strike="noStrike">
                <a:solidFill>
                  <a:schemeClr val="dk1"/>
                </a:solidFill>
                <a:latin typeface="Montserrat Light"/>
                <a:ea typeface="Montserrat Light"/>
                <a:cs typeface="Montserrat Light"/>
                <a:sym typeface="Montserrat Light"/>
              </a:rPr>
              <a:t>Number of complaints</a:t>
            </a:r>
            <a:endParaRPr/>
          </a:p>
          <a:p>
            <a:pPr indent="-228594" lvl="1" marL="838179" marR="0" rtl="0" algn="l">
              <a:spcBef>
                <a:spcPts val="0"/>
              </a:spcBef>
              <a:spcAft>
                <a:spcPts val="0"/>
              </a:spcAft>
              <a:buClr>
                <a:schemeClr val="dk1"/>
              </a:buClr>
              <a:buSzPts val="1600"/>
              <a:buFont typeface="Arial"/>
              <a:buChar char="•"/>
            </a:pPr>
            <a:r>
              <a:rPr b="0" i="0" lang="en-GB" sz="1600" u="none" cap="none" strike="noStrike">
                <a:solidFill>
                  <a:schemeClr val="dk1"/>
                </a:solidFill>
                <a:latin typeface="Montserrat Light"/>
                <a:ea typeface="Montserrat Light"/>
                <a:cs typeface="Montserrat Light"/>
                <a:sym typeface="Montserrat Light"/>
              </a:rPr>
              <a:t>Frequency of calls on customers</a:t>
            </a:r>
            <a:endParaRPr/>
          </a:p>
          <a:p>
            <a:pPr indent="-228593" lvl="1" marL="838178" marR="0" rtl="0" algn="l">
              <a:spcBef>
                <a:spcPts val="0"/>
              </a:spcBef>
              <a:spcAft>
                <a:spcPts val="0"/>
              </a:spcAft>
              <a:buClr>
                <a:schemeClr val="dk1"/>
              </a:buClr>
              <a:buSzPts val="1600"/>
              <a:buFont typeface="Arial"/>
              <a:buChar char="•"/>
            </a:pPr>
            <a:r>
              <a:rPr b="0" i="0" lang="en-GB" sz="1600" u="none" cap="none" strike="noStrike">
                <a:solidFill>
                  <a:schemeClr val="dk1"/>
                </a:solidFill>
                <a:latin typeface="Montserrat Light"/>
                <a:ea typeface="Montserrat Light"/>
                <a:cs typeface="Montserrat Light"/>
                <a:sym typeface="Montserrat Light"/>
              </a:rPr>
              <a:t>Market share</a:t>
            </a:r>
            <a:r>
              <a:rPr lang="en-GB" sz="1600">
                <a:solidFill>
                  <a:schemeClr val="dk1"/>
                </a:solidFill>
                <a:latin typeface="Montserrat Light"/>
                <a:ea typeface="Montserrat Light"/>
                <a:cs typeface="Montserrat Light"/>
                <a:sym typeface="Montserrat Light"/>
              </a:rPr>
              <a:t> e</a:t>
            </a:r>
            <a:r>
              <a:rPr b="0" i="0" lang="en-GB" sz="1600" u="none" cap="none" strike="noStrike">
                <a:solidFill>
                  <a:schemeClr val="dk1"/>
                </a:solidFill>
                <a:latin typeface="Montserrat Light"/>
                <a:ea typeface="Montserrat Light"/>
                <a:cs typeface="Montserrat Light"/>
                <a:sym typeface="Montserrat Light"/>
              </a:rPr>
              <a:t>tc.</a:t>
            </a:r>
            <a:endParaRPr b="0" i="0" sz="1600" u="none" cap="none" strike="noStrike">
              <a:solidFill>
                <a:schemeClr val="dk1"/>
              </a:solidFill>
              <a:latin typeface="Montserrat Light"/>
              <a:ea typeface="Montserrat Light"/>
              <a:cs typeface="Montserrat Light"/>
              <a:sym typeface="Montserrat Light"/>
            </a:endParaRPr>
          </a:p>
          <a:p>
            <a:pPr indent="0" lvl="1" marL="457200" marR="0" rtl="0" algn="l">
              <a:spcBef>
                <a:spcPts val="0"/>
              </a:spcBef>
              <a:spcAft>
                <a:spcPts val="0"/>
              </a:spcAft>
              <a:buNone/>
            </a:pPr>
            <a:r>
              <a:t/>
            </a:r>
            <a:endParaRPr b="0" i="0" sz="1600" u="none" cap="none" strike="noStrike">
              <a:solidFill>
                <a:schemeClr val="dk1"/>
              </a:solidFill>
              <a:latin typeface="Montserrat Light"/>
              <a:ea typeface="Montserrat Light"/>
              <a:cs typeface="Montserrat Light"/>
              <a:sym typeface="Montserrat Light"/>
            </a:endParaRPr>
          </a:p>
        </p:txBody>
      </p:sp>
      <p:sp>
        <p:nvSpPr>
          <p:cNvPr id="654" name="Google Shape;65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5" name="Google Shape;655;p4"/>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
          <p:cNvSpPr txBox="1"/>
          <p:nvPr>
            <p:ph type="title"/>
          </p:nvPr>
        </p:nvSpPr>
        <p:spPr>
          <a:xfrm>
            <a:off x="298674" y="750475"/>
            <a:ext cx="9793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Set targets for performance levels</a:t>
            </a:r>
            <a:r>
              <a:rPr lang="en-GB">
                <a:solidFill>
                  <a:schemeClr val="accent1"/>
                </a:solidFill>
              </a:rPr>
              <a:t>.</a:t>
            </a:r>
            <a:endParaRPr>
              <a:solidFill>
                <a:schemeClr val="accent1"/>
              </a:solidFill>
            </a:endParaRPr>
          </a:p>
        </p:txBody>
      </p:sp>
      <p:sp>
        <p:nvSpPr>
          <p:cNvPr id="661" name="Google Shape;661;p5"/>
          <p:cNvSpPr txBox="1"/>
          <p:nvPr/>
        </p:nvSpPr>
        <p:spPr>
          <a:xfrm>
            <a:off x="394800" y="1625500"/>
            <a:ext cx="109089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Targets for performance levels can be determined in a number of ways:</a:t>
            </a:r>
            <a:endParaRPr>
              <a:solidFill>
                <a:schemeClr val="dk2"/>
              </a:solidFill>
            </a:endParaRPr>
          </a:p>
          <a:p>
            <a:pPr indent="0" lvl="0" marL="0" marR="0" rtl="0" algn="l">
              <a:spcBef>
                <a:spcPts val="0"/>
              </a:spcBef>
              <a:spcAft>
                <a:spcPts val="0"/>
              </a:spcAft>
              <a:buNone/>
            </a:pPr>
            <a:r>
              <a:t/>
            </a:r>
            <a:endParaRPr sz="16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Light"/>
                <a:ea typeface="Montserrat Light"/>
                <a:cs typeface="Montserrat Light"/>
                <a:sym typeface="Montserrat Light"/>
              </a:rPr>
              <a:t>Past levels of performance</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Light"/>
                <a:ea typeface="Montserrat Light"/>
                <a:cs typeface="Montserrat Light"/>
                <a:sym typeface="Montserrat Light"/>
              </a:rPr>
              <a:t>Competitors’ levels of performance</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Light"/>
                <a:ea typeface="Montserrat Light"/>
                <a:cs typeface="Montserrat Light"/>
                <a:sym typeface="Montserrat Light"/>
              </a:rPr>
              <a:t>Performance of companies in parallel industries</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Light"/>
                <a:ea typeface="Montserrat Light"/>
                <a:cs typeface="Montserrat Light"/>
                <a:sym typeface="Montserrat Light"/>
              </a:rPr>
              <a:t>Arbitrary levels of performance (such as increase the Net Promoter Score from 20 to 30)</a:t>
            </a:r>
            <a:endParaRPr>
              <a:solidFill>
                <a:schemeClr val="dk2"/>
              </a:solidFill>
            </a:endParaRPr>
          </a:p>
          <a:p>
            <a:pPr indent="0" lvl="0" marL="0" marR="0" rtl="0" algn="l">
              <a:spcBef>
                <a:spcPts val="0"/>
              </a:spcBef>
              <a:spcAft>
                <a:spcPts val="0"/>
              </a:spcAft>
              <a:buNone/>
            </a:pPr>
            <a:r>
              <a:t/>
            </a:r>
            <a:endParaRPr sz="16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Ask yourself whether the performance targets are realistic, stretching and achievable. They also must be measurable – SMART according to the acronym:</a:t>
            </a:r>
            <a:endParaRPr>
              <a:solidFill>
                <a:schemeClr val="dk2"/>
              </a:solidFill>
            </a:endParaRPr>
          </a:p>
          <a:p>
            <a:pPr indent="0" lvl="0" marL="0" marR="0" rtl="0" algn="l">
              <a:spcBef>
                <a:spcPts val="0"/>
              </a:spcBef>
              <a:spcAft>
                <a:spcPts val="0"/>
              </a:spcAft>
              <a:buNone/>
            </a:pPr>
            <a:r>
              <a:t/>
            </a:r>
            <a:endParaRPr sz="1600">
              <a:solidFill>
                <a:schemeClr val="dk2"/>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SemiBold"/>
                <a:ea typeface="Montserrat SemiBold"/>
                <a:cs typeface="Montserrat SemiBold"/>
                <a:sym typeface="Montserrat SemiBold"/>
              </a:rPr>
              <a:t>S</a:t>
            </a:r>
            <a:r>
              <a:rPr lang="en-GB" sz="1600">
                <a:solidFill>
                  <a:schemeClr val="dk2"/>
                </a:solidFill>
                <a:latin typeface="Montserrat Light"/>
                <a:ea typeface="Montserrat Light"/>
                <a:cs typeface="Montserrat Light"/>
                <a:sym typeface="Montserrat Light"/>
              </a:rPr>
              <a:t>pecific</a:t>
            </a:r>
            <a:r>
              <a:rPr lang="en-GB" sz="1600">
                <a:solidFill>
                  <a:schemeClr val="dk2"/>
                </a:solidFill>
                <a:latin typeface="Montserrat Light"/>
                <a:ea typeface="Montserrat Light"/>
                <a:cs typeface="Montserrat Light"/>
                <a:sym typeface="Montserrat Light"/>
              </a:rPr>
              <a:t> – a specific target for improvement.</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SemiBold"/>
                <a:ea typeface="Montserrat SemiBold"/>
                <a:cs typeface="Montserrat SemiBold"/>
                <a:sym typeface="Montserrat SemiBold"/>
              </a:rPr>
              <a:t>M</a:t>
            </a:r>
            <a:r>
              <a:rPr lang="en-GB" sz="1600">
                <a:solidFill>
                  <a:schemeClr val="dk2"/>
                </a:solidFill>
                <a:latin typeface="Montserrat Light"/>
                <a:ea typeface="Montserrat Light"/>
                <a:cs typeface="Montserrat Light"/>
                <a:sym typeface="Montserrat Light"/>
              </a:rPr>
              <a:t>easurable – a measure that can be used to indicate progress.</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SemiBold"/>
                <a:ea typeface="Montserrat SemiBold"/>
                <a:cs typeface="Montserrat SemiBold"/>
                <a:sym typeface="Montserrat SemiBold"/>
              </a:rPr>
              <a:t>A</a:t>
            </a:r>
            <a:r>
              <a:rPr lang="en-GB" sz="1600">
                <a:solidFill>
                  <a:schemeClr val="dk2"/>
                </a:solidFill>
                <a:latin typeface="Montserrat Light"/>
                <a:ea typeface="Montserrat Light"/>
                <a:cs typeface="Montserrat Light"/>
                <a:sym typeface="Montserrat Light"/>
              </a:rPr>
              <a:t>ssignable – to a person or people who will be responsible for achieving the target.</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SemiBold"/>
                <a:ea typeface="Montserrat SemiBold"/>
                <a:cs typeface="Montserrat SemiBold"/>
                <a:sym typeface="Montserrat SemiBold"/>
              </a:rPr>
              <a:t>R</a:t>
            </a:r>
            <a:r>
              <a:rPr lang="en-GB" sz="1600">
                <a:solidFill>
                  <a:schemeClr val="dk2"/>
                </a:solidFill>
                <a:latin typeface="Montserrat Light"/>
                <a:ea typeface="Montserrat Light"/>
                <a:cs typeface="Montserrat Light"/>
                <a:sym typeface="Montserrat Light"/>
              </a:rPr>
              <a:t>ealistic – results that are possible given available resources and timetable.</a:t>
            </a:r>
            <a:endParaRPr>
              <a:solidFill>
                <a:schemeClr val="dk2"/>
              </a:solidFill>
            </a:endParaRPr>
          </a:p>
          <a:p>
            <a:pPr indent="-228594" lvl="0" marL="228594" marR="0" rtl="0" algn="l">
              <a:spcBef>
                <a:spcPts val="0"/>
              </a:spcBef>
              <a:spcAft>
                <a:spcPts val="0"/>
              </a:spcAft>
              <a:buClr>
                <a:schemeClr val="dk2"/>
              </a:buClr>
              <a:buSzPts val="1600"/>
              <a:buFont typeface="Arial"/>
              <a:buChar char="•"/>
            </a:pPr>
            <a:r>
              <a:rPr lang="en-GB" sz="1600">
                <a:solidFill>
                  <a:schemeClr val="dk2"/>
                </a:solidFill>
                <a:latin typeface="Montserrat SemiBold"/>
                <a:ea typeface="Montserrat SemiBold"/>
                <a:cs typeface="Montserrat SemiBold"/>
                <a:sym typeface="Montserrat SemiBold"/>
              </a:rPr>
              <a:t>T</a:t>
            </a:r>
            <a:r>
              <a:rPr lang="en-GB" sz="1600">
                <a:solidFill>
                  <a:schemeClr val="dk2"/>
                </a:solidFill>
                <a:latin typeface="Montserrat Light"/>
                <a:ea typeface="Montserrat Light"/>
                <a:cs typeface="Montserrat Light"/>
                <a:sym typeface="Montserrat Light"/>
              </a:rPr>
              <a:t>ime-related – when the result can be achieved.</a:t>
            </a:r>
            <a:endParaRPr>
              <a:solidFill>
                <a:schemeClr val="dk2"/>
              </a:solidFill>
            </a:endParaRPr>
          </a:p>
        </p:txBody>
      </p:sp>
      <p:sp>
        <p:nvSpPr>
          <p:cNvPr id="662" name="Google Shape;66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3" name="Google Shape;663;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
          <p:cNvSpPr txBox="1"/>
          <p:nvPr>
            <p:ph type="title"/>
          </p:nvPr>
        </p:nvSpPr>
        <p:spPr>
          <a:xfrm>
            <a:off x="298675" y="750475"/>
            <a:ext cx="7664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a plan for filling the gap</a:t>
            </a:r>
            <a:r>
              <a:rPr lang="en-GB">
                <a:solidFill>
                  <a:schemeClr val="accent1"/>
                </a:solidFill>
              </a:rPr>
              <a:t>.</a:t>
            </a:r>
            <a:endParaRPr>
              <a:solidFill>
                <a:schemeClr val="accent1"/>
              </a:solidFill>
            </a:endParaRPr>
          </a:p>
        </p:txBody>
      </p:sp>
      <p:sp>
        <p:nvSpPr>
          <p:cNvPr id="669" name="Google Shape;669;p6"/>
          <p:cNvSpPr txBox="1"/>
          <p:nvPr/>
        </p:nvSpPr>
        <p:spPr>
          <a:xfrm>
            <a:off x="719400" y="1508775"/>
            <a:ext cx="99417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The plans for filling the gap will vary depending on the problem and what is required to solve it. However, it will require:</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People to be assigned with responsibility</a:t>
            </a: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Resource to be made available as necessary</a:t>
            </a: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An agreed timeline</a:t>
            </a:r>
            <a:endParaRPr/>
          </a:p>
          <a:p>
            <a:pPr indent="-228594" lvl="0" marL="228594"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A process for ensuring the timeline is met</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Consider using a template such as the following (using the example of a price that is perceived to be too high):</a:t>
            </a:r>
            <a:endParaRPr/>
          </a:p>
        </p:txBody>
      </p:sp>
      <p:graphicFrame>
        <p:nvGraphicFramePr>
          <p:cNvPr id="670" name="Google Shape;670;p6"/>
          <p:cNvGraphicFramePr/>
          <p:nvPr/>
        </p:nvGraphicFramePr>
        <p:xfrm>
          <a:off x="719402" y="4210711"/>
          <a:ext cx="3000000" cy="3000000"/>
        </p:xfrm>
        <a:graphic>
          <a:graphicData uri="http://schemas.openxmlformats.org/drawingml/2006/table">
            <a:tbl>
              <a:tblPr>
                <a:noFill/>
                <a:tableStyleId>{6D3B7E4A-7EEE-4691-ADE3-B8C0B02DE536}</a:tableStyleId>
              </a:tblPr>
              <a:tblGrid>
                <a:gridCol w="1404325"/>
                <a:gridCol w="2436100"/>
                <a:gridCol w="1248150"/>
                <a:gridCol w="2229200"/>
                <a:gridCol w="1035175"/>
                <a:gridCol w="2400275"/>
              </a:tblGrid>
              <a:tr h="906775">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The problem</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Current state (describe it)</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Metric for current state (customer score)</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Description of future state</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Metric for target state (customer score)</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400" u="none" cap="none" strike="noStrike">
                          <a:solidFill>
                            <a:schemeClr val="dk2"/>
                          </a:solidFill>
                          <a:latin typeface="Montserrat Light"/>
                          <a:ea typeface="Montserrat Light"/>
                          <a:cs typeface="Montserrat Light"/>
                          <a:sym typeface="Montserrat Light"/>
                        </a:rPr>
                        <a:t>Action required</a:t>
                      </a:r>
                      <a:endParaRPr b="0" i="0" sz="1400" u="none" cap="none" strike="noStrike">
                        <a:solidFill>
                          <a:schemeClr val="dk2"/>
                        </a:solidFill>
                        <a:latin typeface="Montserrat Light"/>
                        <a:ea typeface="Montserrat Light"/>
                        <a:cs typeface="Montserrat Light"/>
                        <a:sym typeface="Montserrat Light"/>
                      </a:endParaRPr>
                    </a:p>
                  </a:txBody>
                  <a:tcPr marT="12700" marB="0" marR="12700" marL="12700" anchor="ctr">
                    <a:solidFill>
                      <a:schemeClr val="dk1"/>
                    </a:solidFill>
                  </a:tcPr>
                </a:tc>
              </a:tr>
              <a:tr h="599450">
                <a:tc>
                  <a:txBody>
                    <a:bodyPr/>
                    <a:lstStyle/>
                    <a:p>
                      <a:pPr indent="0" lvl="0" marL="0" marR="0" rtl="0" algn="ctr">
                        <a:spcBef>
                          <a:spcPts val="0"/>
                        </a:spcBef>
                        <a:spcAft>
                          <a:spcPts val="0"/>
                        </a:spcAft>
                        <a:buNone/>
                      </a:pPr>
                      <a:r>
                        <a:rPr lang="en-GB" sz="1400" u="none" cap="none" strike="noStrike">
                          <a:latin typeface="Montserrat Light"/>
                          <a:ea typeface="Montserrat Light"/>
                          <a:cs typeface="Montserrat Light"/>
                          <a:sym typeface="Montserrat Light"/>
                        </a:rPr>
                        <a:t>Price perceived to be uncompetitive</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latin typeface="Montserrat Light"/>
                          <a:ea typeface="Montserrat Light"/>
                          <a:cs typeface="Montserrat Light"/>
                          <a:sym typeface="Montserrat Light"/>
                        </a:rPr>
                        <a:t>Products considered poor value for money</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latin typeface="Montserrat Light"/>
                          <a:ea typeface="Montserrat Light"/>
                          <a:cs typeface="Montserrat Light"/>
                          <a:sym typeface="Montserrat Light"/>
                        </a:rPr>
                        <a:t> 6/10</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latin typeface="Montserrat Light"/>
                          <a:ea typeface="Montserrat Light"/>
                          <a:cs typeface="Montserrat Light"/>
                          <a:sym typeface="Montserrat Light"/>
                        </a:rPr>
                        <a:t>Improve customer value proposition</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latin typeface="Montserrat Light"/>
                          <a:ea typeface="Montserrat Light"/>
                          <a:cs typeface="Montserrat Light"/>
                          <a:sym typeface="Montserrat Light"/>
                        </a:rPr>
                        <a:t> 7.5/10</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ctr">
                        <a:spcBef>
                          <a:spcPts val="0"/>
                        </a:spcBef>
                        <a:spcAft>
                          <a:spcPts val="0"/>
                        </a:spcAft>
                        <a:buNone/>
                      </a:pPr>
                      <a:r>
                        <a:rPr lang="en-GB" sz="1400" u="none" cap="none" strike="noStrike">
                          <a:latin typeface="Montserrat Light"/>
                          <a:ea typeface="Montserrat Light"/>
                          <a:cs typeface="Montserrat Light"/>
                          <a:sym typeface="Montserrat Light"/>
                        </a:rPr>
                        <a:t> Training for the salesforce on the new CVP</a:t>
                      </a:r>
                      <a:endParaRPr b="0" i="0" sz="1400" u="none" cap="none" strike="noStrike">
                        <a:solidFill>
                          <a:srgbClr val="000000"/>
                        </a:solidFill>
                        <a:latin typeface="Montserrat Light"/>
                        <a:ea typeface="Montserrat Light"/>
                        <a:cs typeface="Montserrat Light"/>
                        <a:sym typeface="Montserrat Light"/>
                      </a:endParaRPr>
                    </a:p>
                  </a:txBody>
                  <a:tcPr marT="12700" marB="0" marR="12700" marL="12700" anchor="ctr"/>
                </a:tc>
              </a:tr>
            </a:tbl>
          </a:graphicData>
        </a:graphic>
      </p:graphicFrame>
      <p:sp>
        <p:nvSpPr>
          <p:cNvPr id="671" name="Google Shape;671;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2" name="Google Shape;672;p6"/>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678" name="Google Shape;678;p7"/>
          <p:cNvSpPr txBox="1"/>
          <p:nvPr/>
        </p:nvSpPr>
        <p:spPr>
          <a:xfrm>
            <a:off x="1086349" y="1613125"/>
            <a:ext cx="8605500" cy="2062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The key to gap analysis is finding out what is important to customers and where your performance is relatively poor.</a:t>
            </a:r>
            <a:endParaRPr sz="16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Montserrat Light"/>
                <a:ea typeface="Montserrat Light"/>
                <a:cs typeface="Montserrat Light"/>
                <a:sym typeface="Montserrat Light"/>
              </a:rPr>
              <a:t>Once the gaps have been identified, they should be sorted into quick wins (things that are easy to correct and improve) and those that need substantial resource and will take a long time. This will create a plan of action for improvements.</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79" name="Google Shape;679;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0" name="Google Shape;680;p7"/>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2ab2b648082_0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6" name="Google Shape;686;g2ab2b648082_0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g2ab2b648082_0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g2ab2b648082_0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9" name="Google Shape;689;g2ab2b648082_0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g2ab2b648082_0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