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DtrWq1naSTRL77vxwTL8DMFJV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ab7489ba78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g2ab7489ba7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20"/>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6" name="Google Shape;24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7" name="Google Shape;247;p20"/>
          <p:cNvGrpSpPr/>
          <p:nvPr/>
        </p:nvGrpSpPr>
        <p:grpSpPr>
          <a:xfrm>
            <a:off x="11436251" y="129884"/>
            <a:ext cx="661669" cy="1214119"/>
            <a:chOff x="11436251" y="129884"/>
            <a:chExt cx="661669" cy="1214119"/>
          </a:xfrm>
        </p:grpSpPr>
        <p:sp>
          <p:nvSpPr>
            <p:cNvPr id="248" name="Google Shape;24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6" name="Google Shape;276;p20"/>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277" name="Google Shape;277;p20"/>
          <p:cNvGrpSpPr/>
          <p:nvPr/>
        </p:nvGrpSpPr>
        <p:grpSpPr>
          <a:xfrm>
            <a:off x="0" y="1318491"/>
            <a:ext cx="1397787" cy="57996"/>
            <a:chOff x="0" y="1077191"/>
            <a:chExt cx="1397787" cy="57996"/>
          </a:xfrm>
        </p:grpSpPr>
        <p:sp>
          <p:nvSpPr>
            <p:cNvPr id="278" name="Google Shape;278;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0" name="Google Shape;280;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281" name="Google Shape;281;p20"/>
          <p:cNvSpPr txBox="1"/>
          <p:nvPr>
            <p:ph type="title"/>
          </p:nvPr>
        </p:nvSpPr>
        <p:spPr>
          <a:xfrm>
            <a:off x="298675" y="750475"/>
            <a:ext cx="7146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2" name="Shape 282"/>
        <p:cNvGrpSpPr/>
        <p:nvPr/>
      </p:nvGrpSpPr>
      <p:grpSpPr>
        <a:xfrm>
          <a:off x="0" y="0"/>
          <a:ext cx="0" cy="0"/>
          <a:chOff x="0" y="0"/>
          <a:chExt cx="0" cy="0"/>
        </a:xfrm>
      </p:grpSpPr>
      <p:pic>
        <p:nvPicPr>
          <p:cNvPr descr="A yellow circle on a black background&#10;&#10;Description automatically generated" id="283" name="Google Shape;283;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4" name="Google Shape;284;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7" name="Google Shape;287;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8" name="Google Shape;288;p21"/>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9" name="Google Shape;289;p21"/>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0" name="Google Shape;290;p21"/>
          <p:cNvGrpSpPr/>
          <p:nvPr/>
        </p:nvGrpSpPr>
        <p:grpSpPr>
          <a:xfrm>
            <a:off x="11626751" y="129884"/>
            <a:ext cx="661669" cy="1214119"/>
            <a:chOff x="11436251" y="129884"/>
            <a:chExt cx="661669" cy="1214119"/>
          </a:xfrm>
        </p:grpSpPr>
        <p:sp>
          <p:nvSpPr>
            <p:cNvPr id="291" name="Google Shape;291;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9" name="Google Shape;319;p21"/>
          <p:cNvGrpSpPr/>
          <p:nvPr/>
        </p:nvGrpSpPr>
        <p:grpSpPr>
          <a:xfrm>
            <a:off x="0" y="1318491"/>
            <a:ext cx="1397787" cy="57996"/>
            <a:chOff x="0" y="1077191"/>
            <a:chExt cx="1397787" cy="57996"/>
          </a:xfrm>
        </p:grpSpPr>
        <p:sp>
          <p:nvSpPr>
            <p:cNvPr id="320" name="Google Shape;320;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2" name="Google Shape;322;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23" name="Google Shape;323;p21"/>
          <p:cNvSpPr txBox="1"/>
          <p:nvPr>
            <p:ph type="title"/>
          </p:nvPr>
        </p:nvSpPr>
        <p:spPr>
          <a:xfrm>
            <a:off x="298675" y="750475"/>
            <a:ext cx="7146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4" name="Shape 324"/>
        <p:cNvGrpSpPr/>
        <p:nvPr/>
      </p:nvGrpSpPr>
      <p:grpSpPr>
        <a:xfrm>
          <a:off x="0" y="0"/>
          <a:ext cx="0" cy="0"/>
          <a:chOff x="0" y="0"/>
          <a:chExt cx="0" cy="0"/>
        </a:xfrm>
      </p:grpSpPr>
      <p:pic>
        <p:nvPicPr>
          <p:cNvPr descr="A yellow circle on a black background&#10;&#10;Description automatically generated" id="325" name="Google Shape;32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6" name="Google Shape;326;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9" name="Google Shape;329;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2"/>
          <p:cNvGrpSpPr/>
          <p:nvPr/>
        </p:nvGrpSpPr>
        <p:grpSpPr>
          <a:xfrm>
            <a:off x="11436251" y="129884"/>
            <a:ext cx="661669" cy="1214119"/>
            <a:chOff x="11436251" y="129884"/>
            <a:chExt cx="661669" cy="1214119"/>
          </a:xfrm>
        </p:grpSpPr>
        <p:sp>
          <p:nvSpPr>
            <p:cNvPr id="331" name="Google Shape;331;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361" name="Google Shape;361;p22"/>
          <p:cNvGrpSpPr/>
          <p:nvPr/>
        </p:nvGrpSpPr>
        <p:grpSpPr>
          <a:xfrm>
            <a:off x="0" y="1318491"/>
            <a:ext cx="1397787" cy="57996"/>
            <a:chOff x="0" y="1077191"/>
            <a:chExt cx="1397787" cy="57996"/>
          </a:xfrm>
        </p:grpSpPr>
        <p:sp>
          <p:nvSpPr>
            <p:cNvPr id="362" name="Google Shape;362;p22"/>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2"/>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4" name="Google Shape;364;p22"/>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365" name="Google Shape;365;p22"/>
          <p:cNvSpPr txBox="1"/>
          <p:nvPr>
            <p:ph type="title"/>
          </p:nvPr>
        </p:nvSpPr>
        <p:spPr>
          <a:xfrm>
            <a:off x="298675" y="750475"/>
            <a:ext cx="7146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6" name="Shape 366"/>
        <p:cNvGrpSpPr/>
        <p:nvPr/>
      </p:nvGrpSpPr>
      <p:grpSpPr>
        <a:xfrm>
          <a:off x="0" y="0"/>
          <a:ext cx="0" cy="0"/>
          <a:chOff x="0" y="0"/>
          <a:chExt cx="0" cy="0"/>
        </a:xfrm>
      </p:grpSpPr>
      <p:pic>
        <p:nvPicPr>
          <p:cNvPr descr="A yellow circle on a black background&#10;&#10;Description automatically generated" id="367" name="Google Shape;367;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8" name="Google Shape;368;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1" name="Google Shape;371;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2" name="Google Shape;372;p23"/>
          <p:cNvGrpSpPr/>
          <p:nvPr/>
        </p:nvGrpSpPr>
        <p:grpSpPr>
          <a:xfrm>
            <a:off x="0" y="1318491"/>
            <a:ext cx="1397812" cy="58002"/>
            <a:chOff x="0" y="1077191"/>
            <a:chExt cx="1397812" cy="58002"/>
          </a:xfrm>
        </p:grpSpPr>
        <p:sp>
          <p:nvSpPr>
            <p:cNvPr id="373" name="Google Shape;373;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5" name="Google Shape;375;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6" name="Google Shape;376;p23"/>
          <p:cNvSpPr txBox="1"/>
          <p:nvPr>
            <p:ph type="title"/>
          </p:nvPr>
        </p:nvSpPr>
        <p:spPr>
          <a:xfrm>
            <a:off x="298675" y="750475"/>
            <a:ext cx="7146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7" name="Google Shape;377;p23"/>
          <p:cNvGrpSpPr/>
          <p:nvPr/>
        </p:nvGrpSpPr>
        <p:grpSpPr>
          <a:xfrm>
            <a:off x="11614051" y="129884"/>
            <a:ext cx="661669" cy="1214119"/>
            <a:chOff x="11436251" y="129884"/>
            <a:chExt cx="661669" cy="1214119"/>
          </a:xfrm>
        </p:grpSpPr>
        <p:sp>
          <p:nvSpPr>
            <p:cNvPr id="378" name="Google Shape;378;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6" name="Google Shape;406;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7" name="Shape 407"/>
        <p:cNvGrpSpPr/>
        <p:nvPr/>
      </p:nvGrpSpPr>
      <p:grpSpPr>
        <a:xfrm>
          <a:off x="0" y="0"/>
          <a:ext cx="0" cy="0"/>
          <a:chOff x="0" y="0"/>
          <a:chExt cx="0" cy="0"/>
        </a:xfrm>
      </p:grpSpPr>
      <p:pic>
        <p:nvPicPr>
          <p:cNvPr descr="A yellow circle on a black background&#10;&#10;Description automatically generated" id="408" name="Google Shape;408;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9" name="Google Shape;409;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2" name="Google Shape;412;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3" name="Google Shape;413;p24"/>
          <p:cNvGrpSpPr/>
          <p:nvPr/>
        </p:nvGrpSpPr>
        <p:grpSpPr>
          <a:xfrm>
            <a:off x="0" y="1318491"/>
            <a:ext cx="1397812" cy="58002"/>
            <a:chOff x="0" y="1077191"/>
            <a:chExt cx="1397812" cy="58002"/>
          </a:xfrm>
        </p:grpSpPr>
        <p:sp>
          <p:nvSpPr>
            <p:cNvPr id="414" name="Google Shape;414;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6" name="Google Shape;416;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7" name="Google Shape;417;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8" name="Google Shape;418;p24"/>
          <p:cNvGrpSpPr/>
          <p:nvPr/>
        </p:nvGrpSpPr>
        <p:grpSpPr>
          <a:xfrm>
            <a:off x="11436251" y="129884"/>
            <a:ext cx="661669" cy="1214119"/>
            <a:chOff x="11436251" y="129884"/>
            <a:chExt cx="661669" cy="1214119"/>
          </a:xfrm>
        </p:grpSpPr>
        <p:sp>
          <p:nvSpPr>
            <p:cNvPr id="419" name="Google Shape;419;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7" name="Google Shape;447;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8" name="Shape 448"/>
        <p:cNvGrpSpPr/>
        <p:nvPr/>
      </p:nvGrpSpPr>
      <p:grpSpPr>
        <a:xfrm>
          <a:off x="0" y="0"/>
          <a:ext cx="0" cy="0"/>
          <a:chOff x="0" y="0"/>
          <a:chExt cx="0" cy="0"/>
        </a:xfrm>
      </p:grpSpPr>
      <p:pic>
        <p:nvPicPr>
          <p:cNvPr descr="A yellow circle on a black background&#10;&#10;Description automatically generated" id="449" name="Google Shape;449;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0" name="Google Shape;450;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3" name="Google Shape;453;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4" name="Google Shape;454;p25"/>
          <p:cNvGrpSpPr/>
          <p:nvPr/>
        </p:nvGrpSpPr>
        <p:grpSpPr>
          <a:xfrm>
            <a:off x="0" y="1318491"/>
            <a:ext cx="1397812" cy="58002"/>
            <a:chOff x="0" y="1077191"/>
            <a:chExt cx="1397812" cy="58002"/>
          </a:xfrm>
        </p:grpSpPr>
        <p:sp>
          <p:nvSpPr>
            <p:cNvPr id="455" name="Google Shape;455;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7" name="Google Shape;457;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8" name="Google Shape;458;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9" name="Google Shape;459;p25"/>
          <p:cNvGrpSpPr/>
          <p:nvPr/>
        </p:nvGrpSpPr>
        <p:grpSpPr>
          <a:xfrm>
            <a:off x="11436251" y="129884"/>
            <a:ext cx="661669" cy="1214119"/>
            <a:chOff x="11436251" y="129884"/>
            <a:chExt cx="661669" cy="1214119"/>
          </a:xfrm>
        </p:grpSpPr>
        <p:sp>
          <p:nvSpPr>
            <p:cNvPr id="460" name="Google Shape;460;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8" name="Google Shape;488;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9" name="Shape 489"/>
        <p:cNvGrpSpPr/>
        <p:nvPr/>
      </p:nvGrpSpPr>
      <p:grpSpPr>
        <a:xfrm>
          <a:off x="0" y="0"/>
          <a:ext cx="0" cy="0"/>
          <a:chOff x="0" y="0"/>
          <a:chExt cx="0" cy="0"/>
        </a:xfrm>
      </p:grpSpPr>
      <p:pic>
        <p:nvPicPr>
          <p:cNvPr descr="A yellow circle on a black background&#10;&#10;Description automatically generated" id="490" name="Google Shape;490;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1" name="Google Shape;491;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4" name="Google Shape;494;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5" name="Google Shape;495;p26"/>
          <p:cNvGrpSpPr/>
          <p:nvPr/>
        </p:nvGrpSpPr>
        <p:grpSpPr>
          <a:xfrm>
            <a:off x="0" y="1318491"/>
            <a:ext cx="1397812" cy="58002"/>
            <a:chOff x="0" y="1077191"/>
            <a:chExt cx="1397812" cy="58002"/>
          </a:xfrm>
        </p:grpSpPr>
        <p:sp>
          <p:nvSpPr>
            <p:cNvPr id="496" name="Google Shape;496;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8" name="Google Shape;498;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9" name="Google Shape;499;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0" name="Google Shape;500;p26"/>
          <p:cNvGrpSpPr/>
          <p:nvPr/>
        </p:nvGrpSpPr>
        <p:grpSpPr>
          <a:xfrm>
            <a:off x="11436251" y="129884"/>
            <a:ext cx="661669" cy="1214119"/>
            <a:chOff x="11436251" y="129884"/>
            <a:chExt cx="661669" cy="1214119"/>
          </a:xfrm>
        </p:grpSpPr>
        <p:sp>
          <p:nvSpPr>
            <p:cNvPr id="501" name="Google Shape;501;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9" name="Google Shape;529;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0" name="Google Shape;530;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1" name="Shape 531"/>
        <p:cNvGrpSpPr/>
        <p:nvPr/>
      </p:nvGrpSpPr>
      <p:grpSpPr>
        <a:xfrm>
          <a:off x="0" y="0"/>
          <a:ext cx="0" cy="0"/>
          <a:chOff x="0" y="0"/>
          <a:chExt cx="0" cy="0"/>
        </a:xfrm>
      </p:grpSpPr>
      <p:pic>
        <p:nvPicPr>
          <p:cNvPr descr="A yellow circle on a black background&#10;&#10;Description automatically generated" id="532" name="Google Shape;532;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3" name="Google Shape;533;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6" name="Google Shape;536;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7" name="Google Shape;537;p27"/>
          <p:cNvGrpSpPr/>
          <p:nvPr/>
        </p:nvGrpSpPr>
        <p:grpSpPr>
          <a:xfrm>
            <a:off x="0" y="1318491"/>
            <a:ext cx="1397812" cy="58002"/>
            <a:chOff x="0" y="1077191"/>
            <a:chExt cx="1397812" cy="58002"/>
          </a:xfrm>
        </p:grpSpPr>
        <p:sp>
          <p:nvSpPr>
            <p:cNvPr id="538" name="Google Shape;538;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0" name="Google Shape;540;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1" name="Google Shape;541;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2" name="Google Shape;542;p27"/>
          <p:cNvGrpSpPr/>
          <p:nvPr/>
        </p:nvGrpSpPr>
        <p:grpSpPr>
          <a:xfrm>
            <a:off x="11614051" y="129884"/>
            <a:ext cx="661669" cy="1214119"/>
            <a:chOff x="11436251" y="129884"/>
            <a:chExt cx="661669" cy="1214119"/>
          </a:xfrm>
        </p:grpSpPr>
        <p:sp>
          <p:nvSpPr>
            <p:cNvPr id="543" name="Google Shape;543;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1" name="Google Shape;571;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2" name="Shape 572"/>
        <p:cNvGrpSpPr/>
        <p:nvPr/>
      </p:nvGrpSpPr>
      <p:grpSpPr>
        <a:xfrm>
          <a:off x="0" y="0"/>
          <a:ext cx="0" cy="0"/>
          <a:chOff x="0" y="0"/>
          <a:chExt cx="0" cy="0"/>
        </a:xfrm>
      </p:grpSpPr>
      <p:pic>
        <p:nvPicPr>
          <p:cNvPr descr="A yellow circle on a black background&#10;&#10;Description automatically generated" id="573" name="Google Shape;573;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4" name="Google Shape;574;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7" name="Google Shape;577;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8" name="Shape 578"/>
        <p:cNvGrpSpPr/>
        <p:nvPr/>
      </p:nvGrpSpPr>
      <p:grpSpPr>
        <a:xfrm>
          <a:off x="0" y="0"/>
          <a:ext cx="0" cy="0"/>
          <a:chOff x="0" y="0"/>
          <a:chExt cx="0" cy="0"/>
        </a:xfrm>
      </p:grpSpPr>
      <p:pic>
        <p:nvPicPr>
          <p:cNvPr id="579" name="Google Shape;57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0" name="Google Shape;580;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1" name="Google Shape;581;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4" name="Shape 584"/>
        <p:cNvGrpSpPr/>
        <p:nvPr/>
      </p:nvGrpSpPr>
      <p:grpSpPr>
        <a:xfrm>
          <a:off x="0" y="0"/>
          <a:ext cx="0" cy="0"/>
          <a:chOff x="0" y="0"/>
          <a:chExt cx="0" cy="0"/>
        </a:xfrm>
      </p:grpSpPr>
      <p:sp>
        <p:nvSpPr>
          <p:cNvPr id="585" name="Google Shape;58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7" name="Google Shape;587;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8" name="Shape 588"/>
        <p:cNvGrpSpPr/>
        <p:nvPr/>
      </p:nvGrpSpPr>
      <p:grpSpPr>
        <a:xfrm>
          <a:off x="0" y="0"/>
          <a:ext cx="0" cy="0"/>
          <a:chOff x="0" y="0"/>
          <a:chExt cx="0" cy="0"/>
        </a:xfrm>
      </p:grpSpPr>
      <p:sp>
        <p:nvSpPr>
          <p:cNvPr id="589" name="Google Shape;589;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2" name="Google Shape;592;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3" name="Shape 593"/>
        <p:cNvGrpSpPr/>
        <p:nvPr/>
      </p:nvGrpSpPr>
      <p:grpSpPr>
        <a:xfrm>
          <a:off x="0" y="0"/>
          <a:ext cx="0" cy="0"/>
          <a:chOff x="0" y="0"/>
          <a:chExt cx="0" cy="0"/>
        </a:xfrm>
      </p:grpSpPr>
      <p:sp>
        <p:nvSpPr>
          <p:cNvPr id="594" name="Google Shape;594;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6" name="Google Shape;596;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9" name="Google Shape;599;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0" name="Shape 600"/>
        <p:cNvGrpSpPr/>
        <p:nvPr/>
      </p:nvGrpSpPr>
      <p:grpSpPr>
        <a:xfrm>
          <a:off x="0" y="0"/>
          <a:ext cx="0" cy="0"/>
          <a:chOff x="0" y="0"/>
          <a:chExt cx="0" cy="0"/>
        </a:xfrm>
      </p:grpSpPr>
      <p:sp>
        <p:nvSpPr>
          <p:cNvPr id="601" name="Google Shape;601;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2" name="Google Shape;602;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3" name="Shape 603"/>
        <p:cNvGrpSpPr/>
        <p:nvPr/>
      </p:nvGrpSpPr>
      <p:grpSpPr>
        <a:xfrm>
          <a:off x="0" y="0"/>
          <a:ext cx="0" cy="0"/>
          <a:chOff x="0" y="0"/>
          <a:chExt cx="0" cy="0"/>
        </a:xfrm>
      </p:grpSpPr>
      <p:sp>
        <p:nvSpPr>
          <p:cNvPr id="604" name="Google Shape;604;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5" name="Google Shape;60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7" name="Shape 607"/>
        <p:cNvGrpSpPr/>
        <p:nvPr/>
      </p:nvGrpSpPr>
      <p:grpSpPr>
        <a:xfrm>
          <a:off x="0" y="0"/>
          <a:ext cx="0" cy="0"/>
          <a:chOff x="0" y="0"/>
          <a:chExt cx="0" cy="0"/>
        </a:xfrm>
      </p:grpSpPr>
      <p:sp>
        <p:nvSpPr>
          <p:cNvPr id="608" name="Google Shape;608;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9" name="Google Shape;609;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0" name="Google Shape;610;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1" name="Google Shape;611;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2" name="Google Shape;61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4" name="Shape 614"/>
        <p:cNvGrpSpPr/>
        <p:nvPr/>
      </p:nvGrpSpPr>
      <p:grpSpPr>
        <a:xfrm>
          <a:off x="0" y="0"/>
          <a:ext cx="0" cy="0"/>
          <a:chOff x="0" y="0"/>
          <a:chExt cx="0" cy="0"/>
        </a:xfrm>
      </p:grpSpPr>
      <p:sp>
        <p:nvSpPr>
          <p:cNvPr id="615" name="Google Shape;615;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6"/>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8" name="Google Shape;618;p36"/>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9" name="Shape 619"/>
        <p:cNvGrpSpPr/>
        <p:nvPr/>
      </p:nvGrpSpPr>
      <p:grpSpPr>
        <a:xfrm>
          <a:off x="0" y="0"/>
          <a:ext cx="0" cy="0"/>
          <a:chOff x="0" y="0"/>
          <a:chExt cx="0" cy="0"/>
        </a:xfrm>
      </p:grpSpPr>
      <p:sp>
        <p:nvSpPr>
          <p:cNvPr id="620" name="Google Shape;620;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1" name="Google Shape;621;p37"/>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7"/>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4"/>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5"/>
          <p:cNvSpPr txBox="1"/>
          <p:nvPr/>
        </p:nvSpPr>
        <p:spPr>
          <a:xfrm>
            <a:off x="521110" y="589348"/>
            <a:ext cx="51561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6"/>
          <p:cNvGrpSpPr/>
          <p:nvPr/>
        </p:nvGrpSpPr>
        <p:grpSpPr>
          <a:xfrm>
            <a:off x="11436251" y="129884"/>
            <a:ext cx="661669" cy="1214119"/>
            <a:chOff x="11436251" y="129884"/>
            <a:chExt cx="661669" cy="1214119"/>
          </a:xfrm>
        </p:grpSpPr>
        <p:sp>
          <p:nvSpPr>
            <p:cNvPr id="90" name="Google Shape;90;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7"/>
          <p:cNvGrpSpPr/>
          <p:nvPr/>
        </p:nvGrpSpPr>
        <p:grpSpPr>
          <a:xfrm>
            <a:off x="11436251" y="129884"/>
            <a:ext cx="661669" cy="1214119"/>
            <a:chOff x="11436251" y="129884"/>
            <a:chExt cx="661669" cy="1214119"/>
          </a:xfrm>
        </p:grpSpPr>
        <p:sp>
          <p:nvSpPr>
            <p:cNvPr id="129" name="Google Shape;129;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8"/>
          <p:cNvGrpSpPr/>
          <p:nvPr/>
        </p:nvGrpSpPr>
        <p:grpSpPr>
          <a:xfrm>
            <a:off x="11436251" y="129884"/>
            <a:ext cx="661669" cy="1214119"/>
            <a:chOff x="11436251" y="129884"/>
            <a:chExt cx="661669" cy="1214119"/>
          </a:xfrm>
        </p:grpSpPr>
        <p:sp>
          <p:nvSpPr>
            <p:cNvPr id="165" name="Google Shape;165;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8"/>
          <p:cNvGrpSpPr/>
          <p:nvPr/>
        </p:nvGrpSpPr>
        <p:grpSpPr>
          <a:xfrm>
            <a:off x="0" y="1318491"/>
            <a:ext cx="1397787" cy="57996"/>
            <a:chOff x="0" y="1077191"/>
            <a:chExt cx="1397787" cy="57996"/>
          </a:xfrm>
        </p:grpSpPr>
        <p:sp>
          <p:nvSpPr>
            <p:cNvPr id="196" name="Google Shape;196;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199" name="Google Shape;199;p18"/>
          <p:cNvSpPr txBox="1"/>
          <p:nvPr>
            <p:ph type="title"/>
          </p:nvPr>
        </p:nvSpPr>
        <p:spPr>
          <a:xfrm>
            <a:off x="298675" y="750475"/>
            <a:ext cx="7146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19"/>
          <p:cNvGrpSpPr/>
          <p:nvPr/>
        </p:nvGrpSpPr>
        <p:grpSpPr>
          <a:xfrm>
            <a:off x="11436251" y="129884"/>
            <a:ext cx="661669" cy="1214119"/>
            <a:chOff x="11436251" y="129884"/>
            <a:chExt cx="661669" cy="1214119"/>
          </a:xfrm>
        </p:grpSpPr>
        <p:sp>
          <p:nvSpPr>
            <p:cNvPr id="207" name="Google Shape;20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19"/>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19"/>
          <p:cNvGrpSpPr/>
          <p:nvPr/>
        </p:nvGrpSpPr>
        <p:grpSpPr>
          <a:xfrm>
            <a:off x="0" y="1318491"/>
            <a:ext cx="1397787" cy="57996"/>
            <a:chOff x="0" y="1077191"/>
            <a:chExt cx="1397787" cy="57996"/>
          </a:xfrm>
        </p:grpSpPr>
        <p:sp>
          <p:nvSpPr>
            <p:cNvPr id="237" name="Google Shape;237;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40" name="Google Shape;240;p19"/>
          <p:cNvSpPr txBox="1"/>
          <p:nvPr>
            <p:ph type="title"/>
          </p:nvPr>
        </p:nvSpPr>
        <p:spPr>
          <a:xfrm>
            <a:off x="298675" y="750475"/>
            <a:ext cx="7146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
          <p:cNvSpPr txBox="1"/>
          <p:nvPr>
            <p:ph type="title"/>
          </p:nvPr>
        </p:nvSpPr>
        <p:spPr>
          <a:xfrm>
            <a:off x="492625" y="895029"/>
            <a:ext cx="9876900" cy="621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1" i="0" lang="en-GB" sz="4000" u="none" cap="none" strike="noStrike">
                <a:solidFill>
                  <a:schemeClr val="dk2"/>
                </a:solidFill>
                <a:latin typeface="Montserrat SemiBold"/>
                <a:ea typeface="Montserrat SemiBold"/>
                <a:cs typeface="Montserrat SemiBold"/>
                <a:sym typeface="Montserrat SemiBold"/>
              </a:rPr>
              <a:t>Product </a:t>
            </a:r>
            <a:r>
              <a:rPr b="1" lang="en-GB" sz="4000">
                <a:solidFill>
                  <a:schemeClr val="dk2"/>
                </a:solidFill>
                <a:latin typeface="Montserrat SemiBold"/>
                <a:ea typeface="Montserrat SemiBold"/>
                <a:cs typeface="Montserrat SemiBold"/>
                <a:sym typeface="Montserrat SemiBold"/>
              </a:rPr>
              <a:t>S</a:t>
            </a:r>
            <a:r>
              <a:rPr b="1" i="0" lang="en-GB" sz="4000" u="none" cap="none" strike="noStrike">
                <a:solidFill>
                  <a:schemeClr val="dk2"/>
                </a:solidFill>
                <a:latin typeface="Montserrat SemiBold"/>
                <a:ea typeface="Montserrat SemiBold"/>
                <a:cs typeface="Montserrat SemiBold"/>
                <a:sym typeface="Montserrat SemiBold"/>
              </a:rPr>
              <a:t>ervice </a:t>
            </a:r>
            <a:r>
              <a:rPr b="1" lang="en-GB" sz="4000">
                <a:solidFill>
                  <a:schemeClr val="dk2"/>
                </a:solidFill>
                <a:latin typeface="Montserrat SemiBold"/>
                <a:ea typeface="Montserrat SemiBold"/>
                <a:cs typeface="Montserrat SemiBold"/>
                <a:sym typeface="Montserrat SemiBold"/>
              </a:rPr>
              <a:t>M</a:t>
            </a:r>
            <a:r>
              <a:rPr b="1" i="0" lang="en-GB" sz="4000" u="none" cap="none" strike="noStrike">
                <a:solidFill>
                  <a:schemeClr val="dk2"/>
                </a:solidFill>
                <a:latin typeface="Montserrat SemiBold"/>
                <a:ea typeface="Montserrat SemiBold"/>
                <a:cs typeface="Montserrat SemiBold"/>
                <a:sym typeface="Montserrat SemiBold"/>
              </a:rPr>
              <a:t>atrix</a:t>
            </a:r>
            <a:endParaRPr sz="1000"/>
          </a:p>
        </p:txBody>
      </p:sp>
      <p:pic>
        <p:nvPicPr>
          <p:cNvPr id="629" name="Google Shape;629;p1"/>
          <p:cNvPicPr preferRelativeResize="0"/>
          <p:nvPr/>
        </p:nvPicPr>
        <p:blipFill rotWithShape="1">
          <a:blip r:embed="rId3">
            <a:alphaModFix/>
          </a:blip>
          <a:srcRect b="0" l="0" r="0" t="0"/>
          <a:stretch/>
        </p:blipFill>
        <p:spPr>
          <a:xfrm>
            <a:off x="6540499" y="2674575"/>
            <a:ext cx="1626226" cy="1092675"/>
          </a:xfrm>
          <a:prstGeom prst="rect">
            <a:avLst/>
          </a:prstGeom>
          <a:noFill/>
          <a:ln>
            <a:noFill/>
          </a:ln>
        </p:spPr>
      </p:pic>
      <p:pic>
        <p:nvPicPr>
          <p:cNvPr id="630" name="Google Shape;630;p1"/>
          <p:cNvPicPr preferRelativeResize="0"/>
          <p:nvPr/>
        </p:nvPicPr>
        <p:blipFill rotWithShape="1">
          <a:blip r:embed="rId3">
            <a:alphaModFix/>
          </a:blip>
          <a:srcRect b="0" l="0" r="0" t="0"/>
          <a:stretch/>
        </p:blipFill>
        <p:spPr>
          <a:xfrm>
            <a:off x="3754950" y="3722874"/>
            <a:ext cx="1306549" cy="877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
          <p:cNvSpPr txBox="1"/>
          <p:nvPr>
            <p:ph type="title"/>
          </p:nvPr>
        </p:nvSpPr>
        <p:spPr>
          <a:xfrm>
            <a:off x="333526" y="472400"/>
            <a:ext cx="107277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model to position products by quality and service</a:t>
            </a:r>
            <a:r>
              <a:rPr lang="en-GB">
                <a:solidFill>
                  <a:schemeClr val="accent1"/>
                </a:solidFill>
              </a:rPr>
              <a:t>.</a:t>
            </a:r>
            <a:endParaRPr>
              <a:solidFill>
                <a:schemeClr val="accent1"/>
              </a:solidFill>
            </a:endParaRPr>
          </a:p>
        </p:txBody>
      </p:sp>
      <p:sp>
        <p:nvSpPr>
          <p:cNvPr id="636" name="Google Shape;636;p2"/>
          <p:cNvSpPr/>
          <p:nvPr/>
        </p:nvSpPr>
        <p:spPr>
          <a:xfrm>
            <a:off x="358226" y="1367625"/>
            <a:ext cx="10656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600" u="none" cap="none" strike="noStrike">
                <a:solidFill>
                  <a:schemeClr val="lt1"/>
                </a:solidFill>
                <a:latin typeface="Montserrat SemiBold"/>
                <a:ea typeface="Montserrat SemiBold"/>
                <a:cs typeface="Montserrat SemiBold"/>
                <a:sym typeface="Montserrat SemiBold"/>
              </a:rPr>
              <a:t>Use this model to determine the positioning of your product on product or service superiority</a:t>
            </a:r>
            <a:endParaRPr/>
          </a:p>
        </p:txBody>
      </p:sp>
      <p:sp>
        <p:nvSpPr>
          <p:cNvPr id="637" name="Google Shape;637;p2"/>
          <p:cNvSpPr txBox="1"/>
          <p:nvPr/>
        </p:nvSpPr>
        <p:spPr>
          <a:xfrm>
            <a:off x="467468" y="2197893"/>
            <a:ext cx="43575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This is a model for business to business companies. It focuses on the interest of buyers in product quality (either high or low) and service quality (either high or low).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There are four important positions that can be taken by a supplier of B2B products and, as often is the case, it is better to take a clear position in one of the quadrants of the matrix rather than be stuck in the centre.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38" name="Google Shape;63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9" name="Google Shape;639;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40" name="Google Shape;640;p2"/>
          <p:cNvPicPr preferRelativeResize="0"/>
          <p:nvPr/>
        </p:nvPicPr>
        <p:blipFill>
          <a:blip r:embed="rId3">
            <a:alphaModFix/>
          </a:blip>
          <a:stretch>
            <a:fillRect/>
          </a:stretch>
        </p:blipFill>
        <p:spPr>
          <a:xfrm>
            <a:off x="4977368" y="1858725"/>
            <a:ext cx="6901172" cy="44048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
          <p:cNvSpPr txBox="1"/>
          <p:nvPr>
            <p:ph type="title"/>
          </p:nvPr>
        </p:nvSpPr>
        <p:spPr>
          <a:xfrm>
            <a:off x="298675" y="750475"/>
            <a:ext cx="7146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Premium positioning</a:t>
            </a:r>
            <a:r>
              <a:rPr lang="en-GB">
                <a:solidFill>
                  <a:schemeClr val="accent3"/>
                </a:solidFill>
              </a:rPr>
              <a:t>.</a:t>
            </a:r>
            <a:endParaRPr>
              <a:solidFill>
                <a:schemeClr val="accent3"/>
              </a:solidFill>
            </a:endParaRPr>
          </a:p>
        </p:txBody>
      </p:sp>
      <p:sp>
        <p:nvSpPr>
          <p:cNvPr id="646" name="Google Shape;646;p3"/>
          <p:cNvSpPr txBox="1"/>
          <p:nvPr/>
        </p:nvSpPr>
        <p:spPr>
          <a:xfrm>
            <a:off x="413903" y="1607824"/>
            <a:ext cx="992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This position is for companies that have best in class, high quality products with excellent service support. Consider the following checklist to determine if your product/service offer is premium positioning.</a:t>
            </a:r>
            <a:endParaRPr sz="1200"/>
          </a:p>
        </p:txBody>
      </p:sp>
      <p:sp>
        <p:nvSpPr>
          <p:cNvPr id="647" name="Google Shape;647;p3"/>
          <p:cNvSpPr/>
          <p:nvPr/>
        </p:nvSpPr>
        <p:spPr>
          <a:xfrm>
            <a:off x="490800" y="2783175"/>
            <a:ext cx="3542700" cy="375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To take this position you will need: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Significant investment in the brand</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A significant investment in people, especially those who can provide high levels of technical service</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A significant investment in quality control to ensure products of the highest reliability</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A significant investment in innovation</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48" name="Google Shape;648;p3"/>
          <p:cNvSpPr/>
          <p:nvPr/>
        </p:nvSpPr>
        <p:spPr>
          <a:xfrm>
            <a:off x="8413975" y="2783175"/>
            <a:ext cx="3189600" cy="181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Dangers to look out for:</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The cost to serve must be kept in check  so as not to prejudice profits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Product or service failures that get into the public domain</a:t>
            </a:r>
            <a:endParaRPr/>
          </a:p>
        </p:txBody>
      </p:sp>
      <p:sp>
        <p:nvSpPr>
          <p:cNvPr id="649" name="Google Shape;649;p3"/>
          <p:cNvSpPr/>
          <p:nvPr/>
        </p:nvSpPr>
        <p:spPr>
          <a:xfrm>
            <a:off x="4368725" y="2783175"/>
            <a:ext cx="3542700" cy="2031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To survive in the future you will need: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To ensure the brand lives up to its premium promise</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Customers are prepared to pay a premium for the product and service</a:t>
            </a:r>
            <a:endParaRPr/>
          </a:p>
        </p:txBody>
      </p:sp>
      <p:sp>
        <p:nvSpPr>
          <p:cNvPr id="650" name="Google Shape;650;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1" name="Google Shape;651;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4"/>
          <p:cNvSpPr txBox="1"/>
          <p:nvPr>
            <p:ph type="title"/>
          </p:nvPr>
        </p:nvSpPr>
        <p:spPr>
          <a:xfrm>
            <a:off x="298675" y="750475"/>
            <a:ext cx="7146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Technical leadership</a:t>
            </a:r>
            <a:r>
              <a:rPr lang="en-GB">
                <a:solidFill>
                  <a:schemeClr val="accent2"/>
                </a:solidFill>
              </a:rPr>
              <a:t>.</a:t>
            </a:r>
            <a:endParaRPr>
              <a:solidFill>
                <a:schemeClr val="accent2"/>
              </a:solidFill>
            </a:endParaRPr>
          </a:p>
        </p:txBody>
      </p:sp>
      <p:sp>
        <p:nvSpPr>
          <p:cNvPr id="657" name="Google Shape;657;p4"/>
          <p:cNvSpPr txBox="1"/>
          <p:nvPr/>
        </p:nvSpPr>
        <p:spPr>
          <a:xfrm>
            <a:off x="347172" y="1548361"/>
            <a:ext cx="9924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This position is for companies that have industry-leading products that are superior. Consider the following checklist to determine if your product/service offer is technical leadership.</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sp>
        <p:nvSpPr>
          <p:cNvPr id="658" name="Google Shape;658;p4"/>
          <p:cNvSpPr/>
          <p:nvPr/>
        </p:nvSpPr>
        <p:spPr>
          <a:xfrm>
            <a:off x="719400" y="2818400"/>
            <a:ext cx="3334500" cy="22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To take this position you will need: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Significant investment product development</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A significant investment production processes including quality control</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59" name="Google Shape;659;p4"/>
          <p:cNvSpPr/>
          <p:nvPr/>
        </p:nvSpPr>
        <p:spPr>
          <a:xfrm>
            <a:off x="8185375" y="2818400"/>
            <a:ext cx="3334500" cy="160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Dangers to look out for:</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Commoditisation of the product</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Insufficient innovation which leads to technical leapfrogging by competitors</a:t>
            </a:r>
            <a:endParaRPr/>
          </a:p>
        </p:txBody>
      </p:sp>
      <p:sp>
        <p:nvSpPr>
          <p:cNvPr id="660" name="Google Shape;660;p4"/>
          <p:cNvSpPr/>
          <p:nvPr/>
        </p:nvSpPr>
        <p:spPr>
          <a:xfrm>
            <a:off x="4368725" y="2818400"/>
            <a:ext cx="3552000" cy="181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To survive in the future you will need: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Quality systems that outperform those of the competition</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Continuous investment in innovation</a:t>
            </a:r>
            <a:endParaRPr/>
          </a:p>
        </p:txBody>
      </p:sp>
      <p:sp>
        <p:nvSpPr>
          <p:cNvPr id="661" name="Google Shape;661;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2" name="Google Shape;662;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5"/>
          <p:cNvSpPr txBox="1"/>
          <p:nvPr>
            <p:ph type="title"/>
          </p:nvPr>
        </p:nvSpPr>
        <p:spPr>
          <a:xfrm>
            <a:off x="298675" y="750475"/>
            <a:ext cx="7146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Service leadership</a:t>
            </a:r>
            <a:r>
              <a:rPr lang="en-GB">
                <a:solidFill>
                  <a:schemeClr val="accent1"/>
                </a:solidFill>
              </a:rPr>
              <a:t>.</a:t>
            </a:r>
            <a:endParaRPr>
              <a:solidFill>
                <a:schemeClr val="accent1"/>
              </a:solidFill>
            </a:endParaRPr>
          </a:p>
        </p:txBody>
      </p:sp>
      <p:sp>
        <p:nvSpPr>
          <p:cNvPr id="668" name="Google Shape;668;p5"/>
          <p:cNvSpPr txBox="1"/>
          <p:nvPr/>
        </p:nvSpPr>
        <p:spPr>
          <a:xfrm>
            <a:off x="298672" y="1661695"/>
            <a:ext cx="992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This position is for companies that have average products supported by excellent sales and aftermarket service. Consider the following checklist to determine if your product/service offer is service leadership.</a:t>
            </a:r>
            <a:endParaRPr sz="1200"/>
          </a:p>
        </p:txBody>
      </p:sp>
      <p:sp>
        <p:nvSpPr>
          <p:cNvPr id="669" name="Google Shape;669;p5"/>
          <p:cNvSpPr/>
          <p:nvPr/>
        </p:nvSpPr>
        <p:spPr>
          <a:xfrm>
            <a:off x="414600" y="2545850"/>
            <a:ext cx="3241500" cy="26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To take this position you will need: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People who are customer orientated and put the customer first</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Excellent training in technical service</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Service provision throughout the day, week and year</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70" name="Google Shape;670;p5"/>
          <p:cNvSpPr/>
          <p:nvPr/>
        </p:nvSpPr>
        <p:spPr>
          <a:xfrm>
            <a:off x="8566381" y="2545854"/>
            <a:ext cx="2976300" cy="160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Dangers to look out for:</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Products become so reliable they don’t need service</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Service can be commoditised or offered by other subcontractors</a:t>
            </a:r>
            <a:endParaRPr/>
          </a:p>
        </p:txBody>
      </p:sp>
      <p:sp>
        <p:nvSpPr>
          <p:cNvPr id="671" name="Google Shape;671;p5"/>
          <p:cNvSpPr/>
          <p:nvPr/>
        </p:nvSpPr>
        <p:spPr>
          <a:xfrm>
            <a:off x="4368728" y="2545850"/>
            <a:ext cx="3648000" cy="181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To survive in the future you will need: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To maintain a culture of the customer comes first</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To keep in check the cost of service so it does not erode profits</a:t>
            </a:r>
            <a:endParaRPr/>
          </a:p>
        </p:txBody>
      </p:sp>
      <p:sp>
        <p:nvSpPr>
          <p:cNvPr id="672" name="Google Shape;672;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3" name="Google Shape;673;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6"/>
          <p:cNvSpPr txBox="1"/>
          <p:nvPr>
            <p:ph type="title"/>
          </p:nvPr>
        </p:nvSpPr>
        <p:spPr>
          <a:xfrm>
            <a:off x="298675" y="750475"/>
            <a:ext cx="7146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Low-cost leadership</a:t>
            </a:r>
            <a:r>
              <a:rPr lang="en-GB">
                <a:solidFill>
                  <a:schemeClr val="lt1"/>
                </a:solidFill>
              </a:rPr>
              <a:t>.</a:t>
            </a:r>
            <a:endParaRPr>
              <a:solidFill>
                <a:schemeClr val="lt1"/>
              </a:solidFill>
            </a:endParaRPr>
          </a:p>
        </p:txBody>
      </p:sp>
      <p:sp>
        <p:nvSpPr>
          <p:cNvPr id="679" name="Google Shape;679;p6"/>
          <p:cNvSpPr txBox="1"/>
          <p:nvPr/>
        </p:nvSpPr>
        <p:spPr>
          <a:xfrm>
            <a:off x="330155" y="1568785"/>
            <a:ext cx="9924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This position is for companies that can offer their products at a very attractive price. Consider the following checklist to determine if your product/service offer is low-cost leadership.</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sp>
        <p:nvSpPr>
          <p:cNvPr id="680" name="Google Shape;680;p6"/>
          <p:cNvSpPr/>
          <p:nvPr/>
        </p:nvSpPr>
        <p:spPr>
          <a:xfrm>
            <a:off x="376098" y="2537175"/>
            <a:ext cx="3477900" cy="2031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To take this position you will need: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Production cost advantages either from processes, raw materials or labour costs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Supply chain efficiencies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81" name="Google Shape;681;p6"/>
          <p:cNvSpPr/>
          <p:nvPr/>
        </p:nvSpPr>
        <p:spPr>
          <a:xfrm>
            <a:off x="8680289" y="2537165"/>
            <a:ext cx="2976300" cy="181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Dangers to look out for:</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Competition from challenger brands or disruptors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Low prices that lead to unreliable products or poor service</a:t>
            </a:r>
            <a:endParaRPr/>
          </a:p>
        </p:txBody>
      </p:sp>
      <p:sp>
        <p:nvSpPr>
          <p:cNvPr id="682" name="Google Shape;682;p6"/>
          <p:cNvSpPr/>
          <p:nvPr/>
        </p:nvSpPr>
        <p:spPr>
          <a:xfrm>
            <a:off x="4330225" y="2537175"/>
            <a:ext cx="3621000" cy="2031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To survive in the future you will need: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To manage fixed and operational costs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High levels of productivity</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Accurate cost to serve data</a:t>
            </a:r>
            <a:endParaRPr/>
          </a:p>
        </p:txBody>
      </p:sp>
      <p:sp>
        <p:nvSpPr>
          <p:cNvPr id="683" name="Google Shape;683;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4" name="Google Shape;684;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7"/>
          <p:cNvSpPr txBox="1"/>
          <p:nvPr>
            <p:ph type="title"/>
          </p:nvPr>
        </p:nvSpPr>
        <p:spPr>
          <a:xfrm>
            <a:off x="298675" y="750475"/>
            <a:ext cx="7146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Further considerations</a:t>
            </a:r>
            <a:r>
              <a:rPr lang="en-GB">
                <a:solidFill>
                  <a:schemeClr val="accent3"/>
                </a:solidFill>
              </a:rPr>
              <a:t>.</a:t>
            </a:r>
            <a:endParaRPr>
              <a:solidFill>
                <a:schemeClr val="accent3"/>
              </a:solidFill>
            </a:endParaRPr>
          </a:p>
        </p:txBody>
      </p:sp>
      <p:sp>
        <p:nvSpPr>
          <p:cNvPr id="690" name="Google Shape;690;p7"/>
          <p:cNvSpPr/>
          <p:nvPr/>
        </p:nvSpPr>
        <p:spPr>
          <a:xfrm>
            <a:off x="719400" y="1793775"/>
            <a:ext cx="9604500" cy="4402200"/>
          </a:xfrm>
          <a:prstGeom prst="rect">
            <a:avLst/>
          </a:prstGeom>
          <a:noFill/>
          <a:ln>
            <a:noFill/>
          </a:ln>
        </p:spPr>
        <p:txBody>
          <a:bodyPr anchorCtr="0" anchor="t" bIns="45700" lIns="91425" spcFirstLastPara="1" rIns="91425" wrap="square" tIns="45700">
            <a:spAutoFit/>
          </a:bodyPr>
          <a:lstStyle/>
          <a:p>
            <a:pPr indent="-351335"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Target audience</a:t>
            </a:r>
            <a:r>
              <a:rPr lang="en-GB">
                <a:solidFill>
                  <a:schemeClr val="dk1"/>
                </a:solidFill>
                <a:latin typeface="Montserrat Light"/>
                <a:ea typeface="Montserrat Light"/>
                <a:cs typeface="Montserrat Light"/>
                <a:sym typeface="Montserrat Light"/>
              </a:rPr>
              <a:t>: which segment of the market are you aiming at? Is your offer aligned with the needs of this market segment?</a:t>
            </a:r>
            <a:br>
              <a:rPr lang="en-GB">
                <a:solidFill>
                  <a:schemeClr val="dk1"/>
                </a:solidFill>
                <a:latin typeface="Montserrat Light"/>
                <a:ea typeface="Montserrat Light"/>
                <a:cs typeface="Montserrat Light"/>
                <a:sym typeface="Montserrat Light"/>
              </a:rPr>
            </a:br>
            <a:endParaRPr/>
          </a:p>
          <a:p>
            <a:pPr indent="-351335"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Product</a:t>
            </a:r>
            <a:r>
              <a:rPr lang="en-GB">
                <a:solidFill>
                  <a:schemeClr val="dk1"/>
                </a:solidFill>
                <a:latin typeface="Montserrat Light"/>
                <a:ea typeface="Montserrat Light"/>
                <a:cs typeface="Montserrat Light"/>
                <a:sym typeface="Montserrat Light"/>
              </a:rPr>
              <a:t>: how are demands for the product changing? How is your product development responding to these changes?</a:t>
            </a:r>
            <a:br>
              <a:rPr lang="en-GB">
                <a:solidFill>
                  <a:schemeClr val="dk1"/>
                </a:solidFill>
                <a:latin typeface="Montserrat Light"/>
                <a:ea typeface="Montserrat Light"/>
                <a:cs typeface="Montserrat Light"/>
                <a:sym typeface="Montserrat Light"/>
              </a:rPr>
            </a:br>
            <a:endParaRPr/>
          </a:p>
          <a:p>
            <a:pPr indent="-351335"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Branding</a:t>
            </a:r>
            <a:r>
              <a:rPr lang="en-GB">
                <a:solidFill>
                  <a:schemeClr val="dk1"/>
                </a:solidFill>
                <a:latin typeface="Montserrat Light"/>
                <a:ea typeface="Montserrat Light"/>
                <a:cs typeface="Montserrat Light"/>
                <a:sym typeface="Montserrat Light"/>
              </a:rPr>
              <a:t>: what is your brand promise? To what extent does your brand live up to its promise?</a:t>
            </a:r>
            <a:br>
              <a:rPr lang="en-GB">
                <a:solidFill>
                  <a:schemeClr val="dk1"/>
                </a:solidFill>
                <a:latin typeface="Montserrat Light"/>
                <a:ea typeface="Montserrat Light"/>
                <a:cs typeface="Montserrat Light"/>
                <a:sym typeface="Montserrat Light"/>
              </a:rPr>
            </a:br>
            <a:endParaRPr/>
          </a:p>
          <a:p>
            <a:pPr indent="-351335"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Price</a:t>
            </a:r>
            <a:r>
              <a:rPr lang="en-GB">
                <a:solidFill>
                  <a:schemeClr val="dk1"/>
                </a:solidFill>
                <a:latin typeface="Montserrat Light"/>
                <a:ea typeface="Montserrat Light"/>
                <a:cs typeface="Montserrat Light"/>
                <a:sym typeface="Montserrat Light"/>
              </a:rPr>
              <a:t>: how do you know that your prices are optimum for the product/service you are offering?</a:t>
            </a:r>
            <a:br>
              <a:rPr lang="en-GB">
                <a:solidFill>
                  <a:schemeClr val="dk1"/>
                </a:solidFill>
                <a:latin typeface="Montserrat Light"/>
                <a:ea typeface="Montserrat Light"/>
                <a:cs typeface="Montserrat Light"/>
                <a:sym typeface="Montserrat Light"/>
              </a:rPr>
            </a:br>
            <a:r>
              <a:rPr lang="en-GB">
                <a:solidFill>
                  <a:schemeClr val="dk1"/>
                </a:solidFill>
                <a:latin typeface="Montserrat Light"/>
                <a:ea typeface="Montserrat Light"/>
                <a:cs typeface="Montserrat Light"/>
                <a:sym typeface="Montserrat Light"/>
              </a:rPr>
              <a:t>Are you leaving money on the table? Are you overcharging and  restricting demand?</a:t>
            </a:r>
            <a:br>
              <a:rPr lang="en-GB">
                <a:solidFill>
                  <a:schemeClr val="dk1"/>
                </a:solidFill>
                <a:latin typeface="Montserrat Light"/>
                <a:ea typeface="Montserrat Light"/>
                <a:cs typeface="Montserrat Light"/>
                <a:sym typeface="Montserrat Light"/>
              </a:rPr>
            </a:br>
            <a:endParaRPr/>
          </a:p>
          <a:p>
            <a:pPr indent="-351335"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Profit</a:t>
            </a:r>
            <a:r>
              <a:rPr lang="en-GB">
                <a:solidFill>
                  <a:schemeClr val="dk1"/>
                </a:solidFill>
                <a:latin typeface="Montserrat Light"/>
                <a:ea typeface="Montserrat Light"/>
                <a:cs typeface="Montserrat Light"/>
                <a:sym typeface="Montserrat Light"/>
              </a:rPr>
              <a:t>: how profitable is your strategy? What action could be taken to sell more product, reduce costs,</a:t>
            </a:r>
            <a:br>
              <a:rPr lang="en-GB">
                <a:solidFill>
                  <a:schemeClr val="dk1"/>
                </a:solidFill>
                <a:latin typeface="Montserrat Light"/>
                <a:ea typeface="Montserrat Light"/>
                <a:cs typeface="Montserrat Light"/>
                <a:sym typeface="Montserrat Light"/>
              </a:rPr>
            </a:br>
            <a:r>
              <a:rPr lang="en-GB">
                <a:solidFill>
                  <a:schemeClr val="dk1"/>
                </a:solidFill>
                <a:latin typeface="Montserrat Light"/>
                <a:ea typeface="Montserrat Light"/>
                <a:cs typeface="Montserrat Light"/>
                <a:sym typeface="Montserrat Light"/>
              </a:rPr>
              <a:t>or increase prices?</a:t>
            </a:r>
            <a:br>
              <a:rPr lang="en-GB">
                <a:solidFill>
                  <a:schemeClr val="dk1"/>
                </a:solidFill>
                <a:latin typeface="Montserrat Light"/>
                <a:ea typeface="Montserrat Light"/>
                <a:cs typeface="Montserrat Light"/>
                <a:sym typeface="Montserrat Light"/>
              </a:rPr>
            </a:br>
            <a:endParaRPr/>
          </a:p>
          <a:p>
            <a:pPr indent="-351335"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Channel</a:t>
            </a:r>
            <a:r>
              <a:rPr lang="en-GB">
                <a:solidFill>
                  <a:schemeClr val="dk1"/>
                </a:solidFill>
                <a:latin typeface="Montserrat Light"/>
                <a:ea typeface="Montserrat Light"/>
                <a:cs typeface="Montserrat Light"/>
                <a:sym typeface="Montserrat Light"/>
              </a:rPr>
              <a:t>: what options exist for more efficiently reaching customers?</a:t>
            </a:r>
            <a:br>
              <a:rPr lang="en-GB">
                <a:solidFill>
                  <a:schemeClr val="dk1"/>
                </a:solidFill>
                <a:latin typeface="Montserrat Light"/>
                <a:ea typeface="Montserrat Light"/>
                <a:cs typeface="Montserrat Light"/>
                <a:sym typeface="Montserrat Light"/>
              </a:rPr>
            </a:br>
            <a:endParaRPr/>
          </a:p>
          <a:p>
            <a:pPr indent="-351335"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Advertising</a:t>
            </a:r>
            <a:r>
              <a:rPr lang="en-GB">
                <a:solidFill>
                  <a:schemeClr val="dk1"/>
                </a:solidFill>
                <a:latin typeface="Montserrat Light"/>
                <a:ea typeface="Montserrat Light"/>
                <a:cs typeface="Montserrat Light"/>
                <a:sym typeface="Montserrat Light"/>
              </a:rPr>
              <a:t>: what messages are you using to promote your product/service offer?  Are you sure these messages resonate with the target audience?</a:t>
            </a:r>
            <a:endParaRPr/>
          </a:p>
          <a:p>
            <a:pPr indent="-262435" lvl="0" marL="380990" marR="0" rtl="0" algn="l">
              <a:spcBef>
                <a:spcPts val="0"/>
              </a:spcBef>
              <a:spcAft>
                <a:spcPts val="0"/>
              </a:spcAft>
              <a:buClr>
                <a:schemeClr val="dk1"/>
              </a:buClr>
              <a:buSzPts val="1867"/>
              <a:buFont typeface="Arial"/>
              <a:buNone/>
            </a:pPr>
            <a:r>
              <a:t/>
            </a:r>
            <a:endParaRPr sz="1867">
              <a:solidFill>
                <a:schemeClr val="dk1"/>
              </a:solidFill>
              <a:latin typeface="Montserrat Light"/>
              <a:ea typeface="Montserrat Light"/>
              <a:cs typeface="Montserrat Light"/>
              <a:sym typeface="Montserrat Light"/>
            </a:endParaRPr>
          </a:p>
        </p:txBody>
      </p:sp>
      <p:sp>
        <p:nvSpPr>
          <p:cNvPr id="691" name="Google Shape;691;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2" name="Google Shape;692;p7"/>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8"/>
          <p:cNvSpPr txBox="1"/>
          <p:nvPr>
            <p:ph type="title"/>
          </p:nvPr>
        </p:nvSpPr>
        <p:spPr>
          <a:xfrm>
            <a:off x="333514" y="472411"/>
            <a:ext cx="8292011"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Things to think about</a:t>
            </a:r>
            <a:endParaRPr/>
          </a:p>
        </p:txBody>
      </p:sp>
      <p:sp>
        <p:nvSpPr>
          <p:cNvPr id="698" name="Google Shape;698;p8"/>
          <p:cNvSpPr txBox="1"/>
          <p:nvPr/>
        </p:nvSpPr>
        <p:spPr>
          <a:xfrm>
            <a:off x="1490649" y="1632900"/>
            <a:ext cx="8464500" cy="1890600"/>
          </a:xfrm>
          <a:prstGeom prst="rect">
            <a:avLst/>
          </a:prstGeom>
          <a:noFill/>
          <a:ln>
            <a:noFill/>
          </a:ln>
        </p:spPr>
        <p:txBody>
          <a:bodyPr anchorCtr="0" anchor="t" bIns="45700" lIns="91425" spcFirstLastPara="1" rIns="91425" wrap="square" tIns="45700">
            <a:spAutoFit/>
          </a:bodyPr>
          <a:lstStyle/>
          <a:p>
            <a:pPr indent="-273050" lvl="0" marL="285750" marR="0" rtl="0" algn="l">
              <a:lnSpc>
                <a:spcPct val="115000"/>
              </a:lnSpc>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In business to business markets product quality and service quality are critically important.  Established companies can become complacent about their position and charge premium prices which are not justified by their products and services.  Use customer feedback from complaints, warranty claims and market research as a reality check.  In the short term much can be improved by investing in service quality.</a:t>
            </a:r>
            <a:endParaRPr/>
          </a:p>
          <a:p>
            <a:pPr indent="-273050" lvl="0" marL="285750" marR="0" rtl="0" algn="l">
              <a:spcBef>
                <a:spcPts val="100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Ask yourself what makes customers delighted about your products.  Use the Kano model to find product features that will delight customers.</a:t>
            </a:r>
            <a:endParaRPr>
              <a:solidFill>
                <a:schemeClr val="dk1"/>
              </a:solidFill>
              <a:latin typeface="Montserrat Light"/>
              <a:ea typeface="Montserrat Light"/>
              <a:cs typeface="Montserrat Light"/>
              <a:sym typeface="Montserrat Light"/>
            </a:endParaRPr>
          </a:p>
        </p:txBody>
      </p:sp>
      <p:sp>
        <p:nvSpPr>
          <p:cNvPr id="699" name="Google Shape;699;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0" name="Google Shape;700;p8"/>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g2ab7489ba78_0_1"/>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6" name="Google Shape;706;g2ab7489ba78_0_1">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7" name="Google Shape;707;g2ab7489ba78_0_1">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8" name="Google Shape;708;g2ab7489ba78_0_1">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9" name="Google Shape;709;g2ab7489ba78_0_1">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0" name="Google Shape;710;g2ab7489ba78_0_1">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