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4WQ3YKvqok/h/jti9ikuHhByUw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D885EE0-7163-4ECF-B1AF-E5F465EF1B10}">
  <a:tblStyle styleId="{3D885EE0-7163-4ECF-B1AF-E5F465EF1B10}"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7A87FA1-3092-46F6-A3CA-063C8CB508EB}"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1f0d9fcf49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g1f0d9fcf49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1f0d9fcf492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6" name="Google Shape;746;g1f0d9fcf49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 Id="rId4"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 Id="rId4" Type="http://schemas.openxmlformats.org/officeDocument/2006/relationships/image" Target="../media/image2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24.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7.png"/><Relationship Id="rId4"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8.png"/><Relationship Id="rId6"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9"/>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9"/>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48" name="Shape 248"/>
        <p:cNvGrpSpPr/>
        <p:nvPr/>
      </p:nvGrpSpPr>
      <p:grpSpPr>
        <a:xfrm>
          <a:off x="0" y="0"/>
          <a:ext cx="0" cy="0"/>
          <a:chOff x="0" y="0"/>
          <a:chExt cx="0" cy="0"/>
        </a:xfrm>
      </p:grpSpPr>
      <p:pic>
        <p:nvPicPr>
          <p:cNvPr descr="A yellow circle on a black background&#10;&#10;Description automatically generated" id="249" name="Google Shape;249;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50" name="Google Shape;250;p1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2" name="Google Shape;252;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53" name="Google Shape;253;p1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54" name="Google Shape;254;p18"/>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8"/>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8"/>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57" name="Google Shape;257;p18"/>
          <p:cNvGrpSpPr/>
          <p:nvPr/>
        </p:nvGrpSpPr>
        <p:grpSpPr>
          <a:xfrm>
            <a:off x="11436251" y="129884"/>
            <a:ext cx="661669" cy="1214119"/>
            <a:chOff x="11436251" y="129884"/>
            <a:chExt cx="661669" cy="1214119"/>
          </a:xfrm>
        </p:grpSpPr>
        <p:sp>
          <p:nvSpPr>
            <p:cNvPr id="258" name="Google Shape;258;p18"/>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8"/>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8"/>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8"/>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8"/>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8"/>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8"/>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8"/>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8"/>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8"/>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8"/>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8"/>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8"/>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8"/>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8"/>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8"/>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8"/>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8"/>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18"/>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18"/>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8"/>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18"/>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18"/>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18"/>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18"/>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8"/>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8"/>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6" name="Google Shape;286;p18"/>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87" name="Shape 287"/>
        <p:cNvGrpSpPr/>
        <p:nvPr/>
      </p:nvGrpSpPr>
      <p:grpSpPr>
        <a:xfrm>
          <a:off x="0" y="0"/>
          <a:ext cx="0" cy="0"/>
          <a:chOff x="0" y="0"/>
          <a:chExt cx="0" cy="0"/>
        </a:xfrm>
      </p:grpSpPr>
      <p:pic>
        <p:nvPicPr>
          <p:cNvPr descr="A yellow circle on a black background&#10;&#10;Description automatically generated" id="288" name="Google Shape;288;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9" name="Google Shape;289;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92" name="Google Shape;292;p1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94" name="Google Shape;294;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95" name="Google Shape;295;p1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6" name="Google Shape;296;p19"/>
          <p:cNvGrpSpPr/>
          <p:nvPr/>
        </p:nvGrpSpPr>
        <p:grpSpPr>
          <a:xfrm>
            <a:off x="11436251" y="129884"/>
            <a:ext cx="661669" cy="1214119"/>
            <a:chOff x="11436251" y="129884"/>
            <a:chExt cx="661669" cy="1214119"/>
          </a:xfrm>
        </p:grpSpPr>
        <p:sp>
          <p:nvSpPr>
            <p:cNvPr id="297" name="Google Shape;297;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325" name="Google Shape;325;p19"/>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0"/>
          <p:cNvGrpSpPr/>
          <p:nvPr/>
        </p:nvGrpSpPr>
        <p:grpSpPr>
          <a:xfrm>
            <a:off x="0" y="1318491"/>
            <a:ext cx="1397812" cy="58002"/>
            <a:chOff x="0" y="1077191"/>
            <a:chExt cx="1397812" cy="58002"/>
          </a:xfrm>
        </p:grpSpPr>
        <p:sp>
          <p:nvSpPr>
            <p:cNvPr id="332" name="Google Shape;332;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0"/>
          <p:cNvGrpSpPr/>
          <p:nvPr/>
        </p:nvGrpSpPr>
        <p:grpSpPr>
          <a:xfrm>
            <a:off x="11436251" y="129884"/>
            <a:ext cx="661669" cy="1214119"/>
            <a:chOff x="11436251" y="129884"/>
            <a:chExt cx="661669" cy="1214119"/>
          </a:xfrm>
        </p:grpSpPr>
        <p:sp>
          <p:nvSpPr>
            <p:cNvPr id="338" name="Google Shape;338;p2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0"/>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0"/>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1"/>
          <p:cNvGrpSpPr/>
          <p:nvPr/>
        </p:nvGrpSpPr>
        <p:grpSpPr>
          <a:xfrm>
            <a:off x="0" y="1318491"/>
            <a:ext cx="1397812" cy="58002"/>
            <a:chOff x="0" y="1077191"/>
            <a:chExt cx="1397812" cy="58002"/>
          </a:xfrm>
        </p:grpSpPr>
        <p:sp>
          <p:nvSpPr>
            <p:cNvPr id="374" name="Google Shape;37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1"/>
          <p:cNvGrpSpPr/>
          <p:nvPr/>
        </p:nvGrpSpPr>
        <p:grpSpPr>
          <a:xfrm>
            <a:off x="11436251" y="129884"/>
            <a:ext cx="661669" cy="1214119"/>
            <a:chOff x="11436251" y="129884"/>
            <a:chExt cx="661669" cy="1214119"/>
          </a:xfrm>
        </p:grpSpPr>
        <p:sp>
          <p:nvSpPr>
            <p:cNvPr id="380" name="Google Shape;380;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2"/>
          <p:cNvGrpSpPr/>
          <p:nvPr/>
        </p:nvGrpSpPr>
        <p:grpSpPr>
          <a:xfrm>
            <a:off x="0" y="1318491"/>
            <a:ext cx="1397812" cy="58002"/>
            <a:chOff x="0" y="1077191"/>
            <a:chExt cx="1397812" cy="58002"/>
          </a:xfrm>
        </p:grpSpPr>
        <p:sp>
          <p:nvSpPr>
            <p:cNvPr id="417" name="Google Shape;417;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2"/>
          <p:cNvGrpSpPr/>
          <p:nvPr/>
        </p:nvGrpSpPr>
        <p:grpSpPr>
          <a:xfrm>
            <a:off x="11614051" y="129884"/>
            <a:ext cx="661669" cy="1214119"/>
            <a:chOff x="11436251" y="129884"/>
            <a:chExt cx="661669" cy="1214119"/>
          </a:xfrm>
        </p:grpSpPr>
        <p:sp>
          <p:nvSpPr>
            <p:cNvPr id="422" name="Google Shape;422;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2"/>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3"/>
          <p:cNvGrpSpPr/>
          <p:nvPr/>
        </p:nvGrpSpPr>
        <p:grpSpPr>
          <a:xfrm>
            <a:off x="0" y="1318491"/>
            <a:ext cx="1397812" cy="58002"/>
            <a:chOff x="0" y="1077191"/>
            <a:chExt cx="1397812" cy="58002"/>
          </a:xfrm>
        </p:grpSpPr>
        <p:sp>
          <p:nvSpPr>
            <p:cNvPr id="458" name="Google Shape;458;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3"/>
          <p:cNvGrpSpPr/>
          <p:nvPr/>
        </p:nvGrpSpPr>
        <p:grpSpPr>
          <a:xfrm>
            <a:off x="11436251" y="129884"/>
            <a:ext cx="661669" cy="1214119"/>
            <a:chOff x="11436251" y="129884"/>
            <a:chExt cx="661669" cy="1214119"/>
          </a:xfrm>
        </p:grpSpPr>
        <p:sp>
          <p:nvSpPr>
            <p:cNvPr id="463" name="Google Shape;463;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3"/>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4"/>
          <p:cNvGrpSpPr/>
          <p:nvPr/>
        </p:nvGrpSpPr>
        <p:grpSpPr>
          <a:xfrm>
            <a:off x="0" y="1318491"/>
            <a:ext cx="1397812" cy="58002"/>
            <a:chOff x="0" y="1077191"/>
            <a:chExt cx="1397812" cy="58002"/>
          </a:xfrm>
        </p:grpSpPr>
        <p:sp>
          <p:nvSpPr>
            <p:cNvPr id="499" name="Google Shape;499;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4"/>
          <p:cNvGrpSpPr/>
          <p:nvPr/>
        </p:nvGrpSpPr>
        <p:grpSpPr>
          <a:xfrm>
            <a:off x="11436251" y="129884"/>
            <a:ext cx="661669" cy="1214119"/>
            <a:chOff x="11436251" y="129884"/>
            <a:chExt cx="661669" cy="1214119"/>
          </a:xfrm>
        </p:grpSpPr>
        <p:sp>
          <p:nvSpPr>
            <p:cNvPr id="504" name="Google Shape;504;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4"/>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5"/>
          <p:cNvGrpSpPr/>
          <p:nvPr/>
        </p:nvGrpSpPr>
        <p:grpSpPr>
          <a:xfrm>
            <a:off x="0" y="1318491"/>
            <a:ext cx="1397812" cy="58002"/>
            <a:chOff x="0" y="1077191"/>
            <a:chExt cx="1397812" cy="58002"/>
          </a:xfrm>
        </p:grpSpPr>
        <p:sp>
          <p:nvSpPr>
            <p:cNvPr id="540" name="Google Shape;540;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5"/>
          <p:cNvGrpSpPr/>
          <p:nvPr/>
        </p:nvGrpSpPr>
        <p:grpSpPr>
          <a:xfrm>
            <a:off x="11436251" y="129884"/>
            <a:ext cx="661669" cy="1214119"/>
            <a:chOff x="11436251" y="129884"/>
            <a:chExt cx="661669" cy="1214119"/>
          </a:xfrm>
        </p:grpSpPr>
        <p:sp>
          <p:nvSpPr>
            <p:cNvPr id="545" name="Google Shape;545;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5"/>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6"/>
          <p:cNvGrpSpPr/>
          <p:nvPr/>
        </p:nvGrpSpPr>
        <p:grpSpPr>
          <a:xfrm>
            <a:off x="0" y="1318491"/>
            <a:ext cx="1397812" cy="58002"/>
            <a:chOff x="0" y="1077191"/>
            <a:chExt cx="1397812" cy="58002"/>
          </a:xfrm>
        </p:grpSpPr>
        <p:sp>
          <p:nvSpPr>
            <p:cNvPr id="582" name="Google Shape;582;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6"/>
          <p:cNvGrpSpPr/>
          <p:nvPr/>
        </p:nvGrpSpPr>
        <p:grpSpPr>
          <a:xfrm>
            <a:off x="11614051" y="129884"/>
            <a:ext cx="661669" cy="1214119"/>
            <a:chOff x="11436251" y="129884"/>
            <a:chExt cx="661669" cy="1214119"/>
          </a:xfrm>
        </p:grpSpPr>
        <p:sp>
          <p:nvSpPr>
            <p:cNvPr id="587" name="Google Shape;587;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6"/>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0"/>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0"/>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0"/>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0"/>
          <p:cNvGrpSpPr/>
          <p:nvPr/>
        </p:nvGrpSpPr>
        <p:grpSpPr>
          <a:xfrm>
            <a:off x="11436251" y="129884"/>
            <a:ext cx="661669" cy="1214119"/>
            <a:chOff x="11436251" y="129884"/>
            <a:chExt cx="661669" cy="1214119"/>
          </a:xfrm>
        </p:grpSpPr>
        <p:sp>
          <p:nvSpPr>
            <p:cNvPr id="29" name="Google Shape;29;p10"/>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0"/>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0"/>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0"/>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0"/>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0"/>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0"/>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0"/>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0"/>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0"/>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0"/>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0"/>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0"/>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0"/>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0"/>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0"/>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0"/>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0"/>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0"/>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0"/>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0"/>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0"/>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0"/>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0"/>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0"/>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0"/>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0"/>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0"/>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0"/>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0"/>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8"/>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1"/>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2"/>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3"/>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1"/>
          <p:cNvGrpSpPr/>
          <p:nvPr/>
        </p:nvGrpSpPr>
        <p:grpSpPr>
          <a:xfrm>
            <a:off x="0" y="1318491"/>
            <a:ext cx="1397812" cy="58002"/>
            <a:chOff x="0" y="1077191"/>
            <a:chExt cx="1397812" cy="58002"/>
          </a:xfrm>
        </p:grpSpPr>
        <p:sp>
          <p:nvSpPr>
            <p:cNvPr id="65" name="Google Shape;65;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1"/>
          <p:cNvGrpSpPr/>
          <p:nvPr/>
        </p:nvGrpSpPr>
        <p:grpSpPr>
          <a:xfrm>
            <a:off x="11436251" y="129884"/>
            <a:ext cx="661669" cy="1214119"/>
            <a:chOff x="11436251" y="129884"/>
            <a:chExt cx="661669" cy="1214119"/>
          </a:xfrm>
        </p:grpSpPr>
        <p:sp>
          <p:nvSpPr>
            <p:cNvPr id="71" name="Google Shape;71;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2"/>
          <p:cNvGrpSpPr/>
          <p:nvPr/>
        </p:nvGrpSpPr>
        <p:grpSpPr>
          <a:xfrm>
            <a:off x="0" y="1318491"/>
            <a:ext cx="1397812" cy="58002"/>
            <a:chOff x="0" y="1077191"/>
            <a:chExt cx="1397812" cy="58002"/>
          </a:xfrm>
        </p:grpSpPr>
        <p:sp>
          <p:nvSpPr>
            <p:cNvPr id="107" name="Google Shape;107;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2"/>
          <p:cNvGrpSpPr/>
          <p:nvPr/>
        </p:nvGrpSpPr>
        <p:grpSpPr>
          <a:xfrm>
            <a:off x="11436251" y="129884"/>
            <a:ext cx="661669" cy="1214119"/>
            <a:chOff x="11436251" y="129884"/>
            <a:chExt cx="661669" cy="1214119"/>
          </a:xfrm>
        </p:grpSpPr>
        <p:sp>
          <p:nvSpPr>
            <p:cNvPr id="113" name="Google Shape;113;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2"/>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3"/>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3"/>
          <p:cNvGrpSpPr/>
          <p:nvPr/>
        </p:nvGrpSpPr>
        <p:grpSpPr>
          <a:xfrm>
            <a:off x="0" y="1318491"/>
            <a:ext cx="1397812" cy="58002"/>
            <a:chOff x="0" y="1077191"/>
            <a:chExt cx="1397812" cy="58002"/>
          </a:xfrm>
        </p:grpSpPr>
        <p:sp>
          <p:nvSpPr>
            <p:cNvPr id="148" name="Google Shape;148;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3"/>
          <p:cNvGrpSpPr/>
          <p:nvPr/>
        </p:nvGrpSpPr>
        <p:grpSpPr>
          <a:xfrm>
            <a:off x="11436251" y="129884"/>
            <a:ext cx="661669" cy="1214119"/>
            <a:chOff x="11436251" y="129884"/>
            <a:chExt cx="661669" cy="1214119"/>
          </a:xfrm>
        </p:grpSpPr>
        <p:sp>
          <p:nvSpPr>
            <p:cNvPr id="154" name="Google Shape;154;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3"/>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4"/>
          <p:cNvGrpSpPr/>
          <p:nvPr/>
        </p:nvGrpSpPr>
        <p:grpSpPr>
          <a:xfrm>
            <a:off x="0" y="1318491"/>
            <a:ext cx="1397812" cy="58002"/>
            <a:chOff x="0" y="1077191"/>
            <a:chExt cx="1397812" cy="58002"/>
          </a:xfrm>
        </p:grpSpPr>
        <p:sp>
          <p:nvSpPr>
            <p:cNvPr id="189" name="Google Shape;189;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4"/>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4"/>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4"/>
          <p:cNvGrpSpPr/>
          <p:nvPr/>
        </p:nvGrpSpPr>
        <p:grpSpPr>
          <a:xfrm>
            <a:off x="11626751" y="129884"/>
            <a:ext cx="661669" cy="1214119"/>
            <a:chOff x="11436251" y="129884"/>
            <a:chExt cx="661669" cy="1214119"/>
          </a:xfrm>
        </p:grpSpPr>
        <p:sp>
          <p:nvSpPr>
            <p:cNvPr id="197" name="Google Shape;197;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25" name="Shape 225"/>
        <p:cNvGrpSpPr/>
        <p:nvPr/>
      </p:nvGrpSpPr>
      <p:grpSpPr>
        <a:xfrm>
          <a:off x="0" y="0"/>
          <a:ext cx="0" cy="0"/>
          <a:chOff x="0" y="0"/>
          <a:chExt cx="0" cy="0"/>
        </a:xfrm>
      </p:grpSpPr>
      <p:pic>
        <p:nvPicPr>
          <p:cNvPr descr="A logo with blue and yellow colors&#10;&#10;Description automatically generated" id="226" name="Google Shape;226;p15"/>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27" name="Google Shape;227;p15"/>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28" name="Google Shape;228;p15"/>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29" name="Google Shape;229;p15"/>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30" name="Google Shape;230;p15"/>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31" name="Google Shape;231;p15"/>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32" name="Google Shape;232;p15"/>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33" name="Shape 233"/>
        <p:cNvGrpSpPr/>
        <p:nvPr/>
      </p:nvGrpSpPr>
      <p:grpSpPr>
        <a:xfrm>
          <a:off x="0" y="0"/>
          <a:ext cx="0" cy="0"/>
          <a:chOff x="0" y="0"/>
          <a:chExt cx="0" cy="0"/>
        </a:xfrm>
      </p:grpSpPr>
      <p:pic>
        <p:nvPicPr>
          <p:cNvPr descr="A logo with blue and yellow colors&#10;&#10;Description automatically generated" id="234" name="Google Shape;234;p16"/>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35" name="Google Shape;235;p16"/>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6" name="Google Shape;236;p16"/>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37" name="Google Shape;237;p16"/>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39" name="Google Shape;239;p16"/>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40" name="Shape 240"/>
        <p:cNvGrpSpPr/>
        <p:nvPr/>
      </p:nvGrpSpPr>
      <p:grpSpPr>
        <a:xfrm>
          <a:off x="0" y="0"/>
          <a:ext cx="0" cy="0"/>
          <a:chOff x="0" y="0"/>
          <a:chExt cx="0" cy="0"/>
        </a:xfrm>
      </p:grpSpPr>
      <p:sp>
        <p:nvSpPr>
          <p:cNvPr id="241" name="Google Shape;241;p17"/>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42" name="Google Shape;242;p17"/>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43" name="Google Shape;243;p17"/>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44" name="Google Shape;244;p17"/>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7"/>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46" name="Google Shape;246;p17"/>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47" name="Google Shape;247;p17"/>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8"/>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9" y="835248"/>
            <a:ext cx="7672440"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Scientific Management</a:t>
            </a:r>
            <a:endParaRPr/>
          </a:p>
        </p:txBody>
      </p:sp>
      <p:pic>
        <p:nvPicPr>
          <p:cNvPr id="663" name="Google Shape;663;p1"/>
          <p:cNvPicPr preferRelativeResize="0"/>
          <p:nvPr/>
        </p:nvPicPr>
        <p:blipFill rotWithShape="1">
          <a:blip r:embed="rId3">
            <a:alphaModFix/>
          </a:blip>
          <a:srcRect b="0" l="0" r="0" t="0"/>
          <a:stretch/>
        </p:blipFill>
        <p:spPr>
          <a:xfrm>
            <a:off x="6469125" y="2583625"/>
            <a:ext cx="1655876" cy="1134700"/>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3742519" y="3676153"/>
            <a:ext cx="1318477" cy="9035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model to improve profitability</a:t>
            </a:r>
            <a:r>
              <a:rPr lang="en-GB">
                <a:solidFill>
                  <a:schemeClr val="accent1"/>
                </a:solidFill>
              </a:rPr>
              <a:t>.</a:t>
            </a:r>
            <a:endParaRPr/>
          </a:p>
        </p:txBody>
      </p:sp>
      <p:sp>
        <p:nvSpPr>
          <p:cNvPr id="672" name="Google Shape;672;p2"/>
          <p:cNvSpPr txBox="1"/>
          <p:nvPr/>
        </p:nvSpPr>
        <p:spPr>
          <a:xfrm>
            <a:off x="493083" y="1840161"/>
            <a:ext cx="5646600" cy="3755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rgbClr val="2B3940"/>
                </a:solidFill>
                <a:latin typeface="Montserrat Light"/>
                <a:ea typeface="Montserrat Light"/>
                <a:cs typeface="Montserrat Light"/>
                <a:sym typeface="Montserrat Light"/>
              </a:rPr>
              <a:t>Frederick Taylor's principles of scientific management, developed in the early 20th century, have had a significant impact on the field of management and business practices. While they have been subject to criticism and refinement over time, Taylor's ideas have played a crucial role in shaping modern management thinking.</a:t>
            </a:r>
            <a:endParaRPr/>
          </a:p>
          <a:p>
            <a:pPr indent="0" lvl="0" marL="0" marR="0" rtl="0" algn="l">
              <a:spcBef>
                <a:spcPts val="0"/>
              </a:spcBef>
              <a:spcAft>
                <a:spcPts val="0"/>
              </a:spcAft>
              <a:buNone/>
            </a:pPr>
            <a:r>
              <a:t/>
            </a:r>
            <a:endParaRPr sz="1400">
              <a:solidFill>
                <a:srgbClr val="2B3940"/>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rgbClr val="2B3940"/>
                </a:solidFill>
                <a:latin typeface="Montserrat Light"/>
                <a:ea typeface="Montserrat Light"/>
                <a:cs typeface="Montserrat Light"/>
                <a:sym typeface="Montserrat Light"/>
              </a:rPr>
              <a:t>Taylor's ideas have been adapted and evolved over time and his principles have had a lasting legacy in the field of management. Many of the fundamental concepts he introduced continue to influence business practices, particularly in the pursuit of efficiency, productivity, and evidence-based decision-making. It is important to note that Taylor's approach has been criticised for its mechanistic view of workers and lack of consideration for human factors, leading to the development of more human-centric management theories such as Theory X and Theory Y.</a:t>
            </a:r>
            <a:endParaRPr sz="1400">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366713" y="1328740"/>
            <a:ext cx="11306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improve productivity</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6423125" y="2137511"/>
            <a:ext cx="4860933" cy="33310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5" y="750470"/>
            <a:ext cx="7368949"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Conduct an analysis of processes</a:t>
            </a:r>
            <a:r>
              <a:rPr lang="en-GB">
                <a:solidFill>
                  <a:schemeClr val="accent3"/>
                </a:solidFill>
              </a:rPr>
              <a:t>.</a:t>
            </a:r>
            <a:endParaRPr>
              <a:solidFill>
                <a:schemeClr val="accent3"/>
              </a:solidFill>
            </a:endParaRPr>
          </a:p>
        </p:txBody>
      </p:sp>
      <p:graphicFrame>
        <p:nvGraphicFramePr>
          <p:cNvPr id="682" name="Google Shape;682;p3"/>
          <p:cNvGraphicFramePr/>
          <p:nvPr/>
        </p:nvGraphicFramePr>
        <p:xfrm>
          <a:off x="1594042" y="3202625"/>
          <a:ext cx="3000000" cy="3000000"/>
        </p:xfrm>
        <a:graphic>
          <a:graphicData uri="http://schemas.openxmlformats.org/drawingml/2006/table">
            <a:tbl>
              <a:tblPr>
                <a:noFill/>
                <a:tableStyleId>{3D885EE0-7163-4ECF-B1AF-E5F465EF1B10}</a:tableStyleId>
              </a:tblPr>
              <a:tblGrid>
                <a:gridCol w="4092375"/>
                <a:gridCol w="5040575"/>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10394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List the processes in your organisation. How many of these are routine?  How can they be broken into manageable elements?</a:t>
                      </a:r>
                      <a:endParaRPr b="0" i="0" sz="1200" u="none" cap="none" strike="noStrike">
                        <a:solidFill>
                          <a:schemeClr val="dk2"/>
                        </a:solidFill>
                        <a:latin typeface="Montserrat Medium"/>
                        <a:ea typeface="Montserrat Medium"/>
                        <a:cs typeface="Montserrat Medium"/>
                        <a:sym typeface="Montserrat Medium"/>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476250">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How long does it take to perform these tasks? </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676275">
                <a:tc>
                  <a:txBody>
                    <a:bodyPr/>
                    <a:lstStyle/>
                    <a:p>
                      <a:pPr indent="0" lvl="0" marL="0" marR="0" rtl="0" algn="l">
                        <a:lnSpc>
                          <a:spcPct val="115000"/>
                        </a:lnSpc>
                        <a:spcBef>
                          <a:spcPts val="0"/>
                        </a:spcBef>
                        <a:spcAft>
                          <a:spcPts val="0"/>
                        </a:spcAft>
                        <a:buNone/>
                      </a:pPr>
                      <a:r>
                        <a:rPr b="0" i="0" lang="en-GB" sz="1200" u="none" cap="none" strike="noStrike">
                          <a:solidFill>
                            <a:schemeClr val="dk2"/>
                          </a:solidFill>
                          <a:latin typeface="Montserrat Medium"/>
                          <a:ea typeface="Montserrat Medium"/>
                          <a:cs typeface="Montserrat Medium"/>
                          <a:sym typeface="Montserrat Medium"/>
                        </a:rPr>
                        <a:t>What are the steps where improvements can be made?</a:t>
                      </a:r>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463952" y="1574325"/>
            <a:ext cx="105786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Begin by conducting a detailed analysis of the work processes and tasks within your organisation. Identify repetitive and routine tasks that can be broken down into smaller, more manageable elements. Use time and motion studies to observe and record the time it takes for workers to perform specific tasks. Analyse the movements and steps involved in each task to identify opportunities for improvement.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5" y="750475"/>
            <a:ext cx="11081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Identify best practices and standardise methods</a:t>
            </a:r>
            <a:r>
              <a:rPr lang="en-GB">
                <a:solidFill>
                  <a:schemeClr val="accent2"/>
                </a:solidFill>
              </a:rPr>
              <a:t>.</a:t>
            </a:r>
            <a:r>
              <a:rPr lang="en-GB"/>
              <a:t> </a:t>
            </a:r>
            <a:endParaRPr/>
          </a:p>
        </p:txBody>
      </p:sp>
      <p:graphicFrame>
        <p:nvGraphicFramePr>
          <p:cNvPr id="691" name="Google Shape;691;p4"/>
          <p:cNvGraphicFramePr/>
          <p:nvPr/>
        </p:nvGraphicFramePr>
        <p:xfrm>
          <a:off x="1106563" y="3065855"/>
          <a:ext cx="3000000" cy="3000000"/>
        </p:xfrm>
        <a:graphic>
          <a:graphicData uri="http://schemas.openxmlformats.org/drawingml/2006/table">
            <a:tbl>
              <a:tblPr bandRow="1" firstCol="1" firstRow="1">
                <a:noFill/>
                <a:tableStyleId>{E7A87FA1-3092-46F6-A3CA-063C8CB508EB}</a:tableStyleId>
              </a:tblPr>
              <a:tblGrid>
                <a:gridCol w="5008475"/>
                <a:gridCol w="4952800"/>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4490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Who or which teams are most effective in performing their tasks?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898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Why are these teams performing so well?  How can what they are doing be copied?</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181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training is required of other teams to match the performance of the best teams?</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375925" y="1613550"/>
            <a:ext cx="105387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Determine the most efficient and effective ways to perform each task. This may involve identifying best practices through the analysis of successful workers or conducting experiments to find the optimal methods. Develop standardised work methods based on the identified best practices. Standardisation helps ensure consistency in performance and facilitates easier monitoring and control of work processes.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6" y="750470"/>
            <a:ext cx="10597924"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Make changes to pay and controls</a:t>
            </a:r>
            <a:r>
              <a:rPr lang="en-GB">
                <a:solidFill>
                  <a:schemeClr val="accent1"/>
                </a:solidFill>
              </a:rPr>
              <a:t>.</a:t>
            </a:r>
            <a:endParaRPr>
              <a:solidFill>
                <a:schemeClr val="accent1"/>
              </a:solidFill>
            </a:endParaRPr>
          </a:p>
        </p:txBody>
      </p:sp>
      <p:graphicFrame>
        <p:nvGraphicFramePr>
          <p:cNvPr id="700" name="Google Shape;700;p5"/>
          <p:cNvGraphicFramePr/>
          <p:nvPr/>
        </p:nvGraphicFramePr>
        <p:xfrm>
          <a:off x="1227616" y="3177955"/>
          <a:ext cx="3000000" cy="3000000"/>
        </p:xfrm>
        <a:graphic>
          <a:graphicData uri="http://schemas.openxmlformats.org/drawingml/2006/table">
            <a:tbl>
              <a:tblPr bandRow="1" firstCol="1" firstRow="1">
                <a:noFill/>
                <a:tableStyleId>{E7A87FA1-3092-46F6-A3CA-063C8CB508EB}</a:tableStyleId>
              </a:tblPr>
              <a:tblGrid>
                <a:gridCol w="4868375"/>
                <a:gridCol w="4906300"/>
              </a:tblGrid>
              <a:tr h="622100">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7332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are you paying people for these processes at the present? How would piece rates motivate people? (Be careful it – it can cause dissent).</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the supervision of the workers be improved by using specialised foremen to plan and control?</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8647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non monetary rewards could be used to incentivise the reorganised teams?</a:t>
                      </a:r>
                      <a:endParaRPr/>
                    </a:p>
                  </a:txBody>
                  <a:tcPr marT="0" marB="0" marR="90725" marL="9072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200" u="none" cap="none" strike="noStrike">
                        <a:solidFill>
                          <a:schemeClr val="dk2"/>
                        </a:solidFill>
                        <a:latin typeface="Montserrat SemiBold"/>
                        <a:ea typeface="Montserrat SemiBold"/>
                        <a:cs typeface="Montserrat SemiBold"/>
                        <a:sym typeface="Montserrat SemiBold"/>
                      </a:endParaRPr>
                    </a:p>
                  </a:txBody>
                  <a:tcPr marT="0" marB="0" marR="90725" marL="9072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441700" y="1641025"/>
            <a:ext cx="11077500" cy="1169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Consider implementing a piece-rate pay system, linking employee compensation directly to their output. This system is designed to provide financial incentives for higher productivity. Apply scientific principles to the selection and placement of workers. Match individuals with tasks that align with their skills and abilities to maximise efficiency and effectiveness. Implement Taylor's concept of functional foremanship, where specialised supervisors (foremen) are responsible for specific aspects of the production process. This may include planning, instruction, quality control, and timekeeping.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298676" y="750470"/>
            <a:ext cx="11041872"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Measure and keep improving</a:t>
            </a:r>
            <a:r>
              <a:rPr lang="en-GB">
                <a:solidFill>
                  <a:schemeClr val="lt1"/>
                </a:solidFill>
              </a:rPr>
              <a:t>.</a:t>
            </a:r>
            <a:endParaRPr>
              <a:solidFill>
                <a:schemeClr val="lt1"/>
              </a:solidFill>
            </a:endParaRPr>
          </a:p>
        </p:txBody>
      </p:sp>
      <p:graphicFrame>
        <p:nvGraphicFramePr>
          <p:cNvPr id="709" name="Google Shape;709;p6"/>
          <p:cNvGraphicFramePr/>
          <p:nvPr/>
        </p:nvGraphicFramePr>
        <p:xfrm>
          <a:off x="1398330" y="3230613"/>
          <a:ext cx="3000000" cy="3000000"/>
        </p:xfrm>
        <a:graphic>
          <a:graphicData uri="http://schemas.openxmlformats.org/drawingml/2006/table">
            <a:tbl>
              <a:tblPr bandRow="1" firstCol="1" firstRow="1">
                <a:noFill/>
                <a:tableStyleId>{E7A87FA1-3092-46F6-A3CA-063C8CB508EB}</a:tableStyleId>
              </a:tblPr>
              <a:tblGrid>
                <a:gridCol w="4653425"/>
                <a:gridCol w="4618125"/>
              </a:tblGrid>
              <a:tr h="625800">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413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What KPIs can be used to measure performance?</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20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motivated are workers in seeing that their performance is continuously improving?</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20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How can the worker teams and supervisors follow up with further improvements that they suggest?</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10" name="Google Shape;710;p6"/>
          <p:cNvSpPr txBox="1"/>
          <p:nvPr/>
        </p:nvSpPr>
        <p:spPr>
          <a:xfrm>
            <a:off x="395200" y="1635625"/>
            <a:ext cx="106821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Develop key performance indicators (KPIs) to measure and evaluate the performance of both individuals and the overall organisation. Metrics may include output per worker, production efficiency, and adherence to standardised work methods. Foster a culture of continuous improvement by regularly reviewing and refining work processes. Encourage feedback from workers and supervisors, and use data to identify opportunities for further improvements.</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g1f0d9fcf492_0_0"/>
          <p:cNvSpPr txBox="1"/>
          <p:nvPr>
            <p:ph type="title"/>
          </p:nvPr>
        </p:nvSpPr>
        <p:spPr>
          <a:xfrm>
            <a:off x="333515" y="472411"/>
            <a:ext cx="5156100" cy="5469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800"/>
              <a:t>Editable framework</a:t>
            </a:r>
            <a:r>
              <a:rPr lang="en-GB" sz="2800">
                <a:solidFill>
                  <a:schemeClr val="lt1"/>
                </a:solidFill>
              </a:rPr>
              <a:t>.</a:t>
            </a:r>
            <a:endParaRPr sz="2800">
              <a:solidFill>
                <a:schemeClr val="lt1"/>
              </a:solidFill>
            </a:endParaRPr>
          </a:p>
        </p:txBody>
      </p:sp>
      <p:sp>
        <p:nvSpPr>
          <p:cNvPr id="716" name="Google Shape;716;g1f0d9fcf492_0_0"/>
          <p:cNvSpPr txBox="1"/>
          <p:nvPr>
            <p:ph idx="11" type="ftr"/>
          </p:nvPr>
        </p:nvSpPr>
        <p:spPr>
          <a:xfrm>
            <a:off x="4038600" y="6415984"/>
            <a:ext cx="4114800" cy="3651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7" name="Google Shape;717;g1f0d9fcf492_0_0"/>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t>‹#›</a:t>
            </a:fld>
            <a:endParaRPr/>
          </a:p>
        </p:txBody>
      </p:sp>
      <p:sp>
        <p:nvSpPr>
          <p:cNvPr id="718" name="Google Shape;718;g1f0d9fcf492_0_0"/>
          <p:cNvSpPr/>
          <p:nvPr/>
        </p:nvSpPr>
        <p:spPr>
          <a:xfrm>
            <a:off x="484600" y="1310350"/>
            <a:ext cx="2688600" cy="195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800">
                <a:solidFill>
                  <a:schemeClr val="lt1"/>
                </a:solidFill>
                <a:latin typeface="Montserrat SemiBold"/>
                <a:ea typeface="Montserrat SemiBold"/>
                <a:cs typeface="Montserrat SemiBold"/>
                <a:sym typeface="Montserrat SemiBold"/>
              </a:rPr>
              <a:t>Use this to add your own text and edit to suit your own branding</a:t>
            </a:r>
            <a:endParaRPr sz="1800">
              <a:solidFill>
                <a:schemeClr val="lt1"/>
              </a:solidFill>
              <a:latin typeface="Montserrat SemiBold"/>
              <a:ea typeface="Montserrat SemiBold"/>
              <a:cs typeface="Montserrat SemiBold"/>
              <a:sym typeface="Montserrat SemiBold"/>
            </a:endParaRPr>
          </a:p>
        </p:txBody>
      </p:sp>
      <p:grpSp>
        <p:nvGrpSpPr>
          <p:cNvPr id="719" name="Google Shape;719;g1f0d9fcf492_0_0"/>
          <p:cNvGrpSpPr/>
          <p:nvPr/>
        </p:nvGrpSpPr>
        <p:grpSpPr>
          <a:xfrm>
            <a:off x="0" y="1100016"/>
            <a:ext cx="1397787" cy="57996"/>
            <a:chOff x="0" y="1077191"/>
            <a:chExt cx="1397787" cy="57996"/>
          </a:xfrm>
        </p:grpSpPr>
        <p:sp>
          <p:nvSpPr>
            <p:cNvPr id="720" name="Google Shape;720;g1f0d9fcf492_0_0"/>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21" name="Google Shape;721;g1f0d9fcf492_0_0"/>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722" name="Google Shape;722;g1f0d9fcf492_0_0"/>
          <p:cNvSpPr/>
          <p:nvPr/>
        </p:nvSpPr>
        <p:spPr>
          <a:xfrm>
            <a:off x="3830889" y="1184750"/>
            <a:ext cx="3006771" cy="1542336"/>
          </a:xfrm>
          <a:custGeom>
            <a:rect b="b" l="l" r="r" t="t"/>
            <a:pathLst>
              <a:path extrusionOk="0" h="2428875" w="4471035">
                <a:moveTo>
                  <a:pt x="4296232" y="0"/>
                </a:moveTo>
                <a:lnTo>
                  <a:pt x="174498" y="0"/>
                </a:lnTo>
                <a:lnTo>
                  <a:pt x="128111" y="6233"/>
                </a:lnTo>
                <a:lnTo>
                  <a:pt x="86427" y="23825"/>
                </a:lnTo>
                <a:lnTo>
                  <a:pt x="51111" y="51111"/>
                </a:lnTo>
                <a:lnTo>
                  <a:pt x="23825" y="86427"/>
                </a:lnTo>
                <a:lnTo>
                  <a:pt x="6233" y="128111"/>
                </a:lnTo>
                <a:lnTo>
                  <a:pt x="0" y="174498"/>
                </a:lnTo>
                <a:lnTo>
                  <a:pt x="0" y="2254338"/>
                </a:lnTo>
                <a:lnTo>
                  <a:pt x="6233" y="2300725"/>
                </a:lnTo>
                <a:lnTo>
                  <a:pt x="23825" y="2342409"/>
                </a:lnTo>
                <a:lnTo>
                  <a:pt x="51111" y="2377725"/>
                </a:lnTo>
                <a:lnTo>
                  <a:pt x="86427" y="2405011"/>
                </a:lnTo>
                <a:lnTo>
                  <a:pt x="128111" y="2422603"/>
                </a:lnTo>
                <a:lnTo>
                  <a:pt x="174498" y="2428836"/>
                </a:lnTo>
                <a:lnTo>
                  <a:pt x="4296232" y="2428836"/>
                </a:lnTo>
                <a:lnTo>
                  <a:pt x="4342618" y="2422603"/>
                </a:lnTo>
                <a:lnTo>
                  <a:pt x="4384302" y="2405011"/>
                </a:lnTo>
                <a:lnTo>
                  <a:pt x="4419619" y="2377725"/>
                </a:lnTo>
                <a:lnTo>
                  <a:pt x="4446905" y="2342409"/>
                </a:lnTo>
                <a:lnTo>
                  <a:pt x="4464496" y="2300725"/>
                </a:lnTo>
                <a:lnTo>
                  <a:pt x="4470730" y="2254338"/>
                </a:lnTo>
                <a:lnTo>
                  <a:pt x="4470730" y="174498"/>
                </a:lnTo>
                <a:lnTo>
                  <a:pt x="4464496" y="128111"/>
                </a:lnTo>
                <a:lnTo>
                  <a:pt x="4446905" y="86427"/>
                </a:lnTo>
                <a:lnTo>
                  <a:pt x="4419619" y="51111"/>
                </a:lnTo>
                <a:lnTo>
                  <a:pt x="4384302" y="23825"/>
                </a:lnTo>
                <a:lnTo>
                  <a:pt x="4342618" y="6233"/>
                </a:lnTo>
                <a:lnTo>
                  <a:pt x="4296232"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3" name="Google Shape;723;g1f0d9fcf492_0_0"/>
          <p:cNvSpPr/>
          <p:nvPr/>
        </p:nvSpPr>
        <p:spPr>
          <a:xfrm>
            <a:off x="6892569" y="1184750"/>
            <a:ext cx="4441616" cy="1542336"/>
          </a:xfrm>
          <a:custGeom>
            <a:rect b="b" l="l" r="r" t="t"/>
            <a:pathLst>
              <a:path extrusionOk="0" h="2428875" w="6604634">
                <a:moveTo>
                  <a:pt x="6429819" y="0"/>
                </a:moveTo>
                <a:lnTo>
                  <a:pt x="174498" y="0"/>
                </a:lnTo>
                <a:lnTo>
                  <a:pt x="128111" y="6233"/>
                </a:lnTo>
                <a:lnTo>
                  <a:pt x="86427" y="23825"/>
                </a:lnTo>
                <a:lnTo>
                  <a:pt x="51111" y="51111"/>
                </a:lnTo>
                <a:lnTo>
                  <a:pt x="23825" y="86427"/>
                </a:lnTo>
                <a:lnTo>
                  <a:pt x="6233" y="128111"/>
                </a:lnTo>
                <a:lnTo>
                  <a:pt x="0" y="174498"/>
                </a:lnTo>
                <a:lnTo>
                  <a:pt x="0" y="2254338"/>
                </a:lnTo>
                <a:lnTo>
                  <a:pt x="6233" y="2300725"/>
                </a:lnTo>
                <a:lnTo>
                  <a:pt x="23825" y="2342409"/>
                </a:lnTo>
                <a:lnTo>
                  <a:pt x="51111" y="2377725"/>
                </a:lnTo>
                <a:lnTo>
                  <a:pt x="86427" y="2405011"/>
                </a:lnTo>
                <a:lnTo>
                  <a:pt x="128111" y="2422603"/>
                </a:lnTo>
                <a:lnTo>
                  <a:pt x="174498" y="2428836"/>
                </a:lnTo>
                <a:lnTo>
                  <a:pt x="6429819" y="2428836"/>
                </a:lnTo>
                <a:lnTo>
                  <a:pt x="6476206" y="2422603"/>
                </a:lnTo>
                <a:lnTo>
                  <a:pt x="6517889" y="2405011"/>
                </a:lnTo>
                <a:lnTo>
                  <a:pt x="6553206" y="2377725"/>
                </a:lnTo>
                <a:lnTo>
                  <a:pt x="6580492" y="2342409"/>
                </a:lnTo>
                <a:lnTo>
                  <a:pt x="6598083" y="2300725"/>
                </a:lnTo>
                <a:lnTo>
                  <a:pt x="6604317" y="2254338"/>
                </a:lnTo>
                <a:lnTo>
                  <a:pt x="6604317" y="174498"/>
                </a:lnTo>
                <a:lnTo>
                  <a:pt x="6598083" y="128111"/>
                </a:lnTo>
                <a:lnTo>
                  <a:pt x="6580492" y="86427"/>
                </a:lnTo>
                <a:lnTo>
                  <a:pt x="6553206" y="51111"/>
                </a:lnTo>
                <a:lnTo>
                  <a:pt x="6517889" y="23825"/>
                </a:lnTo>
                <a:lnTo>
                  <a:pt x="6476206" y="6233"/>
                </a:lnTo>
                <a:lnTo>
                  <a:pt x="6429819" y="0"/>
                </a:lnTo>
                <a:close/>
              </a:path>
            </a:pathLst>
          </a:custGeom>
          <a:solidFill>
            <a:srgbClr val="EEF2F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nvGrpSpPr>
          <p:cNvPr id="724" name="Google Shape;724;g1f0d9fcf492_0_0"/>
          <p:cNvGrpSpPr/>
          <p:nvPr/>
        </p:nvGrpSpPr>
        <p:grpSpPr>
          <a:xfrm>
            <a:off x="3426404" y="1563659"/>
            <a:ext cx="829100" cy="787645"/>
            <a:chOff x="222129" y="650304"/>
            <a:chExt cx="926782" cy="880443"/>
          </a:xfrm>
        </p:grpSpPr>
        <p:sp>
          <p:nvSpPr>
            <p:cNvPr id="725" name="Google Shape;725;g1f0d9fcf492_0_0"/>
            <p:cNvSpPr/>
            <p:nvPr/>
          </p:nvSpPr>
          <p:spPr>
            <a:xfrm>
              <a:off x="222129" y="650304"/>
              <a:ext cx="926782" cy="880443"/>
            </a:xfrm>
            <a:custGeom>
              <a:rect b="b" l="l" r="r" t="t"/>
              <a:pathLst>
                <a:path extrusionOk="0" h="1235710" w="1235710">
                  <a:moveTo>
                    <a:pt x="617715" y="0"/>
                  </a:moveTo>
                  <a:lnTo>
                    <a:pt x="569440" y="1858"/>
                  </a:lnTo>
                  <a:lnTo>
                    <a:pt x="522182" y="7342"/>
                  </a:lnTo>
                  <a:lnTo>
                    <a:pt x="476077" y="16314"/>
                  </a:lnTo>
                  <a:lnTo>
                    <a:pt x="431263" y="28636"/>
                  </a:lnTo>
                  <a:lnTo>
                    <a:pt x="387877" y="44172"/>
                  </a:lnTo>
                  <a:lnTo>
                    <a:pt x="346057" y="62784"/>
                  </a:lnTo>
                  <a:lnTo>
                    <a:pt x="305940" y="84335"/>
                  </a:lnTo>
                  <a:lnTo>
                    <a:pt x="267663" y="108687"/>
                  </a:lnTo>
                  <a:lnTo>
                    <a:pt x="231363" y="135703"/>
                  </a:lnTo>
                  <a:lnTo>
                    <a:pt x="197178" y="165246"/>
                  </a:lnTo>
                  <a:lnTo>
                    <a:pt x="165246" y="197178"/>
                  </a:lnTo>
                  <a:lnTo>
                    <a:pt x="135703" y="231363"/>
                  </a:lnTo>
                  <a:lnTo>
                    <a:pt x="108687" y="267663"/>
                  </a:lnTo>
                  <a:lnTo>
                    <a:pt x="84335" y="305940"/>
                  </a:lnTo>
                  <a:lnTo>
                    <a:pt x="62784" y="346057"/>
                  </a:lnTo>
                  <a:lnTo>
                    <a:pt x="44172" y="387877"/>
                  </a:lnTo>
                  <a:lnTo>
                    <a:pt x="28636" y="431263"/>
                  </a:lnTo>
                  <a:lnTo>
                    <a:pt x="16314" y="476077"/>
                  </a:lnTo>
                  <a:lnTo>
                    <a:pt x="7342" y="522182"/>
                  </a:lnTo>
                  <a:lnTo>
                    <a:pt x="1858" y="569440"/>
                  </a:lnTo>
                  <a:lnTo>
                    <a:pt x="0" y="617715"/>
                  </a:lnTo>
                  <a:lnTo>
                    <a:pt x="1858" y="665990"/>
                  </a:lnTo>
                  <a:lnTo>
                    <a:pt x="7342" y="713248"/>
                  </a:lnTo>
                  <a:lnTo>
                    <a:pt x="16314" y="759353"/>
                  </a:lnTo>
                  <a:lnTo>
                    <a:pt x="28636" y="804167"/>
                  </a:lnTo>
                  <a:lnTo>
                    <a:pt x="44172" y="847553"/>
                  </a:lnTo>
                  <a:lnTo>
                    <a:pt x="62784" y="889373"/>
                  </a:lnTo>
                  <a:lnTo>
                    <a:pt x="84335" y="929490"/>
                  </a:lnTo>
                  <a:lnTo>
                    <a:pt x="108687" y="967767"/>
                  </a:lnTo>
                  <a:lnTo>
                    <a:pt x="135703" y="1004066"/>
                  </a:lnTo>
                  <a:lnTo>
                    <a:pt x="165246" y="1038251"/>
                  </a:lnTo>
                  <a:lnTo>
                    <a:pt x="197178" y="1070184"/>
                  </a:lnTo>
                  <a:lnTo>
                    <a:pt x="231363" y="1099727"/>
                  </a:lnTo>
                  <a:lnTo>
                    <a:pt x="267663" y="1126743"/>
                  </a:lnTo>
                  <a:lnTo>
                    <a:pt x="305940" y="1151095"/>
                  </a:lnTo>
                  <a:lnTo>
                    <a:pt x="346057" y="1172646"/>
                  </a:lnTo>
                  <a:lnTo>
                    <a:pt x="387877" y="1191258"/>
                  </a:lnTo>
                  <a:lnTo>
                    <a:pt x="431263" y="1206794"/>
                  </a:lnTo>
                  <a:lnTo>
                    <a:pt x="476077" y="1219116"/>
                  </a:lnTo>
                  <a:lnTo>
                    <a:pt x="522182" y="1228088"/>
                  </a:lnTo>
                  <a:lnTo>
                    <a:pt x="569440" y="1233572"/>
                  </a:lnTo>
                  <a:lnTo>
                    <a:pt x="617715" y="1235430"/>
                  </a:lnTo>
                  <a:lnTo>
                    <a:pt x="665988" y="1233572"/>
                  </a:lnTo>
                  <a:lnTo>
                    <a:pt x="713245" y="1228088"/>
                  </a:lnTo>
                  <a:lnTo>
                    <a:pt x="759349" y="1219116"/>
                  </a:lnTo>
                  <a:lnTo>
                    <a:pt x="804162" y="1206794"/>
                  </a:lnTo>
                  <a:lnTo>
                    <a:pt x="847547" y="1191258"/>
                  </a:lnTo>
                  <a:lnTo>
                    <a:pt x="889367" y="1172646"/>
                  </a:lnTo>
                  <a:lnTo>
                    <a:pt x="929484" y="1151095"/>
                  </a:lnTo>
                  <a:lnTo>
                    <a:pt x="967761" y="1126743"/>
                  </a:lnTo>
                  <a:lnTo>
                    <a:pt x="1004061" y="1099727"/>
                  </a:lnTo>
                  <a:lnTo>
                    <a:pt x="1038246" y="1070184"/>
                  </a:lnTo>
                  <a:lnTo>
                    <a:pt x="1070179" y="1038251"/>
                  </a:lnTo>
                  <a:lnTo>
                    <a:pt x="1099723" y="1004066"/>
                  </a:lnTo>
                  <a:lnTo>
                    <a:pt x="1126739" y="967767"/>
                  </a:lnTo>
                  <a:lnTo>
                    <a:pt x="1151092" y="929490"/>
                  </a:lnTo>
                  <a:lnTo>
                    <a:pt x="1172644" y="889373"/>
                  </a:lnTo>
                  <a:lnTo>
                    <a:pt x="1191256" y="847553"/>
                  </a:lnTo>
                  <a:lnTo>
                    <a:pt x="1206792" y="804167"/>
                  </a:lnTo>
                  <a:lnTo>
                    <a:pt x="1219115" y="759353"/>
                  </a:lnTo>
                  <a:lnTo>
                    <a:pt x="1228088" y="713248"/>
                  </a:lnTo>
                  <a:lnTo>
                    <a:pt x="1233572" y="665990"/>
                  </a:lnTo>
                  <a:lnTo>
                    <a:pt x="1235430" y="617715"/>
                  </a:lnTo>
                  <a:lnTo>
                    <a:pt x="1233572" y="569440"/>
                  </a:lnTo>
                  <a:lnTo>
                    <a:pt x="1228088" y="522182"/>
                  </a:lnTo>
                  <a:lnTo>
                    <a:pt x="1219115" y="476077"/>
                  </a:lnTo>
                  <a:lnTo>
                    <a:pt x="1206792" y="431263"/>
                  </a:lnTo>
                  <a:lnTo>
                    <a:pt x="1191256" y="387877"/>
                  </a:lnTo>
                  <a:lnTo>
                    <a:pt x="1172644" y="346057"/>
                  </a:lnTo>
                  <a:lnTo>
                    <a:pt x="1151092" y="305940"/>
                  </a:lnTo>
                  <a:lnTo>
                    <a:pt x="1126739" y="267663"/>
                  </a:lnTo>
                  <a:lnTo>
                    <a:pt x="1099723" y="231363"/>
                  </a:lnTo>
                  <a:lnTo>
                    <a:pt x="1070179" y="197178"/>
                  </a:lnTo>
                  <a:lnTo>
                    <a:pt x="1038246" y="165246"/>
                  </a:lnTo>
                  <a:lnTo>
                    <a:pt x="1004061" y="135703"/>
                  </a:lnTo>
                  <a:lnTo>
                    <a:pt x="967761" y="108687"/>
                  </a:lnTo>
                  <a:lnTo>
                    <a:pt x="929484" y="84335"/>
                  </a:lnTo>
                  <a:lnTo>
                    <a:pt x="889367" y="62784"/>
                  </a:lnTo>
                  <a:lnTo>
                    <a:pt x="847547" y="44172"/>
                  </a:lnTo>
                  <a:lnTo>
                    <a:pt x="804162" y="28636"/>
                  </a:lnTo>
                  <a:lnTo>
                    <a:pt x="759349" y="16314"/>
                  </a:lnTo>
                  <a:lnTo>
                    <a:pt x="713245" y="7342"/>
                  </a:lnTo>
                  <a:lnTo>
                    <a:pt x="665988" y="1858"/>
                  </a:lnTo>
                  <a:lnTo>
                    <a:pt x="617715" y="0"/>
                  </a:lnTo>
                  <a:close/>
                </a:path>
              </a:pathLst>
            </a:custGeom>
            <a:solidFill>
              <a:srgbClr val="02315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26" name="Google Shape;726;g1f0d9fcf492_0_0"/>
            <p:cNvSpPr/>
            <p:nvPr/>
          </p:nvSpPr>
          <p:spPr>
            <a:xfrm>
              <a:off x="222129" y="650304"/>
              <a:ext cx="926782" cy="880443"/>
            </a:xfrm>
            <a:custGeom>
              <a:rect b="b" l="l" r="r" t="t"/>
              <a:pathLst>
                <a:path extrusionOk="0" h="1235710" w="1235710">
                  <a:moveTo>
                    <a:pt x="1235430" y="617715"/>
                  </a:moveTo>
                  <a:lnTo>
                    <a:pt x="1233572" y="665990"/>
                  </a:lnTo>
                  <a:lnTo>
                    <a:pt x="1228088" y="713248"/>
                  </a:lnTo>
                  <a:lnTo>
                    <a:pt x="1219115" y="759353"/>
                  </a:lnTo>
                  <a:lnTo>
                    <a:pt x="1206792" y="804167"/>
                  </a:lnTo>
                  <a:lnTo>
                    <a:pt x="1191256" y="847553"/>
                  </a:lnTo>
                  <a:lnTo>
                    <a:pt x="1172644" y="889373"/>
                  </a:lnTo>
                  <a:lnTo>
                    <a:pt x="1151092" y="929490"/>
                  </a:lnTo>
                  <a:lnTo>
                    <a:pt x="1126739" y="967767"/>
                  </a:lnTo>
                  <a:lnTo>
                    <a:pt x="1099723" y="1004066"/>
                  </a:lnTo>
                  <a:lnTo>
                    <a:pt x="1070179" y="1038251"/>
                  </a:lnTo>
                  <a:lnTo>
                    <a:pt x="1038246" y="1070184"/>
                  </a:lnTo>
                  <a:lnTo>
                    <a:pt x="1004061" y="1099727"/>
                  </a:lnTo>
                  <a:lnTo>
                    <a:pt x="967761" y="1126743"/>
                  </a:lnTo>
                  <a:lnTo>
                    <a:pt x="929484" y="1151095"/>
                  </a:lnTo>
                  <a:lnTo>
                    <a:pt x="889367" y="1172646"/>
                  </a:lnTo>
                  <a:lnTo>
                    <a:pt x="847547" y="1191258"/>
                  </a:lnTo>
                  <a:lnTo>
                    <a:pt x="804162" y="1206794"/>
                  </a:lnTo>
                  <a:lnTo>
                    <a:pt x="759349" y="1219116"/>
                  </a:lnTo>
                  <a:lnTo>
                    <a:pt x="713245" y="1228088"/>
                  </a:lnTo>
                  <a:lnTo>
                    <a:pt x="665988" y="1233572"/>
                  </a:lnTo>
                  <a:lnTo>
                    <a:pt x="617715" y="1235430"/>
                  </a:lnTo>
                  <a:lnTo>
                    <a:pt x="569440" y="1233572"/>
                  </a:lnTo>
                  <a:lnTo>
                    <a:pt x="522182" y="1228088"/>
                  </a:lnTo>
                  <a:lnTo>
                    <a:pt x="476077" y="1219116"/>
                  </a:lnTo>
                  <a:lnTo>
                    <a:pt x="431263" y="1206794"/>
                  </a:lnTo>
                  <a:lnTo>
                    <a:pt x="387877" y="1191258"/>
                  </a:lnTo>
                  <a:lnTo>
                    <a:pt x="346057" y="1172646"/>
                  </a:lnTo>
                  <a:lnTo>
                    <a:pt x="305940" y="1151095"/>
                  </a:lnTo>
                  <a:lnTo>
                    <a:pt x="267663" y="1126743"/>
                  </a:lnTo>
                  <a:lnTo>
                    <a:pt x="231363" y="1099727"/>
                  </a:lnTo>
                  <a:lnTo>
                    <a:pt x="197178" y="1070184"/>
                  </a:lnTo>
                  <a:lnTo>
                    <a:pt x="165246" y="1038251"/>
                  </a:lnTo>
                  <a:lnTo>
                    <a:pt x="135703" y="1004066"/>
                  </a:lnTo>
                  <a:lnTo>
                    <a:pt x="108687" y="967767"/>
                  </a:lnTo>
                  <a:lnTo>
                    <a:pt x="84335" y="929490"/>
                  </a:lnTo>
                  <a:lnTo>
                    <a:pt x="62784" y="889373"/>
                  </a:lnTo>
                  <a:lnTo>
                    <a:pt x="44172" y="847553"/>
                  </a:lnTo>
                  <a:lnTo>
                    <a:pt x="28636" y="804167"/>
                  </a:lnTo>
                  <a:lnTo>
                    <a:pt x="16314" y="759353"/>
                  </a:lnTo>
                  <a:lnTo>
                    <a:pt x="7342" y="713248"/>
                  </a:lnTo>
                  <a:lnTo>
                    <a:pt x="1858" y="665990"/>
                  </a:lnTo>
                  <a:lnTo>
                    <a:pt x="0" y="617715"/>
                  </a:lnTo>
                  <a:lnTo>
                    <a:pt x="1858" y="569440"/>
                  </a:lnTo>
                  <a:lnTo>
                    <a:pt x="7342" y="522182"/>
                  </a:lnTo>
                  <a:lnTo>
                    <a:pt x="16314" y="476077"/>
                  </a:lnTo>
                  <a:lnTo>
                    <a:pt x="28636" y="431263"/>
                  </a:lnTo>
                  <a:lnTo>
                    <a:pt x="44172" y="387877"/>
                  </a:lnTo>
                  <a:lnTo>
                    <a:pt x="62784" y="346057"/>
                  </a:lnTo>
                  <a:lnTo>
                    <a:pt x="84335" y="305940"/>
                  </a:lnTo>
                  <a:lnTo>
                    <a:pt x="108687" y="267663"/>
                  </a:lnTo>
                  <a:lnTo>
                    <a:pt x="135703" y="231363"/>
                  </a:lnTo>
                  <a:lnTo>
                    <a:pt x="165246" y="197178"/>
                  </a:lnTo>
                  <a:lnTo>
                    <a:pt x="197178" y="165246"/>
                  </a:lnTo>
                  <a:lnTo>
                    <a:pt x="231363" y="135703"/>
                  </a:lnTo>
                  <a:lnTo>
                    <a:pt x="267663" y="108687"/>
                  </a:lnTo>
                  <a:lnTo>
                    <a:pt x="305940" y="84335"/>
                  </a:lnTo>
                  <a:lnTo>
                    <a:pt x="346057" y="62784"/>
                  </a:lnTo>
                  <a:lnTo>
                    <a:pt x="387877" y="44172"/>
                  </a:lnTo>
                  <a:lnTo>
                    <a:pt x="431263" y="28636"/>
                  </a:lnTo>
                  <a:lnTo>
                    <a:pt x="476077" y="16314"/>
                  </a:lnTo>
                  <a:lnTo>
                    <a:pt x="522182" y="7342"/>
                  </a:lnTo>
                  <a:lnTo>
                    <a:pt x="569440" y="1858"/>
                  </a:lnTo>
                  <a:lnTo>
                    <a:pt x="617715" y="0"/>
                  </a:lnTo>
                  <a:lnTo>
                    <a:pt x="665988" y="1858"/>
                  </a:lnTo>
                  <a:lnTo>
                    <a:pt x="713245" y="7342"/>
                  </a:lnTo>
                  <a:lnTo>
                    <a:pt x="759349" y="16314"/>
                  </a:lnTo>
                  <a:lnTo>
                    <a:pt x="804162" y="28636"/>
                  </a:lnTo>
                  <a:lnTo>
                    <a:pt x="847547" y="44172"/>
                  </a:lnTo>
                  <a:lnTo>
                    <a:pt x="889367" y="62784"/>
                  </a:lnTo>
                  <a:lnTo>
                    <a:pt x="929484" y="84335"/>
                  </a:lnTo>
                  <a:lnTo>
                    <a:pt x="967761" y="108687"/>
                  </a:lnTo>
                  <a:lnTo>
                    <a:pt x="1004061" y="135703"/>
                  </a:lnTo>
                  <a:lnTo>
                    <a:pt x="1038246" y="165246"/>
                  </a:lnTo>
                  <a:lnTo>
                    <a:pt x="1070179" y="197178"/>
                  </a:lnTo>
                  <a:lnTo>
                    <a:pt x="1099723" y="231363"/>
                  </a:lnTo>
                  <a:lnTo>
                    <a:pt x="1126739" y="267663"/>
                  </a:lnTo>
                  <a:lnTo>
                    <a:pt x="1151092" y="305940"/>
                  </a:lnTo>
                  <a:lnTo>
                    <a:pt x="1172644" y="346057"/>
                  </a:lnTo>
                  <a:lnTo>
                    <a:pt x="1191256" y="387877"/>
                  </a:lnTo>
                  <a:lnTo>
                    <a:pt x="1206792" y="431263"/>
                  </a:lnTo>
                  <a:lnTo>
                    <a:pt x="1219115" y="476077"/>
                  </a:lnTo>
                  <a:lnTo>
                    <a:pt x="1228088" y="522182"/>
                  </a:lnTo>
                  <a:lnTo>
                    <a:pt x="1233572" y="569440"/>
                  </a:lnTo>
                  <a:lnTo>
                    <a:pt x="1235430" y="617715"/>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27" name="Google Shape;727;g1f0d9fcf492_0_0"/>
          <p:cNvSpPr txBox="1"/>
          <p:nvPr>
            <p:ph type="title"/>
          </p:nvPr>
        </p:nvSpPr>
        <p:spPr>
          <a:xfrm>
            <a:off x="4399432" y="1486223"/>
            <a:ext cx="1835700" cy="885600"/>
          </a:xfrm>
          <a:prstGeom prst="rect">
            <a:avLst/>
          </a:prstGeom>
          <a:noFill/>
          <a:ln>
            <a:noFill/>
          </a:ln>
        </p:spPr>
        <p:txBody>
          <a:bodyPr anchorCtr="0" anchor="t" bIns="0" lIns="0" spcFirstLastPara="1" rIns="0" wrap="square" tIns="8225">
            <a:spAutoFit/>
          </a:bodyPr>
          <a:lstStyle/>
          <a:p>
            <a:pPr indent="0" lvl="0" marL="12700" marR="254000" rtl="0" algn="l">
              <a:lnSpc>
                <a:spcPct val="100000"/>
              </a:lnSpc>
              <a:spcBef>
                <a:spcPts val="0"/>
              </a:spcBef>
              <a:spcAft>
                <a:spcPts val="0"/>
              </a:spcAft>
              <a:buNone/>
            </a:pPr>
            <a:r>
              <a:rPr lang="en-GB" sz="1900">
                <a:solidFill>
                  <a:srgbClr val="FFFFFF"/>
                </a:solidFill>
              </a:rPr>
              <a:t>Principals of scientiﬁc</a:t>
            </a:r>
            <a:endParaRPr sz="1900"/>
          </a:p>
          <a:p>
            <a:pPr indent="0" lvl="0" marL="12700" rtl="0" algn="l">
              <a:lnSpc>
                <a:spcPct val="100000"/>
              </a:lnSpc>
              <a:spcBef>
                <a:spcPts val="0"/>
              </a:spcBef>
              <a:spcAft>
                <a:spcPts val="0"/>
              </a:spcAft>
              <a:buNone/>
            </a:pPr>
            <a:r>
              <a:rPr lang="en-GB" sz="1900">
                <a:solidFill>
                  <a:srgbClr val="FFFFFF"/>
                </a:solidFill>
              </a:rPr>
              <a:t>management</a:t>
            </a:r>
            <a:endParaRPr sz="1900"/>
          </a:p>
        </p:txBody>
      </p:sp>
      <p:sp>
        <p:nvSpPr>
          <p:cNvPr id="728" name="Google Shape;728;g1f0d9fcf492_0_0"/>
          <p:cNvSpPr txBox="1"/>
          <p:nvPr/>
        </p:nvSpPr>
        <p:spPr>
          <a:xfrm>
            <a:off x="7044354" y="1326475"/>
            <a:ext cx="3876300" cy="1244100"/>
          </a:xfrm>
          <a:prstGeom prst="rect">
            <a:avLst/>
          </a:prstGeom>
          <a:noFill/>
          <a:ln>
            <a:noFill/>
          </a:ln>
        </p:spPr>
        <p:txBody>
          <a:bodyPr anchorCtr="0" anchor="t" bIns="0" lIns="0" spcFirstLastPara="1" rIns="0" wrap="square" tIns="85500">
            <a:spAutoFit/>
          </a:bodyPr>
          <a:lstStyle/>
          <a:p>
            <a:pPr indent="-152400" lvl="0" marL="152400" rtl="0" algn="l">
              <a:lnSpc>
                <a:spcPct val="100000"/>
              </a:lnSpc>
              <a:spcBef>
                <a:spcPts val="0"/>
              </a:spcBef>
              <a:spcAft>
                <a:spcPts val="0"/>
              </a:spcAft>
              <a:buClr>
                <a:srgbClr val="333333"/>
              </a:buClr>
              <a:buSzPts val="1200"/>
              <a:buFont typeface="Montserrat Medium"/>
              <a:buAutoNum type="arabicPeriod"/>
            </a:pPr>
            <a:r>
              <a:rPr lang="en-GB" sz="1200">
                <a:solidFill>
                  <a:srgbClr val="333333"/>
                </a:solidFill>
                <a:latin typeface="Montserrat Medium"/>
                <a:ea typeface="Montserrat Medium"/>
                <a:cs typeface="Montserrat Medium"/>
                <a:sym typeface="Montserrat Medium"/>
              </a:rPr>
              <a:t>Analyse and measure each element of the work</a:t>
            </a:r>
            <a:endParaRPr sz="1200">
              <a:latin typeface="Montserrat Medium"/>
              <a:ea typeface="Montserrat Medium"/>
              <a:cs typeface="Montserrat Medium"/>
              <a:sym typeface="Montserrat Medium"/>
            </a:endParaRPr>
          </a:p>
          <a:p>
            <a:pPr indent="-152400" lvl="0" marL="152400" rtl="0" algn="l">
              <a:lnSpc>
                <a:spcPct val="100000"/>
              </a:lnSpc>
              <a:spcBef>
                <a:spcPts val="600"/>
              </a:spcBef>
              <a:spcAft>
                <a:spcPts val="0"/>
              </a:spcAft>
              <a:buClr>
                <a:srgbClr val="333333"/>
              </a:buClr>
              <a:buSzPts val="1200"/>
              <a:buFont typeface="Montserrat Medium"/>
              <a:buAutoNum type="arabicPeriod"/>
            </a:pPr>
            <a:r>
              <a:rPr lang="en-GB" sz="1200">
                <a:solidFill>
                  <a:srgbClr val="333333"/>
                </a:solidFill>
                <a:latin typeface="Montserrat Medium"/>
                <a:ea typeface="Montserrat Medium"/>
                <a:cs typeface="Montserrat Medium"/>
                <a:sym typeface="Montserrat Medium"/>
              </a:rPr>
              <a:t>Select and train workers to do particular tasks</a:t>
            </a:r>
            <a:endParaRPr sz="1200">
              <a:latin typeface="Montserrat Medium"/>
              <a:ea typeface="Montserrat Medium"/>
              <a:cs typeface="Montserrat Medium"/>
              <a:sym typeface="Montserrat Medium"/>
            </a:endParaRPr>
          </a:p>
          <a:p>
            <a:pPr indent="-152400" lvl="0" marL="152400" rtl="0" algn="l">
              <a:lnSpc>
                <a:spcPct val="100000"/>
              </a:lnSpc>
              <a:spcBef>
                <a:spcPts val="600"/>
              </a:spcBef>
              <a:spcAft>
                <a:spcPts val="0"/>
              </a:spcAft>
              <a:buClr>
                <a:srgbClr val="333333"/>
              </a:buClr>
              <a:buSzPts val="1200"/>
              <a:buFont typeface="Montserrat Medium"/>
              <a:buAutoNum type="arabicPeriod"/>
            </a:pPr>
            <a:r>
              <a:rPr lang="en-GB" sz="1200">
                <a:solidFill>
                  <a:srgbClr val="333333"/>
                </a:solidFill>
                <a:latin typeface="Montserrat Medium"/>
                <a:ea typeface="Montserrat Medium"/>
                <a:cs typeface="Montserrat Medium"/>
                <a:sym typeface="Montserrat Medium"/>
              </a:rPr>
              <a:t>Manage and motivate the workers</a:t>
            </a:r>
            <a:endParaRPr sz="1200">
              <a:latin typeface="Montserrat Medium"/>
              <a:ea typeface="Montserrat Medium"/>
              <a:cs typeface="Montserrat Medium"/>
              <a:sym typeface="Montserrat Medium"/>
            </a:endParaRPr>
          </a:p>
          <a:p>
            <a:pPr indent="-152400" lvl="0" marL="152400" marR="304800" rtl="0" algn="l">
              <a:lnSpc>
                <a:spcPct val="101800"/>
              </a:lnSpc>
              <a:spcBef>
                <a:spcPts val="600"/>
              </a:spcBef>
              <a:spcAft>
                <a:spcPts val="0"/>
              </a:spcAft>
              <a:buClr>
                <a:srgbClr val="333333"/>
              </a:buClr>
              <a:buSzPts val="1200"/>
              <a:buFont typeface="Montserrat Medium"/>
              <a:buAutoNum type="arabicPeriod"/>
            </a:pPr>
            <a:r>
              <a:rPr lang="en-GB" sz="1200">
                <a:solidFill>
                  <a:srgbClr val="333333"/>
                </a:solidFill>
                <a:latin typeface="Montserrat Medium"/>
                <a:ea typeface="Montserrat Medium"/>
                <a:cs typeface="Montserrat Medium"/>
                <a:sym typeface="Montserrat Medium"/>
              </a:rPr>
              <a:t>Divide the responsibilities between workers and managers</a:t>
            </a:r>
            <a:endParaRPr sz="1200">
              <a:latin typeface="Montserrat Medium"/>
              <a:ea typeface="Montserrat Medium"/>
              <a:cs typeface="Montserrat Medium"/>
              <a:sym typeface="Montserrat Medium"/>
            </a:endParaRPr>
          </a:p>
        </p:txBody>
      </p:sp>
      <p:grpSp>
        <p:nvGrpSpPr>
          <p:cNvPr id="729" name="Google Shape;729;g1f0d9fcf492_0_0"/>
          <p:cNvGrpSpPr/>
          <p:nvPr/>
        </p:nvGrpSpPr>
        <p:grpSpPr>
          <a:xfrm>
            <a:off x="3426400" y="2883522"/>
            <a:ext cx="3404592" cy="1548171"/>
            <a:chOff x="222125" y="2125671"/>
            <a:chExt cx="3805714" cy="1730573"/>
          </a:xfrm>
        </p:grpSpPr>
        <p:sp>
          <p:nvSpPr>
            <p:cNvPr id="730" name="Google Shape;730;g1f0d9fcf492_0_0"/>
            <p:cNvSpPr/>
            <p:nvPr/>
          </p:nvSpPr>
          <p:spPr>
            <a:xfrm>
              <a:off x="222125" y="2125671"/>
              <a:ext cx="3805714" cy="1730573"/>
            </a:xfrm>
            <a:custGeom>
              <a:rect b="b" l="l" r="r" t="t"/>
              <a:pathLst>
                <a:path extrusionOk="0" h="2428875" w="5074285">
                  <a:moveTo>
                    <a:pt x="5074043" y="174498"/>
                  </a:moveTo>
                  <a:lnTo>
                    <a:pt x="5067808" y="128104"/>
                  </a:lnTo>
                  <a:lnTo>
                    <a:pt x="5050218" y="86423"/>
                  </a:lnTo>
                  <a:lnTo>
                    <a:pt x="5022939" y="51104"/>
                  </a:lnTo>
                  <a:lnTo>
                    <a:pt x="4987620" y="23825"/>
                  </a:lnTo>
                  <a:lnTo>
                    <a:pt x="4945939" y="6235"/>
                  </a:lnTo>
                  <a:lnTo>
                    <a:pt x="4899545" y="0"/>
                  </a:lnTo>
                  <a:lnTo>
                    <a:pt x="777811" y="0"/>
                  </a:lnTo>
                  <a:lnTo>
                    <a:pt x="731431" y="6235"/>
                  </a:lnTo>
                  <a:lnTo>
                    <a:pt x="689737" y="23825"/>
                  </a:lnTo>
                  <a:lnTo>
                    <a:pt x="654431" y="51104"/>
                  </a:lnTo>
                  <a:lnTo>
                    <a:pt x="627138" y="86423"/>
                  </a:lnTo>
                  <a:lnTo>
                    <a:pt x="609549" y="128104"/>
                  </a:lnTo>
                  <a:lnTo>
                    <a:pt x="603313" y="174498"/>
                  </a:lnTo>
                  <a:lnTo>
                    <a:pt x="603313" y="595414"/>
                  </a:lnTo>
                  <a:lnTo>
                    <a:pt x="569442" y="596722"/>
                  </a:lnTo>
                  <a:lnTo>
                    <a:pt x="522185" y="602208"/>
                  </a:lnTo>
                  <a:lnTo>
                    <a:pt x="476072" y="611174"/>
                  </a:lnTo>
                  <a:lnTo>
                    <a:pt x="431266" y="623493"/>
                  </a:lnTo>
                  <a:lnTo>
                    <a:pt x="387883" y="639038"/>
                  </a:lnTo>
                  <a:lnTo>
                    <a:pt x="346062" y="657644"/>
                  </a:lnTo>
                  <a:lnTo>
                    <a:pt x="305943" y="679196"/>
                  </a:lnTo>
                  <a:lnTo>
                    <a:pt x="267665" y="703554"/>
                  </a:lnTo>
                  <a:lnTo>
                    <a:pt x="231368" y="730567"/>
                  </a:lnTo>
                  <a:lnTo>
                    <a:pt x="197180" y="760107"/>
                  </a:lnTo>
                  <a:lnTo>
                    <a:pt x="165252" y="792035"/>
                  </a:lnTo>
                  <a:lnTo>
                    <a:pt x="135699" y="826223"/>
                  </a:lnTo>
                  <a:lnTo>
                    <a:pt x="108686" y="862520"/>
                  </a:lnTo>
                  <a:lnTo>
                    <a:pt x="84340" y="900798"/>
                  </a:lnTo>
                  <a:lnTo>
                    <a:pt x="62788" y="940917"/>
                  </a:lnTo>
                  <a:lnTo>
                    <a:pt x="44170" y="982738"/>
                  </a:lnTo>
                  <a:lnTo>
                    <a:pt x="28638" y="1026121"/>
                  </a:lnTo>
                  <a:lnTo>
                    <a:pt x="16319" y="1070940"/>
                  </a:lnTo>
                  <a:lnTo>
                    <a:pt x="7340" y="1117041"/>
                  </a:lnTo>
                  <a:lnTo>
                    <a:pt x="1854" y="1164297"/>
                  </a:lnTo>
                  <a:lnTo>
                    <a:pt x="0" y="1212570"/>
                  </a:lnTo>
                  <a:lnTo>
                    <a:pt x="1854" y="1260856"/>
                  </a:lnTo>
                  <a:lnTo>
                    <a:pt x="7340" y="1308112"/>
                  </a:lnTo>
                  <a:lnTo>
                    <a:pt x="16319" y="1354213"/>
                  </a:lnTo>
                  <a:lnTo>
                    <a:pt x="28638" y="1399032"/>
                  </a:lnTo>
                  <a:lnTo>
                    <a:pt x="44170" y="1442415"/>
                  </a:lnTo>
                  <a:lnTo>
                    <a:pt x="62788" y="1484236"/>
                  </a:lnTo>
                  <a:lnTo>
                    <a:pt x="84340" y="1524355"/>
                  </a:lnTo>
                  <a:lnTo>
                    <a:pt x="108686" y="1562633"/>
                  </a:lnTo>
                  <a:lnTo>
                    <a:pt x="135699" y="1598930"/>
                  </a:lnTo>
                  <a:lnTo>
                    <a:pt x="165252" y="1633118"/>
                  </a:lnTo>
                  <a:lnTo>
                    <a:pt x="197180" y="1665046"/>
                  </a:lnTo>
                  <a:lnTo>
                    <a:pt x="231368" y="1694586"/>
                  </a:lnTo>
                  <a:lnTo>
                    <a:pt x="267665" y="1721599"/>
                  </a:lnTo>
                  <a:lnTo>
                    <a:pt x="305943" y="1745957"/>
                  </a:lnTo>
                  <a:lnTo>
                    <a:pt x="346062" y="1767509"/>
                  </a:lnTo>
                  <a:lnTo>
                    <a:pt x="387883" y="1786115"/>
                  </a:lnTo>
                  <a:lnTo>
                    <a:pt x="431266" y="1801660"/>
                  </a:lnTo>
                  <a:lnTo>
                    <a:pt x="476072" y="1813979"/>
                  </a:lnTo>
                  <a:lnTo>
                    <a:pt x="522185" y="1822945"/>
                  </a:lnTo>
                  <a:lnTo>
                    <a:pt x="569442" y="1828431"/>
                  </a:lnTo>
                  <a:lnTo>
                    <a:pt x="603313" y="1829739"/>
                  </a:lnTo>
                  <a:lnTo>
                    <a:pt x="603313" y="2254339"/>
                  </a:lnTo>
                  <a:lnTo>
                    <a:pt x="609549" y="2300719"/>
                  </a:lnTo>
                  <a:lnTo>
                    <a:pt x="627138" y="2342413"/>
                  </a:lnTo>
                  <a:lnTo>
                    <a:pt x="654418" y="2377719"/>
                  </a:lnTo>
                  <a:lnTo>
                    <a:pt x="689737" y="2405011"/>
                  </a:lnTo>
                  <a:lnTo>
                    <a:pt x="731431" y="2422601"/>
                  </a:lnTo>
                  <a:lnTo>
                    <a:pt x="777811" y="2428837"/>
                  </a:lnTo>
                  <a:lnTo>
                    <a:pt x="4899545" y="2428837"/>
                  </a:lnTo>
                  <a:lnTo>
                    <a:pt x="4945939" y="2422601"/>
                  </a:lnTo>
                  <a:lnTo>
                    <a:pt x="4987620" y="2405011"/>
                  </a:lnTo>
                  <a:lnTo>
                    <a:pt x="5022939" y="2377719"/>
                  </a:lnTo>
                  <a:lnTo>
                    <a:pt x="5050218" y="2342413"/>
                  </a:lnTo>
                  <a:lnTo>
                    <a:pt x="5067808" y="2300719"/>
                  </a:lnTo>
                  <a:lnTo>
                    <a:pt x="5074043" y="2254339"/>
                  </a:lnTo>
                  <a:lnTo>
                    <a:pt x="5074043" y="174498"/>
                  </a:lnTo>
                  <a:close/>
                </a:path>
              </a:pathLst>
            </a:custGeom>
            <a:solidFill>
              <a:srgbClr val="2B7AF9"/>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1" name="Google Shape;731;g1f0d9fcf492_0_0"/>
            <p:cNvSpPr/>
            <p:nvPr/>
          </p:nvSpPr>
          <p:spPr>
            <a:xfrm>
              <a:off x="222129" y="2549208"/>
              <a:ext cx="926782" cy="880443"/>
            </a:xfrm>
            <a:custGeom>
              <a:rect b="b" l="l" r="r" t="t"/>
              <a:pathLst>
                <a:path extrusionOk="0" h="1235710" w="1235710">
                  <a:moveTo>
                    <a:pt x="1235430" y="617715"/>
                  </a:moveTo>
                  <a:lnTo>
                    <a:pt x="1233572" y="665990"/>
                  </a:lnTo>
                  <a:lnTo>
                    <a:pt x="1228088" y="713248"/>
                  </a:lnTo>
                  <a:lnTo>
                    <a:pt x="1219115" y="759353"/>
                  </a:lnTo>
                  <a:lnTo>
                    <a:pt x="1206792" y="804167"/>
                  </a:lnTo>
                  <a:lnTo>
                    <a:pt x="1191256" y="847553"/>
                  </a:lnTo>
                  <a:lnTo>
                    <a:pt x="1172644" y="889373"/>
                  </a:lnTo>
                  <a:lnTo>
                    <a:pt x="1151092" y="929490"/>
                  </a:lnTo>
                  <a:lnTo>
                    <a:pt x="1126739" y="967767"/>
                  </a:lnTo>
                  <a:lnTo>
                    <a:pt x="1099723" y="1004066"/>
                  </a:lnTo>
                  <a:lnTo>
                    <a:pt x="1070179" y="1038251"/>
                  </a:lnTo>
                  <a:lnTo>
                    <a:pt x="1038246" y="1070184"/>
                  </a:lnTo>
                  <a:lnTo>
                    <a:pt x="1004061" y="1099727"/>
                  </a:lnTo>
                  <a:lnTo>
                    <a:pt x="967761" y="1126743"/>
                  </a:lnTo>
                  <a:lnTo>
                    <a:pt x="929484" y="1151095"/>
                  </a:lnTo>
                  <a:lnTo>
                    <a:pt x="889367" y="1172646"/>
                  </a:lnTo>
                  <a:lnTo>
                    <a:pt x="847547" y="1191258"/>
                  </a:lnTo>
                  <a:lnTo>
                    <a:pt x="804162" y="1206794"/>
                  </a:lnTo>
                  <a:lnTo>
                    <a:pt x="759349" y="1219116"/>
                  </a:lnTo>
                  <a:lnTo>
                    <a:pt x="713245" y="1228088"/>
                  </a:lnTo>
                  <a:lnTo>
                    <a:pt x="665988" y="1233572"/>
                  </a:lnTo>
                  <a:lnTo>
                    <a:pt x="617715" y="1235430"/>
                  </a:lnTo>
                  <a:lnTo>
                    <a:pt x="569440" y="1233572"/>
                  </a:lnTo>
                  <a:lnTo>
                    <a:pt x="522182" y="1228088"/>
                  </a:lnTo>
                  <a:lnTo>
                    <a:pt x="476077" y="1219116"/>
                  </a:lnTo>
                  <a:lnTo>
                    <a:pt x="431263" y="1206794"/>
                  </a:lnTo>
                  <a:lnTo>
                    <a:pt x="387877" y="1191258"/>
                  </a:lnTo>
                  <a:lnTo>
                    <a:pt x="346057" y="1172646"/>
                  </a:lnTo>
                  <a:lnTo>
                    <a:pt x="305940" y="1151095"/>
                  </a:lnTo>
                  <a:lnTo>
                    <a:pt x="267663" y="1126743"/>
                  </a:lnTo>
                  <a:lnTo>
                    <a:pt x="231363" y="1099727"/>
                  </a:lnTo>
                  <a:lnTo>
                    <a:pt x="197178" y="1070184"/>
                  </a:lnTo>
                  <a:lnTo>
                    <a:pt x="165246" y="1038251"/>
                  </a:lnTo>
                  <a:lnTo>
                    <a:pt x="135703" y="1004066"/>
                  </a:lnTo>
                  <a:lnTo>
                    <a:pt x="108687" y="967767"/>
                  </a:lnTo>
                  <a:lnTo>
                    <a:pt x="84335" y="929490"/>
                  </a:lnTo>
                  <a:lnTo>
                    <a:pt x="62784" y="889373"/>
                  </a:lnTo>
                  <a:lnTo>
                    <a:pt x="44172" y="847553"/>
                  </a:lnTo>
                  <a:lnTo>
                    <a:pt x="28636" y="804167"/>
                  </a:lnTo>
                  <a:lnTo>
                    <a:pt x="16314" y="759353"/>
                  </a:lnTo>
                  <a:lnTo>
                    <a:pt x="7342" y="713248"/>
                  </a:lnTo>
                  <a:lnTo>
                    <a:pt x="1858" y="665990"/>
                  </a:lnTo>
                  <a:lnTo>
                    <a:pt x="0" y="617715"/>
                  </a:lnTo>
                  <a:lnTo>
                    <a:pt x="1858" y="569440"/>
                  </a:lnTo>
                  <a:lnTo>
                    <a:pt x="7342" y="522182"/>
                  </a:lnTo>
                  <a:lnTo>
                    <a:pt x="16314" y="476077"/>
                  </a:lnTo>
                  <a:lnTo>
                    <a:pt x="28636" y="431263"/>
                  </a:lnTo>
                  <a:lnTo>
                    <a:pt x="44172" y="387877"/>
                  </a:lnTo>
                  <a:lnTo>
                    <a:pt x="62784" y="346057"/>
                  </a:lnTo>
                  <a:lnTo>
                    <a:pt x="84335" y="305940"/>
                  </a:lnTo>
                  <a:lnTo>
                    <a:pt x="108687" y="267663"/>
                  </a:lnTo>
                  <a:lnTo>
                    <a:pt x="135703" y="231363"/>
                  </a:lnTo>
                  <a:lnTo>
                    <a:pt x="165246" y="197178"/>
                  </a:lnTo>
                  <a:lnTo>
                    <a:pt x="197178" y="165246"/>
                  </a:lnTo>
                  <a:lnTo>
                    <a:pt x="231363" y="135703"/>
                  </a:lnTo>
                  <a:lnTo>
                    <a:pt x="267663" y="108687"/>
                  </a:lnTo>
                  <a:lnTo>
                    <a:pt x="305940" y="84335"/>
                  </a:lnTo>
                  <a:lnTo>
                    <a:pt x="346057" y="62784"/>
                  </a:lnTo>
                  <a:lnTo>
                    <a:pt x="387877" y="44172"/>
                  </a:lnTo>
                  <a:lnTo>
                    <a:pt x="431263" y="28636"/>
                  </a:lnTo>
                  <a:lnTo>
                    <a:pt x="476077" y="16314"/>
                  </a:lnTo>
                  <a:lnTo>
                    <a:pt x="522182" y="7342"/>
                  </a:lnTo>
                  <a:lnTo>
                    <a:pt x="569440" y="1858"/>
                  </a:lnTo>
                  <a:lnTo>
                    <a:pt x="617715" y="0"/>
                  </a:lnTo>
                  <a:lnTo>
                    <a:pt x="665988" y="1858"/>
                  </a:lnTo>
                  <a:lnTo>
                    <a:pt x="713245" y="7342"/>
                  </a:lnTo>
                  <a:lnTo>
                    <a:pt x="759349" y="16314"/>
                  </a:lnTo>
                  <a:lnTo>
                    <a:pt x="804162" y="28636"/>
                  </a:lnTo>
                  <a:lnTo>
                    <a:pt x="847547" y="44172"/>
                  </a:lnTo>
                  <a:lnTo>
                    <a:pt x="889367" y="62784"/>
                  </a:lnTo>
                  <a:lnTo>
                    <a:pt x="929484" y="84335"/>
                  </a:lnTo>
                  <a:lnTo>
                    <a:pt x="967761" y="108687"/>
                  </a:lnTo>
                  <a:lnTo>
                    <a:pt x="1004061" y="135703"/>
                  </a:lnTo>
                  <a:lnTo>
                    <a:pt x="1038246" y="165246"/>
                  </a:lnTo>
                  <a:lnTo>
                    <a:pt x="1070179" y="197178"/>
                  </a:lnTo>
                  <a:lnTo>
                    <a:pt x="1099723" y="231363"/>
                  </a:lnTo>
                  <a:lnTo>
                    <a:pt x="1126739" y="267663"/>
                  </a:lnTo>
                  <a:lnTo>
                    <a:pt x="1151092" y="305940"/>
                  </a:lnTo>
                  <a:lnTo>
                    <a:pt x="1172644" y="346057"/>
                  </a:lnTo>
                  <a:lnTo>
                    <a:pt x="1191256" y="387877"/>
                  </a:lnTo>
                  <a:lnTo>
                    <a:pt x="1206792" y="431263"/>
                  </a:lnTo>
                  <a:lnTo>
                    <a:pt x="1219115" y="476077"/>
                  </a:lnTo>
                  <a:lnTo>
                    <a:pt x="1228088" y="522182"/>
                  </a:lnTo>
                  <a:lnTo>
                    <a:pt x="1233572" y="569440"/>
                  </a:lnTo>
                  <a:lnTo>
                    <a:pt x="1235430" y="617715"/>
                  </a:lnTo>
                  <a:close/>
                </a:path>
              </a:pathLst>
            </a:custGeom>
            <a:noFill/>
            <a:ln cap="flat" cmpd="sng" w="287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32" name="Google Shape;732;g1f0d9fcf492_0_0"/>
          <p:cNvSpPr/>
          <p:nvPr/>
        </p:nvSpPr>
        <p:spPr>
          <a:xfrm>
            <a:off x="6892569" y="2883469"/>
            <a:ext cx="4441616" cy="1542336"/>
          </a:xfrm>
          <a:custGeom>
            <a:rect b="b" l="l" r="r" t="t"/>
            <a:pathLst>
              <a:path extrusionOk="0" h="2428875" w="6604634">
                <a:moveTo>
                  <a:pt x="6429819" y="0"/>
                </a:moveTo>
                <a:lnTo>
                  <a:pt x="174498" y="0"/>
                </a:lnTo>
                <a:lnTo>
                  <a:pt x="128111" y="6233"/>
                </a:lnTo>
                <a:lnTo>
                  <a:pt x="86427" y="23825"/>
                </a:lnTo>
                <a:lnTo>
                  <a:pt x="51111" y="51111"/>
                </a:lnTo>
                <a:lnTo>
                  <a:pt x="23825" y="86427"/>
                </a:lnTo>
                <a:lnTo>
                  <a:pt x="6233" y="128111"/>
                </a:lnTo>
                <a:lnTo>
                  <a:pt x="0" y="174497"/>
                </a:lnTo>
                <a:lnTo>
                  <a:pt x="0" y="2254338"/>
                </a:lnTo>
                <a:lnTo>
                  <a:pt x="6233" y="2300725"/>
                </a:lnTo>
                <a:lnTo>
                  <a:pt x="23825" y="2342409"/>
                </a:lnTo>
                <a:lnTo>
                  <a:pt x="51111" y="2377725"/>
                </a:lnTo>
                <a:lnTo>
                  <a:pt x="86427" y="2405011"/>
                </a:lnTo>
                <a:lnTo>
                  <a:pt x="128111" y="2422603"/>
                </a:lnTo>
                <a:lnTo>
                  <a:pt x="174498" y="2428836"/>
                </a:lnTo>
                <a:lnTo>
                  <a:pt x="6429819" y="2428836"/>
                </a:lnTo>
                <a:lnTo>
                  <a:pt x="6476206" y="2422603"/>
                </a:lnTo>
                <a:lnTo>
                  <a:pt x="6517889" y="2405011"/>
                </a:lnTo>
                <a:lnTo>
                  <a:pt x="6553206" y="2377725"/>
                </a:lnTo>
                <a:lnTo>
                  <a:pt x="6580492" y="2342409"/>
                </a:lnTo>
                <a:lnTo>
                  <a:pt x="6598083" y="2300725"/>
                </a:lnTo>
                <a:lnTo>
                  <a:pt x="6604317" y="2254338"/>
                </a:lnTo>
                <a:lnTo>
                  <a:pt x="6604317" y="174497"/>
                </a:lnTo>
                <a:lnTo>
                  <a:pt x="6598083" y="128111"/>
                </a:lnTo>
                <a:lnTo>
                  <a:pt x="6580492" y="86427"/>
                </a:lnTo>
                <a:lnTo>
                  <a:pt x="6553206" y="51111"/>
                </a:lnTo>
                <a:lnTo>
                  <a:pt x="6517889" y="23825"/>
                </a:lnTo>
                <a:lnTo>
                  <a:pt x="6476206" y="6233"/>
                </a:lnTo>
                <a:lnTo>
                  <a:pt x="6429819" y="0"/>
                </a:lnTo>
                <a:close/>
              </a:path>
            </a:pathLst>
          </a:custGeom>
          <a:solidFill>
            <a:srgbClr val="EEF2F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3" name="Google Shape;733;g1f0d9fcf492_0_0"/>
          <p:cNvSpPr txBox="1"/>
          <p:nvPr/>
        </p:nvSpPr>
        <p:spPr>
          <a:xfrm>
            <a:off x="4433489" y="3492329"/>
            <a:ext cx="1908300" cy="300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b="1" lang="en-GB" sz="1900">
                <a:solidFill>
                  <a:srgbClr val="FFFFFF"/>
                </a:solidFill>
                <a:latin typeface="Montserrat"/>
                <a:ea typeface="Montserrat"/>
                <a:cs typeface="Montserrat"/>
                <a:sym typeface="Montserrat"/>
              </a:rPr>
              <a:t>Areas of focus</a:t>
            </a:r>
            <a:endParaRPr sz="1900">
              <a:latin typeface="Montserrat"/>
              <a:ea typeface="Montserrat"/>
              <a:cs typeface="Montserrat"/>
              <a:sym typeface="Montserrat"/>
            </a:endParaRPr>
          </a:p>
        </p:txBody>
      </p:sp>
      <p:sp>
        <p:nvSpPr>
          <p:cNvPr id="734" name="Google Shape;734;g1f0d9fcf492_0_0"/>
          <p:cNvSpPr txBox="1"/>
          <p:nvPr/>
        </p:nvSpPr>
        <p:spPr>
          <a:xfrm>
            <a:off x="7044354" y="3025193"/>
            <a:ext cx="2844300" cy="794400"/>
          </a:xfrm>
          <a:prstGeom prst="rect">
            <a:avLst/>
          </a:prstGeom>
          <a:noFill/>
          <a:ln>
            <a:noFill/>
          </a:ln>
        </p:spPr>
        <p:txBody>
          <a:bodyPr anchorCtr="0" anchor="t" bIns="0" lIns="0" spcFirstLastPara="1" rIns="0" wrap="square" tIns="85500">
            <a:spAutoFit/>
          </a:bodyPr>
          <a:lstStyle/>
          <a:p>
            <a:pPr indent="-152400" lvl="0" marL="152400" rtl="0" algn="l">
              <a:lnSpc>
                <a:spcPct val="100000"/>
              </a:lnSpc>
              <a:spcBef>
                <a:spcPts val="0"/>
              </a:spcBef>
              <a:spcAft>
                <a:spcPts val="0"/>
              </a:spcAft>
              <a:buClr>
                <a:srgbClr val="333333"/>
              </a:buClr>
              <a:buSzPts val="1200"/>
              <a:buFont typeface="Montserrat Medium"/>
              <a:buAutoNum type="arabicPeriod"/>
            </a:pPr>
            <a:r>
              <a:rPr lang="en-GB" sz="1200">
                <a:solidFill>
                  <a:srgbClr val="333333"/>
                </a:solidFill>
                <a:latin typeface="Montserrat Medium"/>
                <a:ea typeface="Montserrat Medium"/>
                <a:cs typeface="Montserrat Medium"/>
                <a:sym typeface="Montserrat Medium"/>
              </a:rPr>
              <a:t>The performance of each task</a:t>
            </a:r>
            <a:endParaRPr sz="1200">
              <a:latin typeface="Montserrat Medium"/>
              <a:ea typeface="Montserrat Medium"/>
              <a:cs typeface="Montserrat Medium"/>
              <a:sym typeface="Montserrat Medium"/>
            </a:endParaRPr>
          </a:p>
          <a:p>
            <a:pPr indent="-152400" lvl="0" marL="152400" rtl="0" algn="l">
              <a:lnSpc>
                <a:spcPct val="100000"/>
              </a:lnSpc>
              <a:spcBef>
                <a:spcPts val="600"/>
              </a:spcBef>
              <a:spcAft>
                <a:spcPts val="0"/>
              </a:spcAft>
              <a:buClr>
                <a:srgbClr val="333333"/>
              </a:buClr>
              <a:buSzPts val="1200"/>
              <a:buFont typeface="Montserrat Medium"/>
              <a:buAutoNum type="arabicPeriod"/>
            </a:pPr>
            <a:r>
              <a:rPr lang="en-GB" sz="1200">
                <a:solidFill>
                  <a:srgbClr val="333333"/>
                </a:solidFill>
                <a:latin typeface="Montserrat Medium"/>
                <a:ea typeface="Montserrat Medium"/>
                <a:cs typeface="Montserrat Medium"/>
                <a:sym typeface="Montserrat Medium"/>
              </a:rPr>
              <a:t>Supervise the workforce</a:t>
            </a:r>
            <a:endParaRPr sz="1200">
              <a:latin typeface="Montserrat Medium"/>
              <a:ea typeface="Montserrat Medium"/>
              <a:cs typeface="Montserrat Medium"/>
              <a:sym typeface="Montserrat Medium"/>
            </a:endParaRPr>
          </a:p>
          <a:p>
            <a:pPr indent="-152400" lvl="0" marL="152400" rtl="0" algn="l">
              <a:lnSpc>
                <a:spcPct val="100000"/>
              </a:lnSpc>
              <a:spcBef>
                <a:spcPts val="600"/>
              </a:spcBef>
              <a:spcAft>
                <a:spcPts val="0"/>
              </a:spcAft>
              <a:buClr>
                <a:srgbClr val="333333"/>
              </a:buClr>
              <a:buSzPts val="1200"/>
              <a:buFont typeface="Montserrat Medium"/>
              <a:buAutoNum type="arabicPeriod"/>
            </a:pPr>
            <a:r>
              <a:rPr lang="en-GB" sz="1200">
                <a:solidFill>
                  <a:srgbClr val="333333"/>
                </a:solidFill>
                <a:latin typeface="Montserrat Medium"/>
                <a:ea typeface="Montserrat Medium"/>
                <a:cs typeface="Montserrat Medium"/>
                <a:sym typeface="Montserrat Medium"/>
              </a:rPr>
              <a:t>Manage and motivate the workers</a:t>
            </a:r>
            <a:endParaRPr sz="1200">
              <a:latin typeface="Montserrat Medium"/>
              <a:ea typeface="Montserrat Medium"/>
              <a:cs typeface="Montserrat Medium"/>
              <a:sym typeface="Montserrat Medium"/>
            </a:endParaRPr>
          </a:p>
        </p:txBody>
      </p:sp>
      <p:grpSp>
        <p:nvGrpSpPr>
          <p:cNvPr id="735" name="Google Shape;735;g1f0d9fcf492_0_0"/>
          <p:cNvGrpSpPr/>
          <p:nvPr/>
        </p:nvGrpSpPr>
        <p:grpSpPr>
          <a:xfrm>
            <a:off x="3426400" y="4582282"/>
            <a:ext cx="3404592" cy="1548171"/>
            <a:chOff x="222125" y="4024575"/>
            <a:chExt cx="3805714" cy="1730573"/>
          </a:xfrm>
        </p:grpSpPr>
        <p:sp>
          <p:nvSpPr>
            <p:cNvPr id="736" name="Google Shape;736;g1f0d9fcf492_0_0"/>
            <p:cNvSpPr/>
            <p:nvPr/>
          </p:nvSpPr>
          <p:spPr>
            <a:xfrm>
              <a:off x="222125" y="4024575"/>
              <a:ext cx="3805714" cy="1730573"/>
            </a:xfrm>
            <a:custGeom>
              <a:rect b="b" l="l" r="r" t="t"/>
              <a:pathLst>
                <a:path extrusionOk="0" h="2428875" w="5074285">
                  <a:moveTo>
                    <a:pt x="5074043" y="174498"/>
                  </a:moveTo>
                  <a:lnTo>
                    <a:pt x="5067808" y="128104"/>
                  </a:lnTo>
                  <a:lnTo>
                    <a:pt x="5050218" y="86423"/>
                  </a:lnTo>
                  <a:lnTo>
                    <a:pt x="5022939" y="51104"/>
                  </a:lnTo>
                  <a:lnTo>
                    <a:pt x="4987620" y="23825"/>
                  </a:lnTo>
                  <a:lnTo>
                    <a:pt x="4945939" y="6235"/>
                  </a:lnTo>
                  <a:lnTo>
                    <a:pt x="4899545" y="0"/>
                  </a:lnTo>
                  <a:lnTo>
                    <a:pt x="777811" y="0"/>
                  </a:lnTo>
                  <a:lnTo>
                    <a:pt x="731431" y="6235"/>
                  </a:lnTo>
                  <a:lnTo>
                    <a:pt x="689737" y="23825"/>
                  </a:lnTo>
                  <a:lnTo>
                    <a:pt x="654431" y="51104"/>
                  </a:lnTo>
                  <a:lnTo>
                    <a:pt x="627138" y="86423"/>
                  </a:lnTo>
                  <a:lnTo>
                    <a:pt x="609549" y="128104"/>
                  </a:lnTo>
                  <a:lnTo>
                    <a:pt x="603313" y="174498"/>
                  </a:lnTo>
                  <a:lnTo>
                    <a:pt x="603313" y="595414"/>
                  </a:lnTo>
                  <a:lnTo>
                    <a:pt x="569442" y="596722"/>
                  </a:lnTo>
                  <a:lnTo>
                    <a:pt x="522185" y="602208"/>
                  </a:lnTo>
                  <a:lnTo>
                    <a:pt x="476072" y="611174"/>
                  </a:lnTo>
                  <a:lnTo>
                    <a:pt x="431266" y="623493"/>
                  </a:lnTo>
                  <a:lnTo>
                    <a:pt x="387883" y="639038"/>
                  </a:lnTo>
                  <a:lnTo>
                    <a:pt x="346062" y="657644"/>
                  </a:lnTo>
                  <a:lnTo>
                    <a:pt x="305943" y="679196"/>
                  </a:lnTo>
                  <a:lnTo>
                    <a:pt x="267665" y="703554"/>
                  </a:lnTo>
                  <a:lnTo>
                    <a:pt x="231368" y="730567"/>
                  </a:lnTo>
                  <a:lnTo>
                    <a:pt x="197180" y="760107"/>
                  </a:lnTo>
                  <a:lnTo>
                    <a:pt x="165252" y="792035"/>
                  </a:lnTo>
                  <a:lnTo>
                    <a:pt x="135699" y="826223"/>
                  </a:lnTo>
                  <a:lnTo>
                    <a:pt x="108686" y="862520"/>
                  </a:lnTo>
                  <a:lnTo>
                    <a:pt x="84340" y="900798"/>
                  </a:lnTo>
                  <a:lnTo>
                    <a:pt x="62788" y="940917"/>
                  </a:lnTo>
                  <a:lnTo>
                    <a:pt x="44170" y="982738"/>
                  </a:lnTo>
                  <a:lnTo>
                    <a:pt x="28638" y="1026121"/>
                  </a:lnTo>
                  <a:lnTo>
                    <a:pt x="16319" y="1070940"/>
                  </a:lnTo>
                  <a:lnTo>
                    <a:pt x="7340" y="1117041"/>
                  </a:lnTo>
                  <a:lnTo>
                    <a:pt x="1854" y="1164297"/>
                  </a:lnTo>
                  <a:lnTo>
                    <a:pt x="0" y="1212570"/>
                  </a:lnTo>
                  <a:lnTo>
                    <a:pt x="1854" y="1260856"/>
                  </a:lnTo>
                  <a:lnTo>
                    <a:pt x="7340" y="1308112"/>
                  </a:lnTo>
                  <a:lnTo>
                    <a:pt x="16319" y="1354213"/>
                  </a:lnTo>
                  <a:lnTo>
                    <a:pt x="28638" y="1399032"/>
                  </a:lnTo>
                  <a:lnTo>
                    <a:pt x="44170" y="1442415"/>
                  </a:lnTo>
                  <a:lnTo>
                    <a:pt x="62788" y="1484236"/>
                  </a:lnTo>
                  <a:lnTo>
                    <a:pt x="84340" y="1524355"/>
                  </a:lnTo>
                  <a:lnTo>
                    <a:pt x="108686" y="1562633"/>
                  </a:lnTo>
                  <a:lnTo>
                    <a:pt x="135699" y="1598930"/>
                  </a:lnTo>
                  <a:lnTo>
                    <a:pt x="165252" y="1633118"/>
                  </a:lnTo>
                  <a:lnTo>
                    <a:pt x="197180" y="1665046"/>
                  </a:lnTo>
                  <a:lnTo>
                    <a:pt x="231368" y="1694586"/>
                  </a:lnTo>
                  <a:lnTo>
                    <a:pt x="267665" y="1721599"/>
                  </a:lnTo>
                  <a:lnTo>
                    <a:pt x="305943" y="1745957"/>
                  </a:lnTo>
                  <a:lnTo>
                    <a:pt x="346062" y="1767509"/>
                  </a:lnTo>
                  <a:lnTo>
                    <a:pt x="387883" y="1786115"/>
                  </a:lnTo>
                  <a:lnTo>
                    <a:pt x="431266" y="1801660"/>
                  </a:lnTo>
                  <a:lnTo>
                    <a:pt x="476072" y="1813979"/>
                  </a:lnTo>
                  <a:lnTo>
                    <a:pt x="522185" y="1822945"/>
                  </a:lnTo>
                  <a:lnTo>
                    <a:pt x="569442" y="1828431"/>
                  </a:lnTo>
                  <a:lnTo>
                    <a:pt x="603313" y="1829739"/>
                  </a:lnTo>
                  <a:lnTo>
                    <a:pt x="603313" y="2254339"/>
                  </a:lnTo>
                  <a:lnTo>
                    <a:pt x="609549" y="2300719"/>
                  </a:lnTo>
                  <a:lnTo>
                    <a:pt x="627138" y="2342413"/>
                  </a:lnTo>
                  <a:lnTo>
                    <a:pt x="654418" y="2377719"/>
                  </a:lnTo>
                  <a:lnTo>
                    <a:pt x="689737" y="2405011"/>
                  </a:lnTo>
                  <a:lnTo>
                    <a:pt x="731431" y="2422601"/>
                  </a:lnTo>
                  <a:lnTo>
                    <a:pt x="777811" y="2428837"/>
                  </a:lnTo>
                  <a:lnTo>
                    <a:pt x="4899545" y="2428837"/>
                  </a:lnTo>
                  <a:lnTo>
                    <a:pt x="4945939" y="2422601"/>
                  </a:lnTo>
                  <a:lnTo>
                    <a:pt x="4987620" y="2405011"/>
                  </a:lnTo>
                  <a:lnTo>
                    <a:pt x="5022939" y="2377719"/>
                  </a:lnTo>
                  <a:lnTo>
                    <a:pt x="5050218" y="2342413"/>
                  </a:lnTo>
                  <a:lnTo>
                    <a:pt x="5067808" y="2300719"/>
                  </a:lnTo>
                  <a:lnTo>
                    <a:pt x="5074043" y="2254339"/>
                  </a:lnTo>
                  <a:lnTo>
                    <a:pt x="5074043" y="174498"/>
                  </a:lnTo>
                  <a:close/>
                </a:path>
              </a:pathLst>
            </a:custGeom>
            <a:solidFill>
              <a:srgbClr val="FFC600"/>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7" name="Google Shape;737;g1f0d9fcf492_0_0"/>
            <p:cNvSpPr/>
            <p:nvPr/>
          </p:nvSpPr>
          <p:spPr>
            <a:xfrm>
              <a:off x="222129" y="4448112"/>
              <a:ext cx="926782" cy="880443"/>
            </a:xfrm>
            <a:custGeom>
              <a:rect b="b" l="l" r="r" t="t"/>
              <a:pathLst>
                <a:path extrusionOk="0" h="1235709" w="1235710">
                  <a:moveTo>
                    <a:pt x="1235430" y="617715"/>
                  </a:moveTo>
                  <a:lnTo>
                    <a:pt x="1233572" y="665990"/>
                  </a:lnTo>
                  <a:lnTo>
                    <a:pt x="1228088" y="713248"/>
                  </a:lnTo>
                  <a:lnTo>
                    <a:pt x="1219115" y="759353"/>
                  </a:lnTo>
                  <a:lnTo>
                    <a:pt x="1206792" y="804167"/>
                  </a:lnTo>
                  <a:lnTo>
                    <a:pt x="1191256" y="847553"/>
                  </a:lnTo>
                  <a:lnTo>
                    <a:pt x="1172644" y="889373"/>
                  </a:lnTo>
                  <a:lnTo>
                    <a:pt x="1151092" y="929490"/>
                  </a:lnTo>
                  <a:lnTo>
                    <a:pt x="1126739" y="967767"/>
                  </a:lnTo>
                  <a:lnTo>
                    <a:pt x="1099723" y="1004066"/>
                  </a:lnTo>
                  <a:lnTo>
                    <a:pt x="1070179" y="1038251"/>
                  </a:lnTo>
                  <a:lnTo>
                    <a:pt x="1038246" y="1070184"/>
                  </a:lnTo>
                  <a:lnTo>
                    <a:pt x="1004061" y="1099727"/>
                  </a:lnTo>
                  <a:lnTo>
                    <a:pt x="967761" y="1126743"/>
                  </a:lnTo>
                  <a:lnTo>
                    <a:pt x="929484" y="1151095"/>
                  </a:lnTo>
                  <a:lnTo>
                    <a:pt x="889367" y="1172646"/>
                  </a:lnTo>
                  <a:lnTo>
                    <a:pt x="847547" y="1191258"/>
                  </a:lnTo>
                  <a:lnTo>
                    <a:pt x="804162" y="1206794"/>
                  </a:lnTo>
                  <a:lnTo>
                    <a:pt x="759349" y="1219116"/>
                  </a:lnTo>
                  <a:lnTo>
                    <a:pt x="713245" y="1228088"/>
                  </a:lnTo>
                  <a:lnTo>
                    <a:pt x="665988" y="1233572"/>
                  </a:lnTo>
                  <a:lnTo>
                    <a:pt x="617715" y="1235430"/>
                  </a:lnTo>
                  <a:lnTo>
                    <a:pt x="569440" y="1233572"/>
                  </a:lnTo>
                  <a:lnTo>
                    <a:pt x="522182" y="1228088"/>
                  </a:lnTo>
                  <a:lnTo>
                    <a:pt x="476077" y="1219116"/>
                  </a:lnTo>
                  <a:lnTo>
                    <a:pt x="431263" y="1206794"/>
                  </a:lnTo>
                  <a:lnTo>
                    <a:pt x="387877" y="1191258"/>
                  </a:lnTo>
                  <a:lnTo>
                    <a:pt x="346057" y="1172646"/>
                  </a:lnTo>
                  <a:lnTo>
                    <a:pt x="305940" y="1151095"/>
                  </a:lnTo>
                  <a:lnTo>
                    <a:pt x="267663" y="1126743"/>
                  </a:lnTo>
                  <a:lnTo>
                    <a:pt x="231363" y="1099727"/>
                  </a:lnTo>
                  <a:lnTo>
                    <a:pt x="197178" y="1070184"/>
                  </a:lnTo>
                  <a:lnTo>
                    <a:pt x="165246" y="1038251"/>
                  </a:lnTo>
                  <a:lnTo>
                    <a:pt x="135703" y="1004066"/>
                  </a:lnTo>
                  <a:lnTo>
                    <a:pt x="108687" y="967767"/>
                  </a:lnTo>
                  <a:lnTo>
                    <a:pt x="84335" y="929490"/>
                  </a:lnTo>
                  <a:lnTo>
                    <a:pt x="62784" y="889373"/>
                  </a:lnTo>
                  <a:lnTo>
                    <a:pt x="44172" y="847553"/>
                  </a:lnTo>
                  <a:lnTo>
                    <a:pt x="28636" y="804167"/>
                  </a:lnTo>
                  <a:lnTo>
                    <a:pt x="16314" y="759353"/>
                  </a:lnTo>
                  <a:lnTo>
                    <a:pt x="7342" y="713248"/>
                  </a:lnTo>
                  <a:lnTo>
                    <a:pt x="1858" y="665990"/>
                  </a:lnTo>
                  <a:lnTo>
                    <a:pt x="0" y="617715"/>
                  </a:lnTo>
                  <a:lnTo>
                    <a:pt x="1858" y="569440"/>
                  </a:lnTo>
                  <a:lnTo>
                    <a:pt x="7342" y="522182"/>
                  </a:lnTo>
                  <a:lnTo>
                    <a:pt x="16314" y="476077"/>
                  </a:lnTo>
                  <a:lnTo>
                    <a:pt x="28636" y="431263"/>
                  </a:lnTo>
                  <a:lnTo>
                    <a:pt x="44172" y="387877"/>
                  </a:lnTo>
                  <a:lnTo>
                    <a:pt x="62784" y="346057"/>
                  </a:lnTo>
                  <a:lnTo>
                    <a:pt x="84335" y="305940"/>
                  </a:lnTo>
                  <a:lnTo>
                    <a:pt x="108687" y="267663"/>
                  </a:lnTo>
                  <a:lnTo>
                    <a:pt x="135703" y="231363"/>
                  </a:lnTo>
                  <a:lnTo>
                    <a:pt x="165246" y="197178"/>
                  </a:lnTo>
                  <a:lnTo>
                    <a:pt x="197178" y="165246"/>
                  </a:lnTo>
                  <a:lnTo>
                    <a:pt x="231363" y="135703"/>
                  </a:lnTo>
                  <a:lnTo>
                    <a:pt x="267663" y="108687"/>
                  </a:lnTo>
                  <a:lnTo>
                    <a:pt x="305940" y="84335"/>
                  </a:lnTo>
                  <a:lnTo>
                    <a:pt x="346057" y="62784"/>
                  </a:lnTo>
                  <a:lnTo>
                    <a:pt x="387877" y="44172"/>
                  </a:lnTo>
                  <a:lnTo>
                    <a:pt x="431263" y="28636"/>
                  </a:lnTo>
                  <a:lnTo>
                    <a:pt x="476077" y="16314"/>
                  </a:lnTo>
                  <a:lnTo>
                    <a:pt x="522182" y="7342"/>
                  </a:lnTo>
                  <a:lnTo>
                    <a:pt x="569440" y="1858"/>
                  </a:lnTo>
                  <a:lnTo>
                    <a:pt x="617715" y="0"/>
                  </a:lnTo>
                  <a:lnTo>
                    <a:pt x="665988" y="1858"/>
                  </a:lnTo>
                  <a:lnTo>
                    <a:pt x="713245" y="7342"/>
                  </a:lnTo>
                  <a:lnTo>
                    <a:pt x="759349" y="16314"/>
                  </a:lnTo>
                  <a:lnTo>
                    <a:pt x="804162" y="28636"/>
                  </a:lnTo>
                  <a:lnTo>
                    <a:pt x="847547" y="44172"/>
                  </a:lnTo>
                  <a:lnTo>
                    <a:pt x="889367" y="62784"/>
                  </a:lnTo>
                  <a:lnTo>
                    <a:pt x="929484" y="84335"/>
                  </a:lnTo>
                  <a:lnTo>
                    <a:pt x="967761" y="108687"/>
                  </a:lnTo>
                  <a:lnTo>
                    <a:pt x="1004061" y="135703"/>
                  </a:lnTo>
                  <a:lnTo>
                    <a:pt x="1038246" y="165246"/>
                  </a:lnTo>
                  <a:lnTo>
                    <a:pt x="1070179" y="197178"/>
                  </a:lnTo>
                  <a:lnTo>
                    <a:pt x="1099723" y="231363"/>
                  </a:lnTo>
                  <a:lnTo>
                    <a:pt x="1126739" y="267663"/>
                  </a:lnTo>
                  <a:lnTo>
                    <a:pt x="1151092" y="305940"/>
                  </a:lnTo>
                  <a:lnTo>
                    <a:pt x="1172644" y="346057"/>
                  </a:lnTo>
                  <a:lnTo>
                    <a:pt x="1191256" y="387877"/>
                  </a:lnTo>
                  <a:lnTo>
                    <a:pt x="1206792" y="431263"/>
                  </a:lnTo>
                  <a:lnTo>
                    <a:pt x="1219115" y="476077"/>
                  </a:lnTo>
                  <a:lnTo>
                    <a:pt x="1228088" y="522182"/>
                  </a:lnTo>
                  <a:lnTo>
                    <a:pt x="1233572" y="569440"/>
                  </a:lnTo>
                  <a:lnTo>
                    <a:pt x="1235430" y="617715"/>
                  </a:lnTo>
                  <a:close/>
                </a:path>
              </a:pathLst>
            </a:custGeom>
            <a:noFill/>
            <a:ln cap="flat" cmpd="sng" w="12675">
              <a:solidFill>
                <a:srgbClr val="FFFFFF"/>
              </a:solidFill>
              <a:prstDash val="solid"/>
              <a:round/>
              <a:headEnd len="sm" w="sm" type="none"/>
              <a:tailEnd len="sm" w="sm" type="none"/>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grpSp>
      <p:sp>
        <p:nvSpPr>
          <p:cNvPr id="738" name="Google Shape;738;g1f0d9fcf492_0_0"/>
          <p:cNvSpPr/>
          <p:nvPr/>
        </p:nvSpPr>
        <p:spPr>
          <a:xfrm>
            <a:off x="6892569" y="4582187"/>
            <a:ext cx="4441616" cy="1542336"/>
          </a:xfrm>
          <a:custGeom>
            <a:rect b="b" l="l" r="r" t="t"/>
            <a:pathLst>
              <a:path extrusionOk="0" h="2428875" w="6604634">
                <a:moveTo>
                  <a:pt x="6429819" y="0"/>
                </a:moveTo>
                <a:lnTo>
                  <a:pt x="174498" y="0"/>
                </a:lnTo>
                <a:lnTo>
                  <a:pt x="128111" y="6233"/>
                </a:lnTo>
                <a:lnTo>
                  <a:pt x="86427" y="23825"/>
                </a:lnTo>
                <a:lnTo>
                  <a:pt x="51111" y="51111"/>
                </a:lnTo>
                <a:lnTo>
                  <a:pt x="23825" y="86427"/>
                </a:lnTo>
                <a:lnTo>
                  <a:pt x="6233" y="128111"/>
                </a:lnTo>
                <a:lnTo>
                  <a:pt x="0" y="174497"/>
                </a:lnTo>
                <a:lnTo>
                  <a:pt x="0" y="2254338"/>
                </a:lnTo>
                <a:lnTo>
                  <a:pt x="6233" y="2300725"/>
                </a:lnTo>
                <a:lnTo>
                  <a:pt x="23825" y="2342409"/>
                </a:lnTo>
                <a:lnTo>
                  <a:pt x="51111" y="2377725"/>
                </a:lnTo>
                <a:lnTo>
                  <a:pt x="86427" y="2405011"/>
                </a:lnTo>
                <a:lnTo>
                  <a:pt x="128111" y="2422603"/>
                </a:lnTo>
                <a:lnTo>
                  <a:pt x="174498" y="2428836"/>
                </a:lnTo>
                <a:lnTo>
                  <a:pt x="6429819" y="2428836"/>
                </a:lnTo>
                <a:lnTo>
                  <a:pt x="6476206" y="2422603"/>
                </a:lnTo>
                <a:lnTo>
                  <a:pt x="6517889" y="2405011"/>
                </a:lnTo>
                <a:lnTo>
                  <a:pt x="6553206" y="2377725"/>
                </a:lnTo>
                <a:lnTo>
                  <a:pt x="6580492" y="2342409"/>
                </a:lnTo>
                <a:lnTo>
                  <a:pt x="6598083" y="2300725"/>
                </a:lnTo>
                <a:lnTo>
                  <a:pt x="6604317" y="2254338"/>
                </a:lnTo>
                <a:lnTo>
                  <a:pt x="6604317" y="174497"/>
                </a:lnTo>
                <a:lnTo>
                  <a:pt x="6598083" y="128111"/>
                </a:lnTo>
                <a:lnTo>
                  <a:pt x="6580492" y="86427"/>
                </a:lnTo>
                <a:lnTo>
                  <a:pt x="6553206" y="51111"/>
                </a:lnTo>
                <a:lnTo>
                  <a:pt x="6517889" y="23825"/>
                </a:lnTo>
                <a:lnTo>
                  <a:pt x="6476206" y="6233"/>
                </a:lnTo>
                <a:lnTo>
                  <a:pt x="6429819" y="0"/>
                </a:lnTo>
                <a:close/>
              </a:path>
            </a:pathLst>
          </a:custGeom>
          <a:solidFill>
            <a:srgbClr val="EEF2F4"/>
          </a:solidFill>
          <a:ln>
            <a:noFill/>
          </a:ln>
        </p:spPr>
        <p:txBody>
          <a:bodyPr anchorCtr="0" anchor="t" bIns="0" lIns="0" spcFirstLastPara="1" rIns="0" wrap="square" tIns="0">
            <a:noAutofit/>
          </a:bodyPr>
          <a:lstStyle/>
          <a:p>
            <a:pPr indent="0" lvl="0" marL="0" rtl="0" algn="l">
              <a:spcBef>
                <a:spcPts val="0"/>
              </a:spcBef>
              <a:spcAft>
                <a:spcPts val="0"/>
              </a:spcAft>
              <a:buNone/>
            </a:pPr>
            <a:r>
              <a:t/>
            </a:r>
            <a:endParaRPr sz="900"/>
          </a:p>
        </p:txBody>
      </p:sp>
      <p:sp>
        <p:nvSpPr>
          <p:cNvPr id="739" name="Google Shape;739;g1f0d9fcf492_0_0"/>
          <p:cNvSpPr txBox="1"/>
          <p:nvPr/>
        </p:nvSpPr>
        <p:spPr>
          <a:xfrm>
            <a:off x="4399432" y="5029265"/>
            <a:ext cx="1514100" cy="593100"/>
          </a:xfrm>
          <a:prstGeom prst="rect">
            <a:avLst/>
          </a:prstGeom>
          <a:noFill/>
          <a:ln>
            <a:noFill/>
          </a:ln>
        </p:spPr>
        <p:txBody>
          <a:bodyPr anchorCtr="0" anchor="t" bIns="0" lIns="0" spcFirstLastPara="1" rIns="0" wrap="square" tIns="8225">
            <a:spAutoFit/>
          </a:bodyPr>
          <a:lstStyle/>
          <a:p>
            <a:pPr indent="0" lvl="0" marL="12700" marR="0" rtl="0" algn="l">
              <a:lnSpc>
                <a:spcPct val="100000"/>
              </a:lnSpc>
              <a:spcBef>
                <a:spcPts val="0"/>
              </a:spcBef>
              <a:spcAft>
                <a:spcPts val="0"/>
              </a:spcAft>
              <a:buNone/>
            </a:pPr>
            <a:r>
              <a:rPr b="1" lang="en-GB" sz="1900">
                <a:solidFill>
                  <a:srgbClr val="FFFFFF"/>
                </a:solidFill>
                <a:latin typeface="Montserrat"/>
                <a:ea typeface="Montserrat"/>
                <a:cs typeface="Montserrat"/>
                <a:sym typeface="Montserrat"/>
              </a:rPr>
              <a:t>Managerial practices</a:t>
            </a:r>
            <a:endParaRPr sz="1900">
              <a:latin typeface="Montserrat"/>
              <a:ea typeface="Montserrat"/>
              <a:cs typeface="Montserrat"/>
              <a:sym typeface="Montserrat"/>
            </a:endParaRPr>
          </a:p>
        </p:txBody>
      </p:sp>
      <p:sp>
        <p:nvSpPr>
          <p:cNvPr id="740" name="Google Shape;740;g1f0d9fcf492_0_0"/>
          <p:cNvSpPr txBox="1"/>
          <p:nvPr/>
        </p:nvSpPr>
        <p:spPr>
          <a:xfrm>
            <a:off x="7044354" y="4723912"/>
            <a:ext cx="4220400" cy="532800"/>
          </a:xfrm>
          <a:prstGeom prst="rect">
            <a:avLst/>
          </a:prstGeom>
          <a:noFill/>
          <a:ln>
            <a:noFill/>
          </a:ln>
        </p:spPr>
        <p:txBody>
          <a:bodyPr anchorCtr="0" anchor="t" bIns="0" lIns="0" spcFirstLastPara="1" rIns="0" wrap="square" tIns="85500">
            <a:spAutoFit/>
          </a:bodyPr>
          <a:lstStyle/>
          <a:p>
            <a:pPr indent="-152400" lvl="0" marL="152400" rtl="0" algn="l">
              <a:lnSpc>
                <a:spcPct val="100000"/>
              </a:lnSpc>
              <a:spcBef>
                <a:spcPts val="0"/>
              </a:spcBef>
              <a:spcAft>
                <a:spcPts val="0"/>
              </a:spcAft>
              <a:buClr>
                <a:srgbClr val="333333"/>
              </a:buClr>
              <a:buSzPts val="1200"/>
              <a:buFont typeface="Montserrat Medium"/>
              <a:buAutoNum type="arabicPeriod"/>
            </a:pPr>
            <a:r>
              <a:rPr lang="en-GB" sz="1200">
                <a:solidFill>
                  <a:srgbClr val="333333"/>
                </a:solidFill>
                <a:latin typeface="Montserrat Medium"/>
                <a:ea typeface="Montserrat Medium"/>
                <a:cs typeface="Montserrat Medium"/>
                <a:sym typeface="Montserrat Medium"/>
              </a:rPr>
              <a:t>Incentivise the workforce with piece rates</a:t>
            </a:r>
            <a:endParaRPr sz="1200">
              <a:latin typeface="Montserrat Medium"/>
              <a:ea typeface="Montserrat Medium"/>
              <a:cs typeface="Montserrat Medium"/>
              <a:sym typeface="Montserrat Medium"/>
            </a:endParaRPr>
          </a:p>
          <a:p>
            <a:pPr indent="-152400" lvl="0" marL="152400" rtl="0" algn="l">
              <a:lnSpc>
                <a:spcPct val="100000"/>
              </a:lnSpc>
              <a:spcBef>
                <a:spcPts val="600"/>
              </a:spcBef>
              <a:spcAft>
                <a:spcPts val="0"/>
              </a:spcAft>
              <a:buClr>
                <a:srgbClr val="333333"/>
              </a:buClr>
              <a:buSzPts val="1200"/>
              <a:buFont typeface="Montserrat Medium"/>
              <a:buAutoNum type="arabicPeriod"/>
            </a:pPr>
            <a:r>
              <a:rPr lang="en-GB" sz="1200">
                <a:solidFill>
                  <a:srgbClr val="333333"/>
                </a:solidFill>
                <a:latin typeface="Montserrat Medium"/>
                <a:ea typeface="Montserrat Medium"/>
                <a:cs typeface="Montserrat Medium"/>
                <a:sym typeface="Montserrat Medium"/>
              </a:rPr>
              <a:t>Use time and motion to determine units of measure</a:t>
            </a:r>
            <a:endParaRPr sz="1200">
              <a:latin typeface="Montserrat Medium"/>
              <a:ea typeface="Montserrat Medium"/>
              <a:cs typeface="Montserrat Medium"/>
              <a:sym typeface="Montserrat Medium"/>
            </a:endParaRPr>
          </a:p>
        </p:txBody>
      </p:sp>
      <p:sp>
        <p:nvSpPr>
          <p:cNvPr id="741" name="Google Shape;741;g1f0d9fcf492_0_0"/>
          <p:cNvSpPr txBox="1"/>
          <p:nvPr/>
        </p:nvSpPr>
        <p:spPr>
          <a:xfrm>
            <a:off x="3612636" y="1606848"/>
            <a:ext cx="456000" cy="777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5000">
                <a:solidFill>
                  <a:srgbClr val="FFFFFF"/>
                </a:solidFill>
                <a:latin typeface="Montserrat Medium"/>
                <a:ea typeface="Montserrat Medium"/>
                <a:cs typeface="Montserrat Medium"/>
                <a:sym typeface="Montserrat Medium"/>
              </a:rPr>
              <a:t>4</a:t>
            </a:r>
            <a:endParaRPr sz="5000">
              <a:latin typeface="Montserrat Medium"/>
              <a:ea typeface="Montserrat Medium"/>
              <a:cs typeface="Montserrat Medium"/>
              <a:sym typeface="Montserrat Medium"/>
            </a:endParaRPr>
          </a:p>
        </p:txBody>
      </p:sp>
      <p:sp>
        <p:nvSpPr>
          <p:cNvPr id="742" name="Google Shape;742;g1f0d9fcf492_0_0"/>
          <p:cNvSpPr txBox="1"/>
          <p:nvPr/>
        </p:nvSpPr>
        <p:spPr>
          <a:xfrm>
            <a:off x="3661151" y="3317231"/>
            <a:ext cx="392100" cy="777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5000">
                <a:solidFill>
                  <a:srgbClr val="FFFFFF"/>
                </a:solidFill>
                <a:latin typeface="Montserrat Medium"/>
                <a:ea typeface="Montserrat Medium"/>
                <a:cs typeface="Montserrat Medium"/>
                <a:sym typeface="Montserrat Medium"/>
              </a:rPr>
              <a:t>3</a:t>
            </a:r>
            <a:endParaRPr sz="5000">
              <a:latin typeface="Montserrat Medium"/>
              <a:ea typeface="Montserrat Medium"/>
              <a:cs typeface="Montserrat Medium"/>
              <a:sym typeface="Montserrat Medium"/>
            </a:endParaRPr>
          </a:p>
        </p:txBody>
      </p:sp>
      <p:sp>
        <p:nvSpPr>
          <p:cNvPr id="743" name="Google Shape;743;g1f0d9fcf492_0_0"/>
          <p:cNvSpPr txBox="1"/>
          <p:nvPr/>
        </p:nvSpPr>
        <p:spPr>
          <a:xfrm>
            <a:off x="3660496" y="5011420"/>
            <a:ext cx="393300" cy="777900"/>
          </a:xfrm>
          <a:prstGeom prst="rect">
            <a:avLst/>
          </a:prstGeom>
          <a:noFill/>
          <a:ln>
            <a:noFill/>
          </a:ln>
        </p:spPr>
        <p:txBody>
          <a:bodyPr anchorCtr="0" anchor="t" bIns="0" lIns="0" spcFirstLastPara="1" rIns="0" wrap="square" tIns="8225">
            <a:spAutoFit/>
          </a:bodyPr>
          <a:lstStyle/>
          <a:p>
            <a:pPr indent="0" lvl="0" marL="12700" rtl="0" algn="l">
              <a:lnSpc>
                <a:spcPct val="100000"/>
              </a:lnSpc>
              <a:spcBef>
                <a:spcPts val="0"/>
              </a:spcBef>
              <a:spcAft>
                <a:spcPts val="0"/>
              </a:spcAft>
              <a:buNone/>
            </a:pPr>
            <a:r>
              <a:rPr lang="en-GB" sz="5000">
                <a:solidFill>
                  <a:srgbClr val="FFFFFF"/>
                </a:solidFill>
                <a:latin typeface="Montserrat Medium"/>
                <a:ea typeface="Montserrat Medium"/>
                <a:cs typeface="Montserrat Medium"/>
                <a:sym typeface="Montserrat Medium"/>
              </a:rPr>
              <a:t>2</a:t>
            </a:r>
            <a:endParaRPr sz="500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g1f0d9fcf492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49" name="Google Shape;749;g1f0d9fcf492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0" name="Google Shape;750;g1f0d9fcf492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1" name="Google Shape;751;g1f0d9fcf492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2" name="Google Shape;752;g1f0d9fcf492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53" name="Google Shape;753;g1f0d9fcf492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