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r38Tbixe5B0Au3lmEYTwVLhT0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860884-319E-4351-8329-27D31CE332AB}">
  <a:tblStyle styleId="{72860884-319E-4351-8329-27D31CE332A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MontserratLight-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customschemas.google.com/relationships/presentationmetadata" Target="metadata"/><Relationship Id="rId27"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ab2c7fbf2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g2ab2c7fbf2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0.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0.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1.png"/><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1.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1.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1.pn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0.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6" name="Google Shape;246;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8" name="Google Shape;24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49" name="Google Shape;249;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0" name="Google Shape;250;p17"/>
          <p:cNvGrpSpPr/>
          <p:nvPr/>
        </p:nvGrpSpPr>
        <p:grpSpPr>
          <a:xfrm>
            <a:off x="11436251" y="129884"/>
            <a:ext cx="661669" cy="1214119"/>
            <a:chOff x="11436251" y="129884"/>
            <a:chExt cx="661669" cy="1214119"/>
          </a:xfrm>
        </p:grpSpPr>
        <p:sp>
          <p:nvSpPr>
            <p:cNvPr id="251" name="Google Shape;251;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9" name="Google Shape;279;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0" name="Shape 280"/>
        <p:cNvGrpSpPr/>
        <p:nvPr/>
      </p:nvGrpSpPr>
      <p:grpSpPr>
        <a:xfrm>
          <a:off x="0" y="0"/>
          <a:ext cx="0" cy="0"/>
          <a:chOff x="0" y="0"/>
          <a:chExt cx="0" cy="0"/>
        </a:xfrm>
      </p:grpSpPr>
      <p:pic>
        <p:nvPicPr>
          <p:cNvPr descr="A yellow circle on a black background&#10;&#10;Description automatically generated" id="281" name="Google Shape;28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2" name="Google Shape;28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5" name="Google Shape;285;p18"/>
          <p:cNvGrpSpPr/>
          <p:nvPr/>
        </p:nvGrpSpPr>
        <p:grpSpPr>
          <a:xfrm>
            <a:off x="0" y="1318491"/>
            <a:ext cx="1397812" cy="58002"/>
            <a:chOff x="0" y="1077191"/>
            <a:chExt cx="1397812" cy="58002"/>
          </a:xfrm>
        </p:grpSpPr>
        <p:sp>
          <p:nvSpPr>
            <p:cNvPr id="286" name="Google Shape;286;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8" name="Google Shape;288;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89" name="Google Shape;289;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0" name="Google Shape;290;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1" name="Google Shape;291;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2" name="Google Shape;292;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3" name="Google Shape;293;p18"/>
          <p:cNvGrpSpPr/>
          <p:nvPr/>
        </p:nvGrpSpPr>
        <p:grpSpPr>
          <a:xfrm>
            <a:off x="11626751" y="129884"/>
            <a:ext cx="661669" cy="1214119"/>
            <a:chOff x="11436251" y="129884"/>
            <a:chExt cx="661669" cy="1214119"/>
          </a:xfrm>
        </p:grpSpPr>
        <p:sp>
          <p:nvSpPr>
            <p:cNvPr id="294" name="Google Shape;294;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2" name="Shape 322"/>
        <p:cNvGrpSpPr/>
        <p:nvPr/>
      </p:nvGrpSpPr>
      <p:grpSpPr>
        <a:xfrm>
          <a:off x="0" y="0"/>
          <a:ext cx="0" cy="0"/>
          <a:chOff x="0" y="0"/>
          <a:chExt cx="0" cy="0"/>
        </a:xfrm>
      </p:grpSpPr>
      <p:pic>
        <p:nvPicPr>
          <p:cNvPr descr="A yellow circle on a black background&#10;&#10;Description automatically generated" id="323" name="Google Shape;323;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4" name="Google Shape;324;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7" name="Google Shape;327;p19"/>
          <p:cNvGrpSpPr/>
          <p:nvPr/>
        </p:nvGrpSpPr>
        <p:grpSpPr>
          <a:xfrm>
            <a:off x="0" y="1318491"/>
            <a:ext cx="1397812" cy="58002"/>
            <a:chOff x="0" y="1077191"/>
            <a:chExt cx="1397812" cy="58002"/>
          </a:xfrm>
        </p:grpSpPr>
        <p:sp>
          <p:nvSpPr>
            <p:cNvPr id="328" name="Google Shape;328;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0" name="Google Shape;330;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1" name="Google Shape;331;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2" name="Google Shape;332;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3" name="Google Shape;333;p19"/>
          <p:cNvGrpSpPr/>
          <p:nvPr/>
        </p:nvGrpSpPr>
        <p:grpSpPr>
          <a:xfrm>
            <a:off x="11436251" y="129884"/>
            <a:ext cx="661669" cy="1214119"/>
            <a:chOff x="11436251" y="129884"/>
            <a:chExt cx="661669" cy="1214119"/>
          </a:xfrm>
        </p:grpSpPr>
        <p:sp>
          <p:nvSpPr>
            <p:cNvPr id="334" name="Google Shape;334;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2" name="Google Shape;362;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3" name="Google Shape;363;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4" name="Shape 364"/>
        <p:cNvGrpSpPr/>
        <p:nvPr/>
      </p:nvGrpSpPr>
      <p:grpSpPr>
        <a:xfrm>
          <a:off x="0" y="0"/>
          <a:ext cx="0" cy="0"/>
          <a:chOff x="0" y="0"/>
          <a:chExt cx="0" cy="0"/>
        </a:xfrm>
      </p:grpSpPr>
      <p:pic>
        <p:nvPicPr>
          <p:cNvPr descr="A yellow circle on a black background&#10;&#10;Description automatically generated" id="365" name="Google Shape;365;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6" name="Google Shape;366;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9" name="Google Shape;369;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0" name="Google Shape;370;p20"/>
          <p:cNvGrpSpPr/>
          <p:nvPr/>
        </p:nvGrpSpPr>
        <p:grpSpPr>
          <a:xfrm>
            <a:off x="0" y="1318491"/>
            <a:ext cx="1397812" cy="58002"/>
            <a:chOff x="0" y="1077191"/>
            <a:chExt cx="1397812" cy="58002"/>
          </a:xfrm>
        </p:grpSpPr>
        <p:sp>
          <p:nvSpPr>
            <p:cNvPr id="371" name="Google Shape;371;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3" name="Google Shape;373;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4" name="Google Shape;374;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5" name="Google Shape;375;p20"/>
          <p:cNvGrpSpPr/>
          <p:nvPr/>
        </p:nvGrpSpPr>
        <p:grpSpPr>
          <a:xfrm>
            <a:off x="11614051" y="129884"/>
            <a:ext cx="661669" cy="1214119"/>
            <a:chOff x="11436251" y="129884"/>
            <a:chExt cx="661669" cy="1214119"/>
          </a:xfrm>
        </p:grpSpPr>
        <p:sp>
          <p:nvSpPr>
            <p:cNvPr id="376" name="Google Shape;376;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4" name="Google Shape;404;p20"/>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5" name="Shape 405"/>
        <p:cNvGrpSpPr/>
        <p:nvPr/>
      </p:nvGrpSpPr>
      <p:grpSpPr>
        <a:xfrm>
          <a:off x="0" y="0"/>
          <a:ext cx="0" cy="0"/>
          <a:chOff x="0" y="0"/>
          <a:chExt cx="0" cy="0"/>
        </a:xfrm>
      </p:grpSpPr>
      <p:pic>
        <p:nvPicPr>
          <p:cNvPr descr="A yellow circle on a black background&#10;&#10;Description automatically generated" id="406" name="Google Shape;406;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7" name="Google Shape;407;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0" name="Google Shape;410;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1" name="Google Shape;411;p21"/>
          <p:cNvGrpSpPr/>
          <p:nvPr/>
        </p:nvGrpSpPr>
        <p:grpSpPr>
          <a:xfrm>
            <a:off x="0" y="1318491"/>
            <a:ext cx="1397812" cy="58002"/>
            <a:chOff x="0" y="1077191"/>
            <a:chExt cx="1397812" cy="58002"/>
          </a:xfrm>
        </p:grpSpPr>
        <p:sp>
          <p:nvSpPr>
            <p:cNvPr id="412" name="Google Shape;412;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4" name="Google Shape;414;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5" name="Google Shape;415;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6" name="Google Shape;416;p21"/>
          <p:cNvGrpSpPr/>
          <p:nvPr/>
        </p:nvGrpSpPr>
        <p:grpSpPr>
          <a:xfrm>
            <a:off x="11436251" y="129884"/>
            <a:ext cx="661669" cy="1214119"/>
            <a:chOff x="11436251" y="129884"/>
            <a:chExt cx="661669" cy="1214119"/>
          </a:xfrm>
        </p:grpSpPr>
        <p:sp>
          <p:nvSpPr>
            <p:cNvPr id="417" name="Google Shape;417;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5" name="Google Shape;445;p21"/>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6" name="Shape 446"/>
        <p:cNvGrpSpPr/>
        <p:nvPr/>
      </p:nvGrpSpPr>
      <p:grpSpPr>
        <a:xfrm>
          <a:off x="0" y="0"/>
          <a:ext cx="0" cy="0"/>
          <a:chOff x="0" y="0"/>
          <a:chExt cx="0" cy="0"/>
        </a:xfrm>
      </p:grpSpPr>
      <p:pic>
        <p:nvPicPr>
          <p:cNvPr descr="A yellow circle on a black background&#10;&#10;Description automatically generated" id="447" name="Google Shape;447;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8" name="Google Shape;448;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1" name="Google Shape;451;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2" name="Google Shape;452;p22"/>
          <p:cNvGrpSpPr/>
          <p:nvPr/>
        </p:nvGrpSpPr>
        <p:grpSpPr>
          <a:xfrm>
            <a:off x="0" y="1318491"/>
            <a:ext cx="1397812" cy="58002"/>
            <a:chOff x="0" y="1077191"/>
            <a:chExt cx="1397812" cy="58002"/>
          </a:xfrm>
        </p:grpSpPr>
        <p:sp>
          <p:nvSpPr>
            <p:cNvPr id="453" name="Google Shape;453;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5" name="Google Shape;455;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6" name="Google Shape;456;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7" name="Google Shape;457;p22"/>
          <p:cNvGrpSpPr/>
          <p:nvPr/>
        </p:nvGrpSpPr>
        <p:grpSpPr>
          <a:xfrm>
            <a:off x="11436251" y="129884"/>
            <a:ext cx="661669" cy="1214119"/>
            <a:chOff x="11436251" y="129884"/>
            <a:chExt cx="661669" cy="1214119"/>
          </a:xfrm>
        </p:grpSpPr>
        <p:sp>
          <p:nvSpPr>
            <p:cNvPr id="458" name="Google Shape;458;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6" name="Google Shape;486;p22"/>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7" name="Shape 487"/>
        <p:cNvGrpSpPr/>
        <p:nvPr/>
      </p:nvGrpSpPr>
      <p:grpSpPr>
        <a:xfrm>
          <a:off x="0" y="0"/>
          <a:ext cx="0" cy="0"/>
          <a:chOff x="0" y="0"/>
          <a:chExt cx="0" cy="0"/>
        </a:xfrm>
      </p:grpSpPr>
      <p:pic>
        <p:nvPicPr>
          <p:cNvPr descr="A yellow circle on a black background&#10;&#10;Description automatically generated" id="488" name="Google Shape;488;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9" name="Google Shape;489;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2" name="Google Shape;492;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3" name="Google Shape;493;p23"/>
          <p:cNvGrpSpPr/>
          <p:nvPr/>
        </p:nvGrpSpPr>
        <p:grpSpPr>
          <a:xfrm>
            <a:off x="0" y="1318491"/>
            <a:ext cx="1397812" cy="58002"/>
            <a:chOff x="0" y="1077191"/>
            <a:chExt cx="1397812" cy="58002"/>
          </a:xfrm>
        </p:grpSpPr>
        <p:sp>
          <p:nvSpPr>
            <p:cNvPr id="494" name="Google Shape;494;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6" name="Google Shape;496;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7" name="Google Shape;497;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8" name="Google Shape;498;p23"/>
          <p:cNvGrpSpPr/>
          <p:nvPr/>
        </p:nvGrpSpPr>
        <p:grpSpPr>
          <a:xfrm>
            <a:off x="11436251" y="129884"/>
            <a:ext cx="661669" cy="1214119"/>
            <a:chOff x="11436251" y="129884"/>
            <a:chExt cx="661669" cy="1214119"/>
          </a:xfrm>
        </p:grpSpPr>
        <p:sp>
          <p:nvSpPr>
            <p:cNvPr id="499" name="Google Shape;499;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7" name="Google Shape;527;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8" name="Google Shape;528;p23"/>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9" name="Shape 529"/>
        <p:cNvGrpSpPr/>
        <p:nvPr/>
      </p:nvGrpSpPr>
      <p:grpSpPr>
        <a:xfrm>
          <a:off x="0" y="0"/>
          <a:ext cx="0" cy="0"/>
          <a:chOff x="0" y="0"/>
          <a:chExt cx="0" cy="0"/>
        </a:xfrm>
      </p:grpSpPr>
      <p:pic>
        <p:nvPicPr>
          <p:cNvPr descr="A yellow circle on a black background&#10;&#10;Description automatically generated" id="530" name="Google Shape;530;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1" name="Google Shape;531;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4" name="Google Shape;534;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5" name="Google Shape;535;p24"/>
          <p:cNvGrpSpPr/>
          <p:nvPr/>
        </p:nvGrpSpPr>
        <p:grpSpPr>
          <a:xfrm>
            <a:off x="0" y="1318491"/>
            <a:ext cx="1397812" cy="58002"/>
            <a:chOff x="0" y="1077191"/>
            <a:chExt cx="1397812" cy="58002"/>
          </a:xfrm>
        </p:grpSpPr>
        <p:sp>
          <p:nvSpPr>
            <p:cNvPr id="536" name="Google Shape;536;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8" name="Google Shape;538;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9" name="Google Shape;539;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0" name="Google Shape;540;p24"/>
          <p:cNvGrpSpPr/>
          <p:nvPr/>
        </p:nvGrpSpPr>
        <p:grpSpPr>
          <a:xfrm>
            <a:off x="11614051" y="129884"/>
            <a:ext cx="661669" cy="1214119"/>
            <a:chOff x="11436251" y="129884"/>
            <a:chExt cx="661669" cy="1214119"/>
          </a:xfrm>
        </p:grpSpPr>
        <p:sp>
          <p:nvSpPr>
            <p:cNvPr id="541" name="Google Shape;541;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9" name="Google Shape;569;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0" name="Shape 570"/>
        <p:cNvGrpSpPr/>
        <p:nvPr/>
      </p:nvGrpSpPr>
      <p:grpSpPr>
        <a:xfrm>
          <a:off x="0" y="0"/>
          <a:ext cx="0" cy="0"/>
          <a:chOff x="0" y="0"/>
          <a:chExt cx="0" cy="0"/>
        </a:xfrm>
      </p:grpSpPr>
      <p:pic>
        <p:nvPicPr>
          <p:cNvPr descr="A yellow circle on a black background&#10;&#10;Description automatically generated" id="571" name="Google Shape;571;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2" name="Google Shape;572;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4" name="Google Shape;574;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5" name="Google Shape;575;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6" name="Shape 576"/>
        <p:cNvGrpSpPr/>
        <p:nvPr/>
      </p:nvGrpSpPr>
      <p:grpSpPr>
        <a:xfrm>
          <a:off x="0" y="0"/>
          <a:ext cx="0" cy="0"/>
          <a:chOff x="0" y="0"/>
          <a:chExt cx="0" cy="0"/>
        </a:xfrm>
      </p:grpSpPr>
      <p:pic>
        <p:nvPicPr>
          <p:cNvPr id="577" name="Google Shape;577;p2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8" name="Google Shape;578;p26"/>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9" name="Google Shape;579;p2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1" name="Google Shape;581;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9"/>
          <p:cNvGrpSpPr/>
          <p:nvPr/>
        </p:nvGrpSpPr>
        <p:grpSpPr>
          <a:xfrm>
            <a:off x="11436251" y="129884"/>
            <a:ext cx="661669" cy="1214119"/>
            <a:chOff x="11436251" y="129884"/>
            <a:chExt cx="661669" cy="1214119"/>
          </a:xfrm>
        </p:grpSpPr>
        <p:sp>
          <p:nvSpPr>
            <p:cNvPr id="27" name="Google Shape;27;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2" name="Shape 582"/>
        <p:cNvGrpSpPr/>
        <p:nvPr/>
      </p:nvGrpSpPr>
      <p:grpSpPr>
        <a:xfrm>
          <a:off x="0" y="0"/>
          <a:ext cx="0" cy="0"/>
          <a:chOff x="0" y="0"/>
          <a:chExt cx="0" cy="0"/>
        </a:xfrm>
      </p:grpSpPr>
      <p:sp>
        <p:nvSpPr>
          <p:cNvPr id="583" name="Google Shape;583;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4" name="Google Shape;584;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5" name="Google Shape;585;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6" name="Shape 586"/>
        <p:cNvGrpSpPr/>
        <p:nvPr/>
      </p:nvGrpSpPr>
      <p:grpSpPr>
        <a:xfrm>
          <a:off x="0" y="0"/>
          <a:ext cx="0" cy="0"/>
          <a:chOff x="0" y="0"/>
          <a:chExt cx="0" cy="0"/>
        </a:xfrm>
      </p:grpSpPr>
      <p:sp>
        <p:nvSpPr>
          <p:cNvPr id="587" name="Google Shape;587;p2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0" name="Google Shape;590;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1" name="Shape 591"/>
        <p:cNvGrpSpPr/>
        <p:nvPr/>
      </p:nvGrpSpPr>
      <p:grpSpPr>
        <a:xfrm>
          <a:off x="0" y="0"/>
          <a:ext cx="0" cy="0"/>
          <a:chOff x="0" y="0"/>
          <a:chExt cx="0" cy="0"/>
        </a:xfrm>
      </p:grpSpPr>
      <p:sp>
        <p:nvSpPr>
          <p:cNvPr id="592" name="Google Shape;592;p2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3" name="Google Shape;593;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4" name="Google Shape;594;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7" name="Google Shape;597;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8" name="Shape 598"/>
        <p:cNvGrpSpPr/>
        <p:nvPr/>
      </p:nvGrpSpPr>
      <p:grpSpPr>
        <a:xfrm>
          <a:off x="0" y="0"/>
          <a:ext cx="0" cy="0"/>
          <a:chOff x="0" y="0"/>
          <a:chExt cx="0" cy="0"/>
        </a:xfrm>
      </p:grpSpPr>
      <p:sp>
        <p:nvSpPr>
          <p:cNvPr id="599" name="Google Shape;599;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0" name="Google Shape;600;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1" name="Shape 601"/>
        <p:cNvGrpSpPr/>
        <p:nvPr/>
      </p:nvGrpSpPr>
      <p:grpSpPr>
        <a:xfrm>
          <a:off x="0" y="0"/>
          <a:ext cx="0" cy="0"/>
          <a:chOff x="0" y="0"/>
          <a:chExt cx="0" cy="0"/>
        </a:xfrm>
      </p:grpSpPr>
      <p:sp>
        <p:nvSpPr>
          <p:cNvPr id="602" name="Google Shape;602;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3" name="Google Shape;60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4" name="Google Shape;60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5" name="Shape 605"/>
        <p:cNvGrpSpPr/>
        <p:nvPr/>
      </p:nvGrpSpPr>
      <p:grpSpPr>
        <a:xfrm>
          <a:off x="0" y="0"/>
          <a:ext cx="0" cy="0"/>
          <a:chOff x="0" y="0"/>
          <a:chExt cx="0" cy="0"/>
        </a:xfrm>
      </p:grpSpPr>
      <p:sp>
        <p:nvSpPr>
          <p:cNvPr id="606" name="Google Shape;606;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7" name="Google Shape;607;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8" name="Google Shape;608;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9" name="Google Shape;609;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0" name="Google Shape;61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1" name="Google Shape;61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Light"/>
                <a:ea typeface="Montserrat Light"/>
                <a:cs typeface="Montserrat Light"/>
                <a:sym typeface="Montserrat Light"/>
              </a:defRPr>
            </a:lvl1pPr>
            <a:lvl2pPr indent="0" lvl="1" marL="0" algn="l">
              <a:spcBef>
                <a:spcPts val="0"/>
              </a:spcBef>
              <a:buNone/>
              <a:defRPr b="0" i="0" sz="1000" u="none" cap="none" strike="noStrike">
                <a:solidFill>
                  <a:schemeClr val="dk2"/>
                </a:solidFill>
                <a:latin typeface="Montserrat Light"/>
                <a:ea typeface="Montserrat Light"/>
                <a:cs typeface="Montserrat Light"/>
                <a:sym typeface="Montserrat Light"/>
              </a:defRPr>
            </a:lvl2pPr>
            <a:lvl3pPr indent="0" lvl="2" marL="0" algn="l">
              <a:spcBef>
                <a:spcPts val="0"/>
              </a:spcBef>
              <a:buNone/>
              <a:defRPr b="0" i="0" sz="1000" u="none" cap="none" strike="noStrike">
                <a:solidFill>
                  <a:schemeClr val="dk2"/>
                </a:solidFill>
                <a:latin typeface="Montserrat Light"/>
                <a:ea typeface="Montserrat Light"/>
                <a:cs typeface="Montserrat Light"/>
                <a:sym typeface="Montserrat Light"/>
              </a:defRPr>
            </a:lvl3pPr>
            <a:lvl4pPr indent="0" lvl="3" marL="0" algn="l">
              <a:spcBef>
                <a:spcPts val="0"/>
              </a:spcBef>
              <a:buNone/>
              <a:defRPr b="0" i="0" sz="1000" u="none" cap="none" strike="noStrike">
                <a:solidFill>
                  <a:schemeClr val="dk2"/>
                </a:solidFill>
                <a:latin typeface="Montserrat Light"/>
                <a:ea typeface="Montserrat Light"/>
                <a:cs typeface="Montserrat Light"/>
                <a:sym typeface="Montserrat Light"/>
              </a:defRPr>
            </a:lvl4pPr>
            <a:lvl5pPr indent="0" lvl="4" marL="0" algn="l">
              <a:spcBef>
                <a:spcPts val="0"/>
              </a:spcBef>
              <a:buNone/>
              <a:defRPr b="0" i="0" sz="1000" u="none" cap="none" strike="noStrike">
                <a:solidFill>
                  <a:schemeClr val="dk2"/>
                </a:solidFill>
                <a:latin typeface="Montserrat Light"/>
                <a:ea typeface="Montserrat Light"/>
                <a:cs typeface="Montserrat Light"/>
                <a:sym typeface="Montserrat Light"/>
              </a:defRPr>
            </a:lvl5pPr>
            <a:lvl6pPr indent="0" lvl="5" marL="0" algn="l">
              <a:spcBef>
                <a:spcPts val="0"/>
              </a:spcBef>
              <a:buNone/>
              <a:defRPr b="0" i="0" sz="1000" u="none" cap="none" strike="noStrike">
                <a:solidFill>
                  <a:schemeClr val="dk2"/>
                </a:solidFill>
                <a:latin typeface="Montserrat Light"/>
                <a:ea typeface="Montserrat Light"/>
                <a:cs typeface="Montserrat Light"/>
                <a:sym typeface="Montserrat Light"/>
              </a:defRPr>
            </a:lvl6pPr>
            <a:lvl7pPr indent="0" lvl="6" marL="0" algn="l">
              <a:spcBef>
                <a:spcPts val="0"/>
              </a:spcBef>
              <a:buNone/>
              <a:defRPr b="0" i="0" sz="1000" u="none" cap="none" strike="noStrike">
                <a:solidFill>
                  <a:schemeClr val="dk2"/>
                </a:solidFill>
                <a:latin typeface="Montserrat Light"/>
                <a:ea typeface="Montserrat Light"/>
                <a:cs typeface="Montserrat Light"/>
                <a:sym typeface="Montserrat Light"/>
              </a:defRPr>
            </a:lvl7pPr>
            <a:lvl8pPr indent="0" lvl="7" marL="0" algn="l">
              <a:spcBef>
                <a:spcPts val="0"/>
              </a:spcBef>
              <a:buNone/>
              <a:defRPr b="0" i="0" sz="1000" u="none" cap="none" strike="noStrike">
                <a:solidFill>
                  <a:schemeClr val="dk2"/>
                </a:solidFill>
                <a:latin typeface="Montserrat Light"/>
                <a:ea typeface="Montserrat Light"/>
                <a:cs typeface="Montserrat Light"/>
                <a:sym typeface="Montserrat Light"/>
              </a:defRPr>
            </a:lvl8pPr>
            <a:lvl9pPr indent="0" lvl="8" marL="0" algn="l">
              <a:spcBef>
                <a:spcPts val="0"/>
              </a:spcBef>
              <a:buNone/>
              <a:defRPr b="0" i="0" sz="1000" u="none" cap="none" strike="noStrike">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0"/>
          <p:cNvGrpSpPr/>
          <p:nvPr/>
        </p:nvGrpSpPr>
        <p:grpSpPr>
          <a:xfrm>
            <a:off x="0" y="1318491"/>
            <a:ext cx="1397812" cy="58002"/>
            <a:chOff x="0" y="1077191"/>
            <a:chExt cx="1397812" cy="58002"/>
          </a:xfrm>
        </p:grpSpPr>
        <p:sp>
          <p:nvSpPr>
            <p:cNvPr id="63" name="Google Shape;63;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5" name="Google Shape;65;p1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0"/>
          <p:cNvGrpSpPr/>
          <p:nvPr/>
        </p:nvGrpSpPr>
        <p:grpSpPr>
          <a:xfrm>
            <a:off x="11436251" y="129884"/>
            <a:ext cx="661669" cy="1214119"/>
            <a:chOff x="11436251" y="129884"/>
            <a:chExt cx="661669" cy="1214119"/>
          </a:xfrm>
        </p:grpSpPr>
        <p:sp>
          <p:nvSpPr>
            <p:cNvPr id="68" name="Google Shape;68;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 name="Google Shape;77;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 name="Google Shape;78;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 name="Google Shape;82;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 name="Google Shape;83;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1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1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8" name="Shape 98"/>
        <p:cNvGrpSpPr/>
        <p:nvPr/>
      </p:nvGrpSpPr>
      <p:grpSpPr>
        <a:xfrm>
          <a:off x="0" y="0"/>
          <a:ext cx="0" cy="0"/>
          <a:chOff x="0" y="0"/>
          <a:chExt cx="0" cy="0"/>
        </a:xfrm>
      </p:grpSpPr>
      <p:pic>
        <p:nvPicPr>
          <p:cNvPr descr="A yellow circle on a black background&#10;&#10;Description automatically generated" id="99" name="Google Shape;99;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 name="Google Shape;100;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3" name="Google Shape;103;p11"/>
          <p:cNvGrpSpPr/>
          <p:nvPr/>
        </p:nvGrpSpPr>
        <p:grpSpPr>
          <a:xfrm>
            <a:off x="0" y="1318491"/>
            <a:ext cx="1397812" cy="58002"/>
            <a:chOff x="0" y="1077191"/>
            <a:chExt cx="1397812" cy="58002"/>
          </a:xfrm>
        </p:grpSpPr>
        <p:sp>
          <p:nvSpPr>
            <p:cNvPr id="104" name="Google Shape;10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 name="Google Shape;106;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7" name="Google Shape;107;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8" name="Google Shape;108;p11"/>
          <p:cNvGrpSpPr/>
          <p:nvPr/>
        </p:nvGrpSpPr>
        <p:grpSpPr>
          <a:xfrm>
            <a:off x="11436251" y="129884"/>
            <a:ext cx="661669" cy="1214119"/>
            <a:chOff x="11436251" y="129884"/>
            <a:chExt cx="661669" cy="1214119"/>
          </a:xfrm>
        </p:grpSpPr>
        <p:sp>
          <p:nvSpPr>
            <p:cNvPr id="109" name="Google Shape;10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7" name="Google Shape;137;p11"/>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8" name="Shape 138"/>
        <p:cNvGrpSpPr/>
        <p:nvPr/>
      </p:nvGrpSpPr>
      <p:grpSpPr>
        <a:xfrm>
          <a:off x="0" y="0"/>
          <a:ext cx="0" cy="0"/>
          <a:chOff x="0" y="0"/>
          <a:chExt cx="0" cy="0"/>
        </a:xfrm>
      </p:grpSpPr>
      <p:pic>
        <p:nvPicPr>
          <p:cNvPr descr="A yellow circle on a black background&#10;&#10;Description automatically generated" id="139" name="Google Shape;139;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0" name="Google Shape;140;p12"/>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3" name="Google Shape;143;p12"/>
          <p:cNvGrpSpPr/>
          <p:nvPr/>
        </p:nvGrpSpPr>
        <p:grpSpPr>
          <a:xfrm>
            <a:off x="0" y="1318491"/>
            <a:ext cx="1397812" cy="58002"/>
            <a:chOff x="0" y="1077191"/>
            <a:chExt cx="1397812" cy="58002"/>
          </a:xfrm>
        </p:grpSpPr>
        <p:sp>
          <p:nvSpPr>
            <p:cNvPr id="144" name="Google Shape;144;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6" name="Google Shape;146;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47" name="Google Shape;147;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8" name="Google Shape;148;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9" name="Google Shape;149;p12"/>
          <p:cNvGrpSpPr/>
          <p:nvPr/>
        </p:nvGrpSpPr>
        <p:grpSpPr>
          <a:xfrm>
            <a:off x="11436251" y="129884"/>
            <a:ext cx="661669" cy="1214119"/>
            <a:chOff x="11436251" y="129884"/>
            <a:chExt cx="661669" cy="1214119"/>
          </a:xfrm>
        </p:grpSpPr>
        <p:sp>
          <p:nvSpPr>
            <p:cNvPr id="150" name="Google Shape;150;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8" name="Google Shape;178;p12"/>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79" name="Shape 179"/>
        <p:cNvGrpSpPr/>
        <p:nvPr/>
      </p:nvGrpSpPr>
      <p:grpSpPr>
        <a:xfrm>
          <a:off x="0" y="0"/>
          <a:ext cx="0" cy="0"/>
          <a:chOff x="0" y="0"/>
          <a:chExt cx="0" cy="0"/>
        </a:xfrm>
      </p:grpSpPr>
      <p:pic>
        <p:nvPicPr>
          <p:cNvPr descr="A logo with blue and yellow colors&#10;&#10;Description automatically generated" id="180" name="Google Shape;180;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81" name="Google Shape;181;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82" name="Google Shape;182;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83" name="Google Shape;183;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84" name="Google Shape;184;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85" name="Google Shape;185;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86" name="Google Shape;186;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87" name="Shape 187"/>
        <p:cNvGrpSpPr/>
        <p:nvPr/>
      </p:nvGrpSpPr>
      <p:grpSpPr>
        <a:xfrm>
          <a:off x="0" y="0"/>
          <a:ext cx="0" cy="0"/>
          <a:chOff x="0" y="0"/>
          <a:chExt cx="0" cy="0"/>
        </a:xfrm>
      </p:grpSpPr>
      <p:pic>
        <p:nvPicPr>
          <p:cNvPr descr="A logo with blue and yellow colors&#10;&#10;Description automatically generated" id="188" name="Google Shape;188;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89" name="Google Shape;189;p1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90" name="Google Shape;190;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91" name="Google Shape;191;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94" name="Shape 194"/>
        <p:cNvGrpSpPr/>
        <p:nvPr/>
      </p:nvGrpSpPr>
      <p:grpSpPr>
        <a:xfrm>
          <a:off x="0" y="0"/>
          <a:ext cx="0" cy="0"/>
          <a:chOff x="0" y="0"/>
          <a:chExt cx="0" cy="0"/>
        </a:xfrm>
      </p:grpSpPr>
      <p:sp>
        <p:nvSpPr>
          <p:cNvPr id="195" name="Google Shape;195;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96" name="Google Shape;196;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97" name="Google Shape;197;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98" name="Google Shape;198;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0" name="Google Shape;200;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01" name="Google Shape;201;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02" name="Shape 202"/>
        <p:cNvGrpSpPr/>
        <p:nvPr/>
      </p:nvGrpSpPr>
      <p:grpSpPr>
        <a:xfrm>
          <a:off x="0" y="0"/>
          <a:ext cx="0" cy="0"/>
          <a:chOff x="0" y="0"/>
          <a:chExt cx="0" cy="0"/>
        </a:xfrm>
      </p:grpSpPr>
      <p:pic>
        <p:nvPicPr>
          <p:cNvPr descr="A yellow circle on a black background&#10;&#10;Description automatically generated" id="203" name="Google Shape;203;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4" name="Google Shape;204;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7" name="Google Shape;207;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08" name="Google Shape;208;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11" name="Google Shape;211;p16"/>
          <p:cNvGrpSpPr/>
          <p:nvPr/>
        </p:nvGrpSpPr>
        <p:grpSpPr>
          <a:xfrm>
            <a:off x="11436251" y="129884"/>
            <a:ext cx="661669" cy="1214119"/>
            <a:chOff x="11436251" y="129884"/>
            <a:chExt cx="661669" cy="1214119"/>
          </a:xfrm>
        </p:grpSpPr>
        <p:sp>
          <p:nvSpPr>
            <p:cNvPr id="212" name="Google Shape;212;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0" name="Google Shape;240;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1"/>
          <p:cNvSpPr txBox="1"/>
          <p:nvPr>
            <p:ph type="title"/>
          </p:nvPr>
        </p:nvSpPr>
        <p:spPr>
          <a:xfrm>
            <a:off x="492630" y="818832"/>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ADL Matrix</a:t>
            </a:r>
            <a:endParaRPr/>
          </a:p>
        </p:txBody>
      </p:sp>
      <p:pic>
        <p:nvPicPr>
          <p:cNvPr id="617" name="Google Shape;617;p1"/>
          <p:cNvPicPr preferRelativeResize="0"/>
          <p:nvPr/>
        </p:nvPicPr>
        <p:blipFill rotWithShape="1">
          <a:blip r:embed="rId3">
            <a:alphaModFix/>
          </a:blip>
          <a:srcRect b="6613" l="0" r="0" t="8164"/>
          <a:stretch/>
        </p:blipFill>
        <p:spPr>
          <a:xfrm>
            <a:off x="6441525" y="2641700"/>
            <a:ext cx="1815124" cy="1076699"/>
          </a:xfrm>
          <a:prstGeom prst="rect">
            <a:avLst/>
          </a:prstGeom>
          <a:noFill/>
          <a:ln>
            <a:noFill/>
          </a:ln>
        </p:spPr>
      </p:pic>
      <p:pic>
        <p:nvPicPr>
          <p:cNvPr id="618" name="Google Shape;618;p1"/>
          <p:cNvPicPr preferRelativeResize="0"/>
          <p:nvPr/>
        </p:nvPicPr>
        <p:blipFill rotWithShape="1">
          <a:blip r:embed="rId3">
            <a:alphaModFix/>
          </a:blip>
          <a:srcRect b="6613" l="0" r="0" t="8164"/>
          <a:stretch/>
        </p:blipFill>
        <p:spPr>
          <a:xfrm>
            <a:off x="3692025" y="3718400"/>
            <a:ext cx="1438323" cy="85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2"/>
          <p:cNvSpPr txBox="1"/>
          <p:nvPr/>
        </p:nvSpPr>
        <p:spPr>
          <a:xfrm>
            <a:off x="379250" y="1433950"/>
            <a:ext cx="10612500" cy="6939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i="0" lang="en-GB" sz="1600" u="none" cap="none" strike="noStrike">
                <a:solidFill>
                  <a:schemeClr val="lt1"/>
                </a:solidFill>
                <a:latin typeface="Montserrat SemiBold"/>
                <a:ea typeface="Montserrat SemiBold"/>
                <a:cs typeface="Montserrat SemiBold"/>
                <a:sym typeface="Montserrat SemiBold"/>
              </a:rPr>
              <a:t>Use this model to determine where your product or company stands in its life stage</a:t>
            </a:r>
            <a:br>
              <a:rPr b="1" lang="en-GB" sz="1600">
                <a:solidFill>
                  <a:schemeClr val="lt1"/>
                </a:solidFill>
                <a:latin typeface="Montserrat SemiBold"/>
                <a:ea typeface="Montserrat SemiBold"/>
                <a:cs typeface="Montserrat SemiBold"/>
                <a:sym typeface="Montserrat SemiBold"/>
              </a:rPr>
            </a:br>
            <a:r>
              <a:rPr b="1" i="0" lang="en-GB" sz="1600" u="none" cap="none" strike="noStrike">
                <a:solidFill>
                  <a:schemeClr val="lt1"/>
                </a:solidFill>
                <a:latin typeface="Montserrat SemiBold"/>
                <a:ea typeface="Montserrat SemiBold"/>
                <a:cs typeface="Montserrat SemiBold"/>
                <a:sym typeface="Montserrat SemiBold"/>
              </a:rPr>
              <a:t>and to determine a course of action </a:t>
            </a:r>
            <a:endParaRPr sz="1500"/>
          </a:p>
        </p:txBody>
      </p:sp>
      <p:sp>
        <p:nvSpPr>
          <p:cNvPr id="624" name="Google Shape;624;p2"/>
          <p:cNvSpPr txBox="1"/>
          <p:nvPr/>
        </p:nvSpPr>
        <p:spPr>
          <a:xfrm>
            <a:off x="414338" y="2193613"/>
            <a:ext cx="10612800" cy="24633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15000"/>
              </a:lnSpc>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This is a model proposed by the consultancy group Arthur D little (hence called the ADL Matrix) and is based on the life-cycle of your product and its competitive position.</a:t>
            </a:r>
            <a:br>
              <a:rPr b="0" i="0" lang="en-GB" sz="1400" u="none" cap="none" strike="noStrike">
                <a:solidFill>
                  <a:schemeClr val="dk1"/>
                </a:solidFill>
                <a:latin typeface="Montserrat Light"/>
                <a:ea typeface="Montserrat Light"/>
                <a:cs typeface="Montserrat Light"/>
                <a:sym typeface="Montserrat Light"/>
              </a:rPr>
            </a:br>
            <a:endParaRPr b="0" i="0" sz="1400" u="none" cap="none" strike="noStrike">
              <a:solidFill>
                <a:schemeClr val="dk1"/>
              </a:solidFill>
              <a:latin typeface="Montserrat Light"/>
              <a:ea typeface="Montserrat Light"/>
              <a:cs typeface="Montserrat Light"/>
              <a:sym typeface="Montserrat Light"/>
            </a:endParaRPr>
          </a:p>
          <a:p>
            <a:pPr indent="0" lvl="0" marL="0" marR="0" rtl="0" algn="l">
              <a:lnSpc>
                <a:spcPct val="90000"/>
              </a:lnSpc>
              <a:spcBef>
                <a:spcPts val="0"/>
              </a:spcBef>
              <a:spcAft>
                <a:spcPts val="0"/>
              </a:spcAft>
              <a:buNone/>
            </a:pPr>
            <a:br>
              <a:rPr lang="en-GB">
                <a:solidFill>
                  <a:schemeClr val="dk1"/>
                </a:solidFill>
                <a:latin typeface="Montserrat Light"/>
                <a:ea typeface="Montserrat Light"/>
                <a:cs typeface="Montserrat Light"/>
                <a:sym typeface="Montserrat Light"/>
              </a:rPr>
            </a:br>
            <a:r>
              <a:rPr b="0" i="0" lang="en-GB" sz="1400" u="none" cap="none" strike="noStrike">
                <a:solidFill>
                  <a:schemeClr val="dk1"/>
                </a:solidFill>
                <a:latin typeface="Montserrat Light"/>
                <a:ea typeface="Montserrat Light"/>
                <a:cs typeface="Montserrat Light"/>
                <a:sym typeface="Montserrat Light"/>
              </a:rPr>
              <a:t>There are three steps:</a:t>
            </a:r>
            <a:endParaRPr/>
          </a:p>
          <a:p>
            <a:pPr indent="0" lvl="0" marL="0" marR="0" rtl="0" algn="l">
              <a:lnSpc>
                <a:spcPct val="90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90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90000"/>
              </a:lnSpc>
              <a:spcBef>
                <a:spcPts val="0"/>
              </a:spcBef>
              <a:spcAft>
                <a:spcPts val="0"/>
              </a:spcAft>
              <a:buNone/>
            </a:pPr>
            <a:r>
              <a:rPr i="0" lang="en-GB" sz="1400" u="none" cap="none" strike="noStrike">
                <a:solidFill>
                  <a:schemeClr val="lt1"/>
                </a:solidFill>
                <a:latin typeface="Montserrat SemiBold"/>
                <a:ea typeface="Montserrat SemiBold"/>
                <a:cs typeface="Montserrat SemiBold"/>
                <a:sym typeface="Montserrat SemiBold"/>
              </a:rPr>
              <a:t>Step 1:</a:t>
            </a:r>
            <a:r>
              <a:rPr b="0" i="0" lang="en-GB" sz="1400" u="none" cap="none" strike="noStrike">
                <a:solidFill>
                  <a:schemeClr val="dk1"/>
                </a:solidFill>
                <a:latin typeface="Montserrat Light"/>
                <a:ea typeface="Montserrat Light"/>
                <a:cs typeface="Montserrat Light"/>
                <a:sym typeface="Montserrat Light"/>
              </a:rPr>
              <a:t> Where is your company (or product) in the life-cycle?</a:t>
            </a:r>
            <a:endParaRPr b="0" i="0" sz="1400" u="none" cap="none" strike="noStrike">
              <a:solidFill>
                <a:schemeClr val="dk1"/>
              </a:solidFill>
              <a:latin typeface="Montserrat Light"/>
              <a:ea typeface="Montserrat Light"/>
              <a:cs typeface="Montserrat Light"/>
              <a:sym typeface="Montserrat Light"/>
            </a:endParaRPr>
          </a:p>
          <a:p>
            <a:pPr indent="0" lvl="0" marL="0" marR="0" rtl="0" algn="l">
              <a:lnSpc>
                <a:spcPct val="90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90000"/>
              </a:lnSpc>
              <a:spcBef>
                <a:spcPts val="600"/>
              </a:spcBef>
              <a:spcAft>
                <a:spcPts val="0"/>
              </a:spcAft>
              <a:buNone/>
            </a:pPr>
            <a:r>
              <a:rPr i="0" lang="en-GB" sz="1400" u="none" cap="none" strike="noStrike">
                <a:solidFill>
                  <a:schemeClr val="lt1"/>
                </a:solidFill>
                <a:latin typeface="Montserrat SemiBold"/>
                <a:ea typeface="Montserrat SemiBold"/>
                <a:cs typeface="Montserrat SemiBold"/>
                <a:sym typeface="Montserrat SemiBold"/>
              </a:rPr>
              <a:t>Step 2:</a:t>
            </a:r>
            <a:r>
              <a:rPr b="0" i="0" lang="en-GB" sz="1400" u="none" cap="none" strike="noStrike">
                <a:solidFill>
                  <a:schemeClr val="dk1"/>
                </a:solidFill>
                <a:latin typeface="Montserrat Light"/>
                <a:ea typeface="Montserrat Light"/>
                <a:cs typeface="Montserrat Light"/>
                <a:sym typeface="Montserrat Light"/>
              </a:rPr>
              <a:t> What is your company’s (or product) competitive position at this stage in the life-cycle?</a:t>
            </a:r>
            <a:endParaRPr>
              <a:solidFill>
                <a:schemeClr val="dk1"/>
              </a:solidFill>
              <a:latin typeface="Montserrat Light"/>
              <a:ea typeface="Montserrat Light"/>
              <a:cs typeface="Montserrat Light"/>
              <a:sym typeface="Montserrat Light"/>
            </a:endParaRPr>
          </a:p>
          <a:p>
            <a:pPr indent="0" lvl="0" marL="0" marR="0" rtl="0" algn="l">
              <a:lnSpc>
                <a:spcPct val="90000"/>
              </a:lnSpc>
              <a:spcBef>
                <a:spcPts val="600"/>
              </a:spcBef>
              <a:spcAft>
                <a:spcPts val="0"/>
              </a:spcAft>
              <a:buNone/>
            </a:pPr>
            <a:br>
              <a:rPr lang="en-GB">
                <a:solidFill>
                  <a:schemeClr val="dk1"/>
                </a:solidFill>
                <a:latin typeface="Montserrat Light"/>
                <a:ea typeface="Montserrat Light"/>
                <a:cs typeface="Montserrat Light"/>
                <a:sym typeface="Montserrat Light"/>
              </a:rPr>
            </a:br>
            <a:r>
              <a:rPr i="0" lang="en-GB" sz="1400" u="none" cap="none" strike="noStrike">
                <a:solidFill>
                  <a:schemeClr val="lt1"/>
                </a:solidFill>
                <a:latin typeface="Montserrat SemiBold"/>
                <a:ea typeface="Montserrat SemiBold"/>
                <a:cs typeface="Montserrat SemiBold"/>
                <a:sym typeface="Montserrat SemiBold"/>
              </a:rPr>
              <a:t>Step 3:</a:t>
            </a:r>
            <a:r>
              <a:rPr b="0" i="0" lang="en-GB" sz="1400" u="none" cap="none" strike="noStrike">
                <a:solidFill>
                  <a:schemeClr val="dk1"/>
                </a:solidFill>
                <a:latin typeface="Montserrat Light"/>
                <a:ea typeface="Montserrat Light"/>
                <a:cs typeface="Montserrat Light"/>
                <a:sym typeface="Montserrat Light"/>
              </a:rPr>
              <a:t> What should your course of action be in the ADL Matrix? </a:t>
            </a:r>
            <a:endParaRPr/>
          </a:p>
        </p:txBody>
      </p:sp>
      <p:sp>
        <p:nvSpPr>
          <p:cNvPr id="625" name="Google Shape;625;p2"/>
          <p:cNvSpPr txBox="1"/>
          <p:nvPr/>
        </p:nvSpPr>
        <p:spPr>
          <a:xfrm>
            <a:off x="414351" y="5101525"/>
            <a:ext cx="10839600" cy="869700"/>
          </a:xfrm>
          <a:prstGeom prst="rect">
            <a:avLst/>
          </a:prstGeom>
          <a:noFill/>
          <a:ln>
            <a:noFill/>
          </a:ln>
        </p:spPr>
        <p:txBody>
          <a:bodyPr anchorCtr="0" anchor="t" bIns="45700" lIns="91425" spcFirstLastPara="1" rIns="91425" wrap="square" tIns="45700">
            <a:normAutofit/>
          </a:bodyPr>
          <a:lstStyle/>
          <a:p>
            <a:pPr indent="0" lvl="0" marL="0" marR="0" rtl="0" algn="l">
              <a:lnSpc>
                <a:spcPct val="115000"/>
              </a:lnSpc>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First you need to decide where your product portfolio or your company is in its life stage. This isn’t easy because there are no solid benchmarks to say when you are moving from one life stage to another. Take a look at the next page.</a:t>
            </a:r>
            <a:endParaRPr/>
          </a:p>
        </p:txBody>
      </p:sp>
      <p:sp>
        <p:nvSpPr>
          <p:cNvPr id="626" name="Google Shape;626;p2"/>
          <p:cNvSpPr txBox="1"/>
          <p:nvPr>
            <p:ph idx="12" type="sldNum"/>
          </p:nvPr>
        </p:nvSpPr>
        <p:spPr>
          <a:xfrm>
            <a:off x="10680970" y="6356350"/>
            <a:ext cx="67283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sz="1200">
                <a:solidFill>
                  <a:srgbClr val="FFFFFF"/>
                </a:solidFill>
                <a:latin typeface="Calibri"/>
                <a:ea typeface="Calibri"/>
                <a:cs typeface="Calibri"/>
                <a:sym typeface="Calibri"/>
              </a:rPr>
              <a:t>‹#›</a:t>
            </a:fld>
            <a:endParaRPr sz="1200">
              <a:solidFill>
                <a:srgbClr val="FFFFFF"/>
              </a:solidFill>
              <a:latin typeface="Calibri"/>
              <a:ea typeface="Calibri"/>
              <a:cs typeface="Calibri"/>
              <a:sym typeface="Calibri"/>
            </a:endParaRPr>
          </a:p>
        </p:txBody>
      </p:sp>
      <p:sp>
        <p:nvSpPr>
          <p:cNvPr id="627" name="Google Shape;627;p2"/>
          <p:cNvSpPr txBox="1"/>
          <p:nvPr>
            <p:ph type="title"/>
          </p:nvPr>
        </p:nvSpPr>
        <p:spPr>
          <a:xfrm>
            <a:off x="298676" y="463217"/>
            <a:ext cx="107523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Framework to strengthen a product portfolio</a:t>
            </a:r>
            <a:r>
              <a:rPr lang="en-GB" sz="3000">
                <a:solidFill>
                  <a:srgbClr val="E5B000"/>
                </a:solidFill>
              </a:rPr>
              <a:t>.</a:t>
            </a:r>
            <a:endParaRPr sz="3000"/>
          </a:p>
        </p:txBody>
      </p:sp>
      <p:sp>
        <p:nvSpPr>
          <p:cNvPr id="628" name="Google Shape;62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9" name="Google Shape;629;p2"/>
          <p:cNvSpPr txBox="1"/>
          <p:nvPr/>
        </p:nvSpPr>
        <p:spPr>
          <a:xfrm>
            <a:off x="298676" y="6415983"/>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5" name="Google Shape;635;p3"/>
          <p:cNvSpPr txBox="1"/>
          <p:nvPr>
            <p:ph idx="12" type="sldNum"/>
          </p:nvPr>
        </p:nvSpPr>
        <p:spPr>
          <a:xfrm>
            <a:off x="298676" y="6415983"/>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6" name="Google Shape;636;p3"/>
          <p:cNvSpPr txBox="1"/>
          <p:nvPr>
            <p:ph type="title"/>
          </p:nvPr>
        </p:nvSpPr>
        <p:spPr>
          <a:xfrm>
            <a:off x="309650" y="750471"/>
            <a:ext cx="10562700" cy="51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Identify your lifestage</a:t>
            </a:r>
            <a:r>
              <a:rPr lang="en-GB" sz="3000">
                <a:solidFill>
                  <a:schemeClr val="accent3"/>
                </a:solidFill>
              </a:rPr>
              <a:t>.</a:t>
            </a:r>
            <a:endParaRPr sz="3000">
              <a:solidFill>
                <a:schemeClr val="accent3"/>
              </a:solidFill>
            </a:endParaRPr>
          </a:p>
        </p:txBody>
      </p:sp>
      <p:sp>
        <p:nvSpPr>
          <p:cNvPr id="637" name="Google Shape;637;p3"/>
          <p:cNvSpPr txBox="1"/>
          <p:nvPr/>
        </p:nvSpPr>
        <p:spPr>
          <a:xfrm>
            <a:off x="487836" y="2085652"/>
            <a:ext cx="4749300" cy="2538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sz="1400" u="none" cap="none" strike="noStrike">
                <a:solidFill>
                  <a:srgbClr val="2B3940"/>
                </a:solidFill>
                <a:latin typeface="Montserrat Light"/>
                <a:ea typeface="Montserrat Light"/>
                <a:cs typeface="Montserrat Light"/>
                <a:sym typeface="Montserrat Light"/>
              </a:rPr>
              <a:t>It is easy to see if your product is at the beginning or the end of its life-cycle. </a:t>
            </a:r>
            <a:endParaRPr/>
          </a:p>
          <a:p>
            <a:pPr indent="0" lvl="0" marL="0" marR="0" rtl="0" algn="l">
              <a:lnSpc>
                <a:spcPct val="115000"/>
              </a:lnSpc>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rgbClr val="2B3940"/>
                </a:solidFill>
                <a:latin typeface="Montserrat Light"/>
                <a:ea typeface="Montserrat Light"/>
                <a:cs typeface="Montserrat Light"/>
                <a:sym typeface="Montserrat Light"/>
              </a:rPr>
              <a:t>The youthful and mature stages of the life-cycle can sometimes stretch over a number of years and merge into each other. However, the mature stage is usually recognisable by a slowing of growth.</a:t>
            </a:r>
            <a:endParaRPr/>
          </a:p>
          <a:p>
            <a:pPr indent="0" lvl="0" marL="0" marR="0" rtl="0" algn="l">
              <a:lnSpc>
                <a:spcPct val="115000"/>
              </a:lnSpc>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rgbClr val="2B3940"/>
                </a:solidFill>
                <a:latin typeface="Montserrat Light"/>
                <a:ea typeface="Montserrat Light"/>
                <a:cs typeface="Montserrat Light"/>
                <a:sym typeface="Montserrat Light"/>
              </a:rPr>
              <a:t>If possible, put a timeline on the X axis. How long do you believe each of these phases lasts?</a:t>
            </a:r>
            <a:endParaRPr/>
          </a:p>
        </p:txBody>
      </p:sp>
      <p:sp>
        <p:nvSpPr>
          <p:cNvPr id="638" name="Google Shape;638;p3"/>
          <p:cNvSpPr txBox="1"/>
          <p:nvPr/>
        </p:nvSpPr>
        <p:spPr>
          <a:xfrm>
            <a:off x="385860" y="1575347"/>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Mark an X where your company (product) is in the industry/product life cycle</a:t>
            </a:r>
            <a:endParaRPr/>
          </a:p>
        </p:txBody>
      </p:sp>
      <p:sp>
        <p:nvSpPr>
          <p:cNvPr id="639" name="Google Shape;639;p3"/>
          <p:cNvSpPr txBox="1"/>
          <p:nvPr/>
        </p:nvSpPr>
        <p:spPr>
          <a:xfrm>
            <a:off x="487825" y="4808825"/>
            <a:ext cx="4874400" cy="1546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rgbClr val="2B3940"/>
                </a:solidFill>
                <a:latin typeface="Montserrat Light"/>
                <a:ea typeface="Montserrat Light"/>
                <a:cs typeface="Montserrat Light"/>
                <a:sym typeface="Montserrat Light"/>
              </a:rPr>
              <a:t>As with all frameworks you will need to put your thinking cap on from the very start. In Step 1 you need to decide where your product portfolio or your company sits in its life stage. This isn’t easy because there are no solid benchmarks to say when you are moving from one life stage to another. </a:t>
            </a:r>
            <a:endParaRPr/>
          </a:p>
        </p:txBody>
      </p:sp>
      <p:sp>
        <p:nvSpPr>
          <p:cNvPr id="640" name="Google Shape;640;p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pic>
        <p:nvPicPr>
          <p:cNvPr id="641" name="Google Shape;641;p3"/>
          <p:cNvPicPr preferRelativeResize="0"/>
          <p:nvPr/>
        </p:nvPicPr>
        <p:blipFill>
          <a:blip r:embed="rId3">
            <a:alphaModFix/>
          </a:blip>
          <a:stretch>
            <a:fillRect/>
          </a:stretch>
        </p:blipFill>
        <p:spPr>
          <a:xfrm>
            <a:off x="5575401" y="2225050"/>
            <a:ext cx="6040349" cy="38554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7" name="Google Shape;647;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8" name="Google Shape;648;p4"/>
          <p:cNvSpPr txBox="1"/>
          <p:nvPr>
            <p:ph type="title"/>
          </p:nvPr>
        </p:nvSpPr>
        <p:spPr>
          <a:xfrm>
            <a:off x="298675" y="750475"/>
            <a:ext cx="107943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What is your competitive position at this life stage</a:t>
            </a:r>
            <a:r>
              <a:rPr lang="en-GB">
                <a:solidFill>
                  <a:srgbClr val="DF1010"/>
                </a:solidFill>
              </a:rPr>
              <a:t>?</a:t>
            </a:r>
            <a:r>
              <a:rPr lang="en-GB">
                <a:solidFill>
                  <a:srgbClr val="E5B000"/>
                </a:solidFill>
              </a:rPr>
              <a:t> </a:t>
            </a:r>
            <a:endParaRPr>
              <a:solidFill>
                <a:srgbClr val="E5B000"/>
              </a:solidFill>
            </a:endParaRPr>
          </a:p>
        </p:txBody>
      </p:sp>
      <p:graphicFrame>
        <p:nvGraphicFramePr>
          <p:cNvPr id="649" name="Google Shape;649;p4"/>
          <p:cNvGraphicFramePr/>
          <p:nvPr/>
        </p:nvGraphicFramePr>
        <p:xfrm>
          <a:off x="2033406" y="2139965"/>
          <a:ext cx="3000000" cy="3000000"/>
        </p:xfrm>
        <a:graphic>
          <a:graphicData uri="http://schemas.openxmlformats.org/drawingml/2006/table">
            <a:tbl>
              <a:tblPr bandRow="1" firstCol="1" firstRow="1">
                <a:noFill/>
                <a:tableStyleId>{72860884-319E-4351-8329-27D31CE332AB}</a:tableStyleId>
              </a:tblPr>
              <a:tblGrid>
                <a:gridCol w="2400300"/>
                <a:gridCol w="2840350"/>
                <a:gridCol w="2866225"/>
              </a:tblGrid>
              <a:tr h="509175">
                <a:tc>
                  <a:txBody>
                    <a:bodyPr/>
                    <a:lstStyle/>
                    <a:p>
                      <a:pPr indent="0" lvl="0" marL="0" marR="0" rtl="0" algn="l">
                        <a:lnSpc>
                          <a:spcPct val="115000"/>
                        </a:lnSpc>
                        <a:spcBef>
                          <a:spcPts val="0"/>
                        </a:spcBef>
                        <a:spcAft>
                          <a:spcPts val="0"/>
                        </a:spcAft>
                        <a:buNone/>
                      </a:pPr>
                      <a:r>
                        <a:t/>
                      </a:r>
                      <a:endParaRPr sz="900" u="none" cap="none" strike="noStrike">
                        <a:latin typeface="Calibri"/>
                        <a:ea typeface="Calibri"/>
                        <a:cs typeface="Calibri"/>
                        <a:sym typeface="Calibri"/>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chemeClr val="accent1"/>
                        </a:buClr>
                        <a:buSzPts val="1100"/>
                        <a:buFont typeface="Montserrat SemiBold"/>
                        <a:buNone/>
                      </a:pPr>
                      <a:r>
                        <a:rPr b="1" i="0" lang="en-GB" sz="1100" u="none" cap="none" strike="noStrike">
                          <a:solidFill>
                            <a:schemeClr val="accent1"/>
                          </a:solidFill>
                          <a:latin typeface="Montserrat SemiBold"/>
                          <a:ea typeface="Montserrat SemiBold"/>
                          <a:cs typeface="Montserrat SemiBold"/>
                          <a:sym typeface="Montserrat SemiBold"/>
                        </a:rPr>
                        <a:t>Score out of 5 </a:t>
                      </a:r>
                      <a:endParaRPr/>
                    </a:p>
                    <a:p>
                      <a:pPr indent="0" lvl="0" marL="0" marR="0" rtl="0" algn="ctr">
                        <a:lnSpc>
                          <a:spcPct val="115000"/>
                        </a:lnSpc>
                        <a:spcBef>
                          <a:spcPts val="0"/>
                        </a:spcBef>
                        <a:spcAft>
                          <a:spcPts val="0"/>
                        </a:spcAft>
                        <a:buClr>
                          <a:schemeClr val="accent1"/>
                        </a:buClr>
                        <a:buSzPts val="1100"/>
                        <a:buFont typeface="Montserrat SemiBold"/>
                        <a:buNone/>
                      </a:pPr>
                      <a:r>
                        <a:rPr b="1" i="0" lang="en-GB" sz="1100" u="none" cap="none" strike="noStrike">
                          <a:solidFill>
                            <a:schemeClr val="accent1"/>
                          </a:solidFill>
                          <a:latin typeface="Montserrat SemiBold"/>
                          <a:ea typeface="Montserrat SemiBold"/>
                          <a:cs typeface="Montserrat SemiBold"/>
                          <a:sym typeface="Montserrat SemiBold"/>
                        </a:rPr>
                        <a:t>(5 = dominant, 1 = weak)</a:t>
                      </a:r>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 </a:t>
                      </a:r>
                      <a:r>
                        <a:rPr b="1" i="0" lang="en-GB" sz="1100" u="none" cap="none" strike="noStrike">
                          <a:solidFill>
                            <a:schemeClr val="accent1"/>
                          </a:solidFill>
                          <a:latin typeface="Montserrat SemiBold"/>
                          <a:ea typeface="Montserrat SemiBold"/>
                          <a:cs typeface="Montserrat SemiBold"/>
                          <a:sym typeface="Montserrat SemiBold"/>
                        </a:rPr>
                        <a:t>Rank of importance</a:t>
                      </a:r>
                      <a:endParaRPr b="1" i="0" sz="1100" u="none" cap="none" strike="noStrike">
                        <a:solidFill>
                          <a:schemeClr val="accent1"/>
                        </a:solidFill>
                        <a:latin typeface="Montserrat SemiBold"/>
                        <a:ea typeface="Montserrat SemiBold"/>
                        <a:cs typeface="Montserrat SemiBold"/>
                        <a:sym typeface="Montserrat SemiBold"/>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09175">
                <a:tc>
                  <a:txBody>
                    <a:bodyPr/>
                    <a:lstStyle/>
                    <a:p>
                      <a:pPr indent="0" lvl="0" marL="0" marR="0" rtl="0" algn="l">
                        <a:lnSpc>
                          <a:spcPct val="115000"/>
                        </a:lnSpc>
                        <a:spcBef>
                          <a:spcPts val="0"/>
                        </a:spcBef>
                        <a:spcAft>
                          <a:spcPts val="0"/>
                        </a:spcAft>
                        <a:buNone/>
                      </a:pPr>
                      <a:r>
                        <a:rPr b="0" lang="en-GB" sz="1200">
                          <a:solidFill>
                            <a:schemeClr val="dk2"/>
                          </a:solidFill>
                          <a:latin typeface="Montserrat SemiBold"/>
                          <a:ea typeface="Montserrat SemiBold"/>
                          <a:cs typeface="Montserrat SemiBold"/>
                          <a:sym typeface="Montserrat SemiBold"/>
                        </a:rPr>
                        <a:t> </a:t>
                      </a:r>
                      <a:r>
                        <a:rPr b="0" lang="en-GB" sz="1200" u="none" cap="none" strike="noStrike">
                          <a:solidFill>
                            <a:schemeClr val="dk2"/>
                          </a:solidFill>
                          <a:latin typeface="Montserrat SemiBold"/>
                          <a:ea typeface="Montserrat SemiBold"/>
                          <a:cs typeface="Montserrat SemiBold"/>
                          <a:sym typeface="Montserrat SemiBold"/>
                        </a:rPr>
                        <a:t>Market share</a:t>
                      </a:r>
                      <a:endParaRPr b="0">
                        <a:latin typeface="Montserrat SemiBold"/>
                        <a:ea typeface="Montserrat SemiBold"/>
                        <a:cs typeface="Montserrat SemiBold"/>
                        <a:sym typeface="Montserrat SemiBold"/>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900" u="none" cap="none" strike="noStrike">
                        <a:latin typeface="Calibri"/>
                        <a:ea typeface="Calibri"/>
                        <a:cs typeface="Calibri"/>
                        <a:sym typeface="Calibri"/>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None/>
                      </a:pPr>
                      <a:r>
                        <a:rPr lang="en-GB" sz="900" u="none" cap="none" strike="noStrike"/>
                        <a:t> </a:t>
                      </a:r>
                      <a:endParaRPr sz="900" u="none" cap="none" strike="noStrike">
                        <a:latin typeface="Calibri"/>
                        <a:ea typeface="Calibri"/>
                        <a:cs typeface="Calibri"/>
                        <a:sym typeface="Calibri"/>
                      </a:endParaRPr>
                    </a:p>
                  </a:txBody>
                  <a:tcPr marT="0" marB="0" marR="59200" marL="592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09175">
                <a:tc>
                  <a:txBody>
                    <a:bodyPr/>
                    <a:lstStyle/>
                    <a:p>
                      <a:pPr indent="0" lvl="0" marL="0" marR="0" rtl="0" algn="l">
                        <a:lnSpc>
                          <a:spcPct val="115000"/>
                        </a:lnSpc>
                        <a:spcBef>
                          <a:spcPts val="0"/>
                        </a:spcBef>
                        <a:spcAft>
                          <a:spcPts val="0"/>
                        </a:spcAft>
                        <a:buNone/>
                      </a:pPr>
                      <a:r>
                        <a:rPr b="0" lang="en-GB" sz="1200">
                          <a:solidFill>
                            <a:schemeClr val="dk2"/>
                          </a:solidFill>
                          <a:latin typeface="Montserrat SemiBold"/>
                          <a:ea typeface="Montserrat SemiBold"/>
                          <a:cs typeface="Montserrat SemiBold"/>
                          <a:sym typeface="Montserrat SemiBold"/>
                        </a:rPr>
                        <a:t> </a:t>
                      </a:r>
                      <a:r>
                        <a:rPr b="0" lang="en-GB" sz="1200" u="none" cap="none" strike="noStrike">
                          <a:solidFill>
                            <a:schemeClr val="dk2"/>
                          </a:solidFill>
                          <a:latin typeface="Montserrat SemiBold"/>
                          <a:ea typeface="Montserrat SemiBold"/>
                          <a:cs typeface="Montserrat SemiBold"/>
                          <a:sym typeface="Montserrat SemiBold"/>
                        </a:rPr>
                        <a:t>Price competitiveness</a:t>
                      </a:r>
                      <a:endParaRPr b="0">
                        <a:latin typeface="Montserrat SemiBold"/>
                        <a:ea typeface="Montserrat SemiBold"/>
                        <a:cs typeface="Montserrat SemiBold"/>
                        <a:sym typeface="Montserrat SemiBold"/>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900" u="none" cap="none" strike="noStrike">
                        <a:latin typeface="Calibri"/>
                        <a:ea typeface="Calibri"/>
                        <a:cs typeface="Calibri"/>
                        <a:sym typeface="Calibri"/>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rPr lang="en-GB" sz="900" u="none" cap="none" strike="noStrike"/>
                        <a:t> </a:t>
                      </a:r>
                      <a:endParaRPr sz="900" u="none" cap="none" strike="noStrike">
                        <a:latin typeface="Calibri"/>
                        <a:ea typeface="Calibri"/>
                        <a:cs typeface="Calibri"/>
                        <a:sym typeface="Calibri"/>
                      </a:endParaRPr>
                    </a:p>
                  </a:txBody>
                  <a:tcPr marT="0" marB="0" marR="59200" marL="592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445250">
                <a:tc>
                  <a:txBody>
                    <a:bodyPr/>
                    <a:lstStyle/>
                    <a:p>
                      <a:pPr indent="0" lvl="0" marL="0" marR="0" rtl="0" algn="l">
                        <a:lnSpc>
                          <a:spcPct val="115000"/>
                        </a:lnSpc>
                        <a:spcBef>
                          <a:spcPts val="0"/>
                        </a:spcBef>
                        <a:spcAft>
                          <a:spcPts val="0"/>
                        </a:spcAft>
                        <a:buNone/>
                      </a:pPr>
                      <a:r>
                        <a:rPr b="0" lang="en-GB" sz="1200">
                          <a:solidFill>
                            <a:schemeClr val="dk2"/>
                          </a:solidFill>
                          <a:latin typeface="Montserrat SemiBold"/>
                          <a:ea typeface="Montserrat SemiBold"/>
                          <a:cs typeface="Montserrat SemiBold"/>
                          <a:sym typeface="Montserrat SemiBold"/>
                        </a:rPr>
                        <a:t> </a:t>
                      </a:r>
                      <a:r>
                        <a:rPr b="0" lang="en-GB" sz="1200" u="none" cap="none" strike="noStrike">
                          <a:solidFill>
                            <a:schemeClr val="dk2"/>
                          </a:solidFill>
                          <a:latin typeface="Montserrat SemiBold"/>
                          <a:ea typeface="Montserrat SemiBold"/>
                          <a:cs typeface="Montserrat SemiBold"/>
                          <a:sym typeface="Montserrat SemiBold"/>
                        </a:rPr>
                        <a:t>Product benefits</a:t>
                      </a:r>
                      <a:endParaRPr b="0">
                        <a:latin typeface="Montserrat SemiBold"/>
                        <a:ea typeface="Montserrat SemiBold"/>
                        <a:cs typeface="Montserrat SemiBold"/>
                        <a:sym typeface="Montserrat SemiBold"/>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900" u="none" cap="none" strike="noStrike">
                        <a:latin typeface="Calibri"/>
                        <a:ea typeface="Calibri"/>
                        <a:cs typeface="Calibri"/>
                        <a:sym typeface="Calibri"/>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None/>
                      </a:pPr>
                      <a:r>
                        <a:rPr lang="en-GB" sz="900" u="none" cap="none" strike="noStrike"/>
                        <a:t> </a:t>
                      </a:r>
                      <a:endParaRPr sz="900" u="none" cap="none" strike="noStrike">
                        <a:latin typeface="Calibri"/>
                        <a:ea typeface="Calibri"/>
                        <a:cs typeface="Calibri"/>
                        <a:sym typeface="Calibri"/>
                      </a:endParaRPr>
                    </a:p>
                  </a:txBody>
                  <a:tcPr marT="0" marB="0" marR="59200" marL="592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445250">
                <a:tc>
                  <a:txBody>
                    <a:bodyPr/>
                    <a:lstStyle/>
                    <a:p>
                      <a:pPr indent="0" lvl="0" marL="0" marR="0" rtl="0" algn="l">
                        <a:lnSpc>
                          <a:spcPct val="115000"/>
                        </a:lnSpc>
                        <a:spcBef>
                          <a:spcPts val="0"/>
                        </a:spcBef>
                        <a:spcAft>
                          <a:spcPts val="0"/>
                        </a:spcAft>
                        <a:buNone/>
                      </a:pPr>
                      <a:r>
                        <a:rPr b="0" lang="en-GB" sz="1200">
                          <a:solidFill>
                            <a:schemeClr val="dk2"/>
                          </a:solidFill>
                          <a:latin typeface="Montserrat SemiBold"/>
                          <a:ea typeface="Montserrat SemiBold"/>
                          <a:cs typeface="Montserrat SemiBold"/>
                          <a:sym typeface="Montserrat SemiBold"/>
                        </a:rPr>
                        <a:t> </a:t>
                      </a:r>
                      <a:r>
                        <a:rPr b="0" lang="en-GB" sz="1200" u="none" cap="none" strike="noStrike">
                          <a:solidFill>
                            <a:schemeClr val="dk2"/>
                          </a:solidFill>
                          <a:latin typeface="Montserrat SemiBold"/>
                          <a:ea typeface="Montserrat SemiBold"/>
                          <a:cs typeface="Montserrat SemiBold"/>
                          <a:sym typeface="Montserrat SemiBold"/>
                        </a:rPr>
                        <a:t>Channel to market</a:t>
                      </a:r>
                      <a:endParaRPr b="0">
                        <a:latin typeface="Montserrat SemiBold"/>
                        <a:ea typeface="Montserrat SemiBold"/>
                        <a:cs typeface="Montserrat SemiBold"/>
                        <a:sym typeface="Montserrat SemiBold"/>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900" u="none" cap="none" strike="noStrike">
                        <a:latin typeface="Calibri"/>
                        <a:ea typeface="Calibri"/>
                        <a:cs typeface="Calibri"/>
                        <a:sym typeface="Calibri"/>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rPr lang="en-GB" sz="900" u="none" cap="none" strike="noStrike"/>
                        <a:t> </a:t>
                      </a:r>
                      <a:endParaRPr sz="900" u="none" cap="none" strike="noStrike">
                        <a:latin typeface="Calibri"/>
                        <a:ea typeface="Calibri"/>
                        <a:cs typeface="Calibri"/>
                        <a:sym typeface="Calibri"/>
                      </a:endParaRPr>
                    </a:p>
                  </a:txBody>
                  <a:tcPr marT="0" marB="0" marR="59200" marL="592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09175">
                <a:tc>
                  <a:txBody>
                    <a:bodyPr/>
                    <a:lstStyle/>
                    <a:p>
                      <a:pPr indent="0" lvl="0" marL="0" marR="0" rtl="0" algn="l">
                        <a:lnSpc>
                          <a:spcPct val="115000"/>
                        </a:lnSpc>
                        <a:spcBef>
                          <a:spcPts val="0"/>
                        </a:spcBef>
                        <a:spcAft>
                          <a:spcPts val="0"/>
                        </a:spcAft>
                        <a:buClr>
                          <a:schemeClr val="dk2"/>
                        </a:buClr>
                        <a:buSzPts val="1200"/>
                        <a:buFont typeface="Montserrat Light"/>
                        <a:buNone/>
                      </a:pPr>
                      <a:r>
                        <a:rPr b="0" lang="en-GB" sz="1200">
                          <a:solidFill>
                            <a:schemeClr val="dk2"/>
                          </a:solidFill>
                          <a:latin typeface="Montserrat SemiBold"/>
                          <a:ea typeface="Montserrat SemiBold"/>
                          <a:cs typeface="Montserrat SemiBold"/>
                          <a:sym typeface="Montserrat SemiBold"/>
                        </a:rPr>
                        <a:t> </a:t>
                      </a:r>
                      <a:r>
                        <a:rPr b="0" lang="en-GB" sz="1200" u="none" cap="none" strike="noStrike">
                          <a:solidFill>
                            <a:schemeClr val="dk2"/>
                          </a:solidFill>
                          <a:latin typeface="Montserrat SemiBold"/>
                          <a:ea typeface="Montserrat SemiBold"/>
                          <a:cs typeface="Montserrat SemiBold"/>
                          <a:sym typeface="Montserrat SemiBold"/>
                        </a:rPr>
                        <a:t>High profitability</a:t>
                      </a:r>
                      <a:endParaRPr b="0">
                        <a:latin typeface="Montserrat SemiBold"/>
                        <a:ea typeface="Montserrat SemiBold"/>
                        <a:cs typeface="Montserrat SemiBold"/>
                        <a:sym typeface="Montserrat SemiBold"/>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900" u="none" cap="none" strike="noStrike">
                        <a:latin typeface="Calibri"/>
                        <a:ea typeface="Calibri"/>
                        <a:cs typeface="Calibri"/>
                        <a:sym typeface="Calibri"/>
                      </a:endParaRPr>
                    </a:p>
                  </a:txBody>
                  <a:tcPr marT="0" marB="0" marR="59200" marL="592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None/>
                      </a:pPr>
                      <a:r>
                        <a:rPr lang="en-GB" sz="900" u="none" cap="none" strike="noStrike"/>
                        <a:t> </a:t>
                      </a:r>
                      <a:endParaRPr sz="900" u="none" cap="none" strike="noStrike">
                        <a:latin typeface="Calibri"/>
                        <a:ea typeface="Calibri"/>
                        <a:cs typeface="Calibri"/>
                        <a:sym typeface="Calibri"/>
                      </a:endParaRPr>
                    </a:p>
                  </a:txBody>
                  <a:tcPr marT="0" marB="0" marR="59200" marL="592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09175">
                <a:tc>
                  <a:txBody>
                    <a:bodyPr/>
                    <a:lstStyle/>
                    <a:p>
                      <a:pPr indent="0" lvl="0" marL="0" marR="0" rtl="0" algn="l">
                        <a:lnSpc>
                          <a:spcPct val="115000"/>
                        </a:lnSpc>
                        <a:spcBef>
                          <a:spcPts val="0"/>
                        </a:spcBef>
                        <a:spcAft>
                          <a:spcPts val="0"/>
                        </a:spcAft>
                        <a:buNone/>
                      </a:pPr>
                      <a:r>
                        <a:rPr b="0" lang="en-GB" sz="1200">
                          <a:solidFill>
                            <a:schemeClr val="dk2"/>
                          </a:solidFill>
                          <a:latin typeface="Montserrat SemiBold"/>
                          <a:ea typeface="Montserrat SemiBold"/>
                          <a:cs typeface="Montserrat SemiBold"/>
                          <a:sym typeface="Montserrat SemiBold"/>
                        </a:rPr>
                        <a:t> </a:t>
                      </a:r>
                      <a:r>
                        <a:rPr b="0" lang="en-GB" sz="1200" u="none" cap="none" strike="noStrike">
                          <a:solidFill>
                            <a:schemeClr val="dk2"/>
                          </a:solidFill>
                          <a:latin typeface="Montserrat SemiBold"/>
                          <a:ea typeface="Montserrat SemiBold"/>
                          <a:cs typeface="Montserrat SemiBold"/>
                          <a:sym typeface="Montserrat SemiBold"/>
                        </a:rPr>
                        <a:t>Total</a:t>
                      </a:r>
                      <a:endParaRPr b="0">
                        <a:latin typeface="Montserrat SemiBold"/>
                        <a:ea typeface="Montserrat SemiBold"/>
                        <a:cs typeface="Montserrat SemiBold"/>
                        <a:sym typeface="Montserrat SemiBold"/>
                      </a:endParaRPr>
                    </a:p>
                  </a:txBody>
                  <a:tcPr marT="0" marB="0" marR="59200" marL="59200"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900" u="none" cap="none" strike="noStrike">
                        <a:latin typeface="Calibri"/>
                        <a:ea typeface="Calibri"/>
                        <a:cs typeface="Calibri"/>
                        <a:sym typeface="Calibri"/>
                      </a:endParaRPr>
                    </a:p>
                  </a:txBody>
                  <a:tcPr marT="0" marB="0" marR="59200" marL="592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rPr lang="en-GB" sz="900" u="none" cap="none" strike="noStrike"/>
                        <a:t> </a:t>
                      </a:r>
                      <a:endParaRPr sz="900" u="none" cap="none" strike="noStrike">
                        <a:latin typeface="Calibri"/>
                        <a:ea typeface="Calibri"/>
                        <a:cs typeface="Calibri"/>
                        <a:sym typeface="Calibri"/>
                      </a:endParaRPr>
                    </a:p>
                  </a:txBody>
                  <a:tcPr marT="0" marB="0" marR="59200" marL="592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bl>
          </a:graphicData>
        </a:graphic>
      </p:graphicFrame>
      <p:sp>
        <p:nvSpPr>
          <p:cNvPr id="650" name="Google Shape;650;p4"/>
          <p:cNvSpPr txBox="1"/>
          <p:nvPr/>
        </p:nvSpPr>
        <p:spPr>
          <a:xfrm>
            <a:off x="2035266" y="5719153"/>
            <a:ext cx="80724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lt1"/>
                </a:solidFill>
                <a:latin typeface="Montserrat SemiBold"/>
                <a:ea typeface="Montserrat SemiBold"/>
                <a:cs typeface="Montserrat SemiBold"/>
                <a:sym typeface="Montserrat SemiBold"/>
              </a:rPr>
              <a:t>You must now determine the action required to improvement your competitive position for your target audience. See the next slide.</a:t>
            </a:r>
            <a:endParaRPr/>
          </a:p>
        </p:txBody>
      </p:sp>
      <p:sp>
        <p:nvSpPr>
          <p:cNvPr id="651" name="Google Shape;651;p4"/>
          <p:cNvSpPr txBox="1"/>
          <p:nvPr/>
        </p:nvSpPr>
        <p:spPr>
          <a:xfrm>
            <a:off x="566801" y="1538375"/>
            <a:ext cx="10526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Take a look at some key measures and compare your position with each major competitor. Add extra measures if they are relevant. For competitor #1 how do you score and rank? Carry out this exercise for each major competitor.</a:t>
            </a:r>
            <a:endParaRPr/>
          </a:p>
        </p:txBody>
      </p:sp>
      <p:sp>
        <p:nvSpPr>
          <p:cNvPr id="652" name="Google Shape;652;p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8" name="Google Shape;65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9" name="Google Shape;659;p5"/>
          <p:cNvSpPr txBox="1"/>
          <p:nvPr>
            <p:ph type="title"/>
          </p:nvPr>
        </p:nvSpPr>
        <p:spPr>
          <a:xfrm>
            <a:off x="298675" y="750470"/>
            <a:ext cx="8943295"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596"/>
              </a:buClr>
              <a:buSzPts val="3200"/>
              <a:buFont typeface="Signika"/>
              <a:buNone/>
            </a:pPr>
            <a:r>
              <a:rPr lang="en-GB" sz="3000">
                <a:latin typeface="Montserrat"/>
                <a:ea typeface="Montserrat"/>
                <a:cs typeface="Montserrat"/>
                <a:sym typeface="Montserrat"/>
              </a:rPr>
              <a:t>What should your course of action be</a:t>
            </a:r>
            <a:r>
              <a:rPr lang="en-GB" sz="3000">
                <a:solidFill>
                  <a:schemeClr val="accent1"/>
                </a:solidFill>
                <a:latin typeface="Montserrat"/>
                <a:ea typeface="Montserrat"/>
                <a:cs typeface="Montserrat"/>
                <a:sym typeface="Montserrat"/>
              </a:rPr>
              <a:t>?</a:t>
            </a:r>
            <a:endParaRPr sz="3000">
              <a:solidFill>
                <a:schemeClr val="accent1"/>
              </a:solidFill>
              <a:latin typeface="Montserrat"/>
              <a:ea typeface="Montserrat"/>
              <a:cs typeface="Montserrat"/>
              <a:sym typeface="Montserrat"/>
            </a:endParaRPr>
          </a:p>
        </p:txBody>
      </p:sp>
      <p:sp>
        <p:nvSpPr>
          <p:cNvPr id="660" name="Google Shape;660;p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661" name="Google Shape;661;p5"/>
          <p:cNvSpPr txBox="1"/>
          <p:nvPr/>
        </p:nvSpPr>
        <p:spPr>
          <a:xfrm>
            <a:off x="393475" y="1717074"/>
            <a:ext cx="4114800" cy="4520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lang="en-GB" sz="1400">
                <a:solidFill>
                  <a:schemeClr val="dk1"/>
                </a:solidFill>
                <a:latin typeface="Montserrat Light"/>
                <a:ea typeface="Montserrat Light"/>
                <a:cs typeface="Montserrat Light"/>
                <a:sym typeface="Montserrat Light"/>
              </a:rPr>
              <a:t>The ADL matrix brings </a:t>
            </a:r>
            <a:r>
              <a:rPr lang="en-GB" sz="1400">
                <a:solidFill>
                  <a:schemeClr val="dk1"/>
                </a:solidFill>
                <a:latin typeface="Montserrat Light"/>
                <a:ea typeface="Montserrat Light"/>
                <a:cs typeface="Montserrat Light"/>
                <a:sym typeface="Montserrat Light"/>
              </a:rPr>
              <a:t>together</a:t>
            </a:r>
            <a:r>
              <a:rPr b="0" lang="en-GB" sz="1400">
                <a:solidFill>
                  <a:schemeClr val="dk1"/>
                </a:solidFill>
                <a:latin typeface="Montserrat Light"/>
                <a:ea typeface="Montserrat Light"/>
                <a:cs typeface="Montserrat Light"/>
                <a:sym typeface="Montserrat Light"/>
              </a:rPr>
              <a:t> your position on the life-cycle and your competitive position.</a:t>
            </a:r>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Each position in the matrix offers a recommendation. Consider the recommendation and ask yourself the following questions:</a:t>
            </a:r>
            <a:endParaRPr/>
          </a:p>
          <a:p>
            <a:pPr indent="0" lvl="0" marL="0" marR="0" rtl="0" algn="l">
              <a:lnSpc>
                <a:spcPct val="115000"/>
              </a:lnSpc>
              <a:spcBef>
                <a:spcPts val="0"/>
              </a:spcBef>
              <a:spcAft>
                <a:spcPts val="0"/>
              </a:spcAft>
              <a:buNone/>
            </a:pPr>
            <a:r>
              <a:t/>
            </a:r>
            <a:endParaRPr b="0" sz="1400">
              <a:solidFill>
                <a:schemeClr val="dk1"/>
              </a:solidFill>
              <a:latin typeface="Montserrat Light"/>
              <a:ea typeface="Montserrat Light"/>
              <a:cs typeface="Montserrat Light"/>
              <a:sym typeface="Montserrat Light"/>
            </a:endParaRPr>
          </a:p>
          <a:p>
            <a:pPr indent="-171450" lvl="0" marL="171450" marR="0" rtl="0" algn="l">
              <a:lnSpc>
                <a:spcPct val="115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benefits (financial and otherwise) will this bring to my company?</a:t>
            </a:r>
            <a:endParaRPr>
              <a:solidFill>
                <a:schemeClr val="dk1"/>
              </a:solidFill>
              <a:latin typeface="Montserrat Light"/>
              <a:ea typeface="Montserrat Light"/>
              <a:cs typeface="Montserrat Light"/>
              <a:sym typeface="Montserrat Light"/>
            </a:endParaRPr>
          </a:p>
          <a:p>
            <a:pPr indent="-171450" lvl="0" marL="171450" marR="0" rtl="0" algn="l">
              <a:lnSpc>
                <a:spcPct val="115000"/>
              </a:lnSpc>
              <a:spcBef>
                <a:spcPts val="0"/>
              </a:spcBef>
              <a:spcAft>
                <a:spcPts val="0"/>
              </a:spcAft>
              <a:buClr>
                <a:schemeClr val="dk1"/>
              </a:buClr>
              <a:buSzPts val="1400"/>
              <a:buFont typeface="Arial"/>
              <a:buChar char="•"/>
            </a:pPr>
            <a:r>
              <a:rPr b="0" lang="en-GB" sz="1400">
                <a:solidFill>
                  <a:schemeClr val="dk1"/>
                </a:solidFill>
                <a:latin typeface="Montserrat Light"/>
                <a:ea typeface="Montserrat Light"/>
                <a:cs typeface="Montserrat Light"/>
                <a:sym typeface="Montserrat Light"/>
              </a:rPr>
              <a:t>What resources will be necessary to fulfil the recommendation?</a:t>
            </a:r>
            <a:endParaRPr/>
          </a:p>
          <a:p>
            <a:pPr indent="-171450" lvl="0" marL="171450" marR="0" rtl="0" algn="l">
              <a:lnSpc>
                <a:spcPct val="115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long will it take?</a:t>
            </a:r>
            <a:endParaRPr/>
          </a:p>
          <a:p>
            <a:pPr indent="-171450" lvl="0" marL="171450" marR="0" rtl="0" algn="l">
              <a:lnSpc>
                <a:spcPct val="115000"/>
              </a:lnSpc>
              <a:spcBef>
                <a:spcPts val="0"/>
              </a:spcBef>
              <a:spcAft>
                <a:spcPts val="0"/>
              </a:spcAft>
              <a:buClr>
                <a:schemeClr val="dk1"/>
              </a:buClr>
              <a:buSzPts val="1400"/>
              <a:buFont typeface="Arial"/>
              <a:buChar char="•"/>
            </a:pPr>
            <a:r>
              <a:rPr b="0" lang="en-GB" sz="1400">
                <a:solidFill>
                  <a:schemeClr val="dk1"/>
                </a:solidFill>
                <a:latin typeface="Montserrat Light"/>
                <a:ea typeface="Montserrat Light"/>
                <a:cs typeface="Montserrat Light"/>
                <a:sym typeface="Montserrat Light"/>
              </a:rPr>
              <a:t>Who will be responsible for the actions?</a:t>
            </a:r>
            <a:endParaRPr/>
          </a:p>
          <a:p>
            <a:pPr indent="-171450" lvl="0" marL="171450" marR="0" rtl="0" algn="l">
              <a:lnSpc>
                <a:spcPct val="115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barriers could prevent the recommendation being achieved?</a:t>
            </a:r>
            <a:endParaRPr/>
          </a:p>
          <a:p>
            <a:pPr indent="-171450" lvl="0" marL="171450" marR="0" rtl="0" algn="l">
              <a:lnSpc>
                <a:spcPct val="115000"/>
              </a:lnSpc>
              <a:spcBef>
                <a:spcPts val="0"/>
              </a:spcBef>
              <a:spcAft>
                <a:spcPts val="0"/>
              </a:spcAft>
              <a:buClr>
                <a:schemeClr val="dk1"/>
              </a:buClr>
              <a:buSzPts val="1400"/>
              <a:buFont typeface="Arial"/>
              <a:buChar char="•"/>
            </a:pPr>
            <a:r>
              <a:rPr b="0" lang="en-GB" sz="1400">
                <a:solidFill>
                  <a:schemeClr val="dk1"/>
                </a:solidFill>
                <a:latin typeface="Montserrat Light"/>
                <a:ea typeface="Montserrat Light"/>
                <a:cs typeface="Montserrat Light"/>
                <a:sym typeface="Montserrat Light"/>
              </a:rPr>
              <a:t>What other options do we have?</a:t>
            </a:r>
            <a:endParaRPr/>
          </a:p>
        </p:txBody>
      </p:sp>
      <p:pic>
        <p:nvPicPr>
          <p:cNvPr id="662" name="Google Shape;662;p5"/>
          <p:cNvPicPr preferRelativeResize="0"/>
          <p:nvPr/>
        </p:nvPicPr>
        <p:blipFill rotWithShape="1">
          <a:blip r:embed="rId3">
            <a:alphaModFix/>
          </a:blip>
          <a:srcRect b="6613" l="0" r="0" t="8164"/>
          <a:stretch/>
        </p:blipFill>
        <p:spPr>
          <a:xfrm>
            <a:off x="4316000" y="1672527"/>
            <a:ext cx="7482876" cy="4438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g2ab2c7fbf24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68" name="Google Shape;668;g2ab2c7fbf24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9" name="Google Shape;669;g2ab2c7fbf24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0" name="Google Shape;670;g2ab2c7fbf24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1" name="Google Shape;671;g2ab2c7fbf24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2" name="Google Shape;672;g2ab2c7fbf24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