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EVmJAYBJ8IXWU/dSgcT5eCc7L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6F4A9A-2D46-47E7-AAAE-077C8A886993}">
  <a:tblStyle styleId="{EB6F4A9A-2D46-47E7-AAAE-077C8A88699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407118E-7213-4A29-8328-9D6EC7F49685}"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f0d482c06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g1f0d482c06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f0d482c067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g1f0d482c067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9"/>
          <p:cNvGrpSpPr/>
          <p:nvPr/>
        </p:nvGrpSpPr>
        <p:grpSpPr>
          <a:xfrm>
            <a:off x="11436251" y="129884"/>
            <a:ext cx="661669" cy="1214119"/>
            <a:chOff x="11436251" y="129884"/>
            <a:chExt cx="661669" cy="1214119"/>
          </a:xfrm>
        </p:grpSpPr>
        <p:sp>
          <p:nvSpPr>
            <p:cNvPr id="258" name="Google Shape;258;p1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9"/>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2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20"/>
          <p:cNvGrpSpPr/>
          <p:nvPr/>
        </p:nvGrpSpPr>
        <p:grpSpPr>
          <a:xfrm>
            <a:off x="11436251" y="129884"/>
            <a:ext cx="661669" cy="1214119"/>
            <a:chOff x="11436251" y="129884"/>
            <a:chExt cx="661669" cy="1214119"/>
          </a:xfrm>
        </p:grpSpPr>
        <p:sp>
          <p:nvSpPr>
            <p:cNvPr id="297" name="Google Shape;297;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20"/>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1"/>
          <p:cNvGrpSpPr/>
          <p:nvPr/>
        </p:nvGrpSpPr>
        <p:grpSpPr>
          <a:xfrm>
            <a:off x="0" y="1318491"/>
            <a:ext cx="1397812" cy="58002"/>
            <a:chOff x="0" y="1077191"/>
            <a:chExt cx="1397812" cy="58002"/>
          </a:xfrm>
        </p:grpSpPr>
        <p:sp>
          <p:nvSpPr>
            <p:cNvPr id="332" name="Google Shape;332;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1"/>
          <p:cNvGrpSpPr/>
          <p:nvPr/>
        </p:nvGrpSpPr>
        <p:grpSpPr>
          <a:xfrm>
            <a:off x="11436251" y="129884"/>
            <a:ext cx="661669" cy="1214119"/>
            <a:chOff x="11436251" y="129884"/>
            <a:chExt cx="661669" cy="1214119"/>
          </a:xfrm>
        </p:grpSpPr>
        <p:sp>
          <p:nvSpPr>
            <p:cNvPr id="338" name="Google Shape;338;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2"/>
          <p:cNvGrpSpPr/>
          <p:nvPr/>
        </p:nvGrpSpPr>
        <p:grpSpPr>
          <a:xfrm>
            <a:off x="0" y="1318491"/>
            <a:ext cx="1397812" cy="58002"/>
            <a:chOff x="0" y="1077191"/>
            <a:chExt cx="1397812" cy="58002"/>
          </a:xfrm>
        </p:grpSpPr>
        <p:sp>
          <p:nvSpPr>
            <p:cNvPr id="374" name="Google Shape;374;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2"/>
          <p:cNvGrpSpPr/>
          <p:nvPr/>
        </p:nvGrpSpPr>
        <p:grpSpPr>
          <a:xfrm>
            <a:off x="114362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3"/>
          <p:cNvGrpSpPr/>
          <p:nvPr/>
        </p:nvGrpSpPr>
        <p:grpSpPr>
          <a:xfrm>
            <a:off x="0" y="1318491"/>
            <a:ext cx="1397812" cy="58002"/>
            <a:chOff x="0" y="1077191"/>
            <a:chExt cx="1397812" cy="58002"/>
          </a:xfrm>
        </p:grpSpPr>
        <p:sp>
          <p:nvSpPr>
            <p:cNvPr id="417" name="Google Shape;41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3"/>
          <p:cNvGrpSpPr/>
          <p:nvPr/>
        </p:nvGrpSpPr>
        <p:grpSpPr>
          <a:xfrm>
            <a:off x="11614051" y="129884"/>
            <a:ext cx="661669" cy="1214119"/>
            <a:chOff x="11436251" y="129884"/>
            <a:chExt cx="661669" cy="1214119"/>
          </a:xfrm>
        </p:grpSpPr>
        <p:sp>
          <p:nvSpPr>
            <p:cNvPr id="422" name="Google Shape;42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4"/>
          <p:cNvGrpSpPr/>
          <p:nvPr/>
        </p:nvGrpSpPr>
        <p:grpSpPr>
          <a:xfrm>
            <a:off x="0" y="1318491"/>
            <a:ext cx="1397812" cy="58002"/>
            <a:chOff x="0" y="1077191"/>
            <a:chExt cx="1397812" cy="58002"/>
          </a:xfrm>
        </p:grpSpPr>
        <p:sp>
          <p:nvSpPr>
            <p:cNvPr id="458" name="Google Shape;45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4"/>
          <p:cNvGrpSpPr/>
          <p:nvPr/>
        </p:nvGrpSpPr>
        <p:grpSpPr>
          <a:xfrm>
            <a:off x="11436251" y="129884"/>
            <a:ext cx="661669" cy="1214119"/>
            <a:chOff x="11436251" y="129884"/>
            <a:chExt cx="661669" cy="1214119"/>
          </a:xfrm>
        </p:grpSpPr>
        <p:sp>
          <p:nvSpPr>
            <p:cNvPr id="463" name="Google Shape;46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5"/>
          <p:cNvGrpSpPr/>
          <p:nvPr/>
        </p:nvGrpSpPr>
        <p:grpSpPr>
          <a:xfrm>
            <a:off x="0" y="1318491"/>
            <a:ext cx="1397812" cy="58002"/>
            <a:chOff x="0" y="1077191"/>
            <a:chExt cx="1397812" cy="58002"/>
          </a:xfrm>
        </p:grpSpPr>
        <p:sp>
          <p:nvSpPr>
            <p:cNvPr id="499" name="Google Shape;49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5"/>
          <p:cNvGrpSpPr/>
          <p:nvPr/>
        </p:nvGrpSpPr>
        <p:grpSpPr>
          <a:xfrm>
            <a:off x="11436251" y="129884"/>
            <a:ext cx="661669" cy="1214119"/>
            <a:chOff x="11436251" y="129884"/>
            <a:chExt cx="661669" cy="1214119"/>
          </a:xfrm>
        </p:grpSpPr>
        <p:sp>
          <p:nvSpPr>
            <p:cNvPr id="504" name="Google Shape;50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4362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7"/>
          <p:cNvGrpSpPr/>
          <p:nvPr/>
        </p:nvGrpSpPr>
        <p:grpSpPr>
          <a:xfrm>
            <a:off x="0" y="1318491"/>
            <a:ext cx="1397812" cy="58002"/>
            <a:chOff x="0" y="1077191"/>
            <a:chExt cx="1397812" cy="58002"/>
          </a:xfrm>
        </p:grpSpPr>
        <p:sp>
          <p:nvSpPr>
            <p:cNvPr id="582" name="Google Shape;582;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7"/>
          <p:cNvGrpSpPr/>
          <p:nvPr/>
        </p:nvGrpSpPr>
        <p:grpSpPr>
          <a:xfrm>
            <a:off x="11614051" y="129884"/>
            <a:ext cx="661669" cy="1214119"/>
            <a:chOff x="11436251" y="129884"/>
            <a:chExt cx="661669" cy="1214119"/>
          </a:xfrm>
        </p:grpSpPr>
        <p:sp>
          <p:nvSpPr>
            <p:cNvPr id="587" name="Google Shape;587;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6"/>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6"/>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6"/>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6"/>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6"/>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6"/>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7"/>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7"/>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7"/>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7"/>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7"/>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8"/>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8"/>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8"/>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Global Strategy</a:t>
            </a:r>
            <a:endParaRPr/>
          </a:p>
        </p:txBody>
      </p:sp>
      <p:pic>
        <p:nvPicPr>
          <p:cNvPr id="663" name="Google Shape;663;p1"/>
          <p:cNvPicPr preferRelativeResize="0"/>
          <p:nvPr/>
        </p:nvPicPr>
        <p:blipFill rotWithShape="1">
          <a:blip r:embed="rId3">
            <a:alphaModFix/>
          </a:blip>
          <a:srcRect b="0" l="0" r="0" t="0"/>
          <a:stretch/>
        </p:blipFill>
        <p:spPr>
          <a:xfrm>
            <a:off x="3726262" y="3725874"/>
            <a:ext cx="1388323" cy="809475"/>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6551451" y="2709248"/>
            <a:ext cx="1591626" cy="92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to take your company global</a:t>
            </a:r>
            <a:r>
              <a:rPr lang="en-GB" sz="3000">
                <a:solidFill>
                  <a:schemeClr val="accent1"/>
                </a:solidFill>
              </a:rPr>
              <a:t>.</a:t>
            </a:r>
            <a:endParaRPr sz="3000"/>
          </a:p>
        </p:txBody>
      </p:sp>
      <p:sp>
        <p:nvSpPr>
          <p:cNvPr id="672" name="Google Shape;672;p2"/>
          <p:cNvSpPr txBox="1"/>
          <p:nvPr/>
        </p:nvSpPr>
        <p:spPr>
          <a:xfrm>
            <a:off x="413650" y="1756500"/>
            <a:ext cx="54795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2B3940"/>
                </a:solidFill>
                <a:latin typeface="Montserrat Light"/>
                <a:ea typeface="Montserrat Light"/>
                <a:cs typeface="Montserrat Light"/>
                <a:sym typeface="Montserrat Light"/>
              </a:rPr>
              <a:t>George Yip's global strategy framework, introduced in his book </a:t>
            </a:r>
            <a:r>
              <a:rPr b="0" i="1" lang="en-GB" u="none" cap="none" strike="noStrike">
                <a:solidFill>
                  <a:srgbClr val="2B3940"/>
                </a:solidFill>
                <a:latin typeface="Montserrat Light"/>
                <a:ea typeface="Montserrat Light"/>
                <a:cs typeface="Montserrat Light"/>
                <a:sym typeface="Montserrat Light"/>
              </a:rPr>
              <a:t>"Total Global Strategy,"</a:t>
            </a:r>
            <a:r>
              <a:rPr b="0" i="0" lang="en-GB" u="none" cap="none" strike="noStrike">
                <a:solidFill>
                  <a:srgbClr val="2B3940"/>
                </a:solidFill>
                <a:latin typeface="Montserrat Light"/>
                <a:ea typeface="Montserrat Light"/>
                <a:cs typeface="Montserrat Light"/>
                <a:sym typeface="Montserrat Light"/>
              </a:rPr>
              <a:t> provides a comprehensive approach for businesses to develop strategies in the global marketplace. </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The framework consists of four key components: </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184150" lvl="0" marL="171450" marR="0" rtl="0" algn="l">
              <a:spcBef>
                <a:spcPts val="0"/>
              </a:spcBef>
              <a:spcAft>
                <a:spcPts val="0"/>
              </a:spcAft>
              <a:buClr>
                <a:srgbClr val="2B3940"/>
              </a:buClr>
              <a:buSzPts val="1400"/>
              <a:buFont typeface="Arial"/>
              <a:buChar char="•"/>
            </a:pPr>
            <a:r>
              <a:rPr lang="en-GB">
                <a:solidFill>
                  <a:srgbClr val="2B3940"/>
                </a:solidFill>
                <a:latin typeface="Montserrat Light"/>
                <a:ea typeface="Montserrat Light"/>
                <a:cs typeface="Montserrat Light"/>
                <a:sym typeface="Montserrat Light"/>
              </a:rPr>
              <a:t>Business System, </a:t>
            </a:r>
            <a:endParaRPr/>
          </a:p>
          <a:p>
            <a:pPr indent="-184150" lvl="0" marL="171450" marR="0" rtl="0" algn="l">
              <a:spcBef>
                <a:spcPts val="0"/>
              </a:spcBef>
              <a:spcAft>
                <a:spcPts val="0"/>
              </a:spcAft>
              <a:buClr>
                <a:srgbClr val="2B3940"/>
              </a:buClr>
              <a:buSzPts val="1400"/>
              <a:buFont typeface="Arial"/>
              <a:buChar char="•"/>
            </a:pPr>
            <a:r>
              <a:rPr lang="en-GB">
                <a:solidFill>
                  <a:srgbClr val="2B3940"/>
                </a:solidFill>
                <a:latin typeface="Montserrat Light"/>
                <a:ea typeface="Montserrat Light"/>
                <a:cs typeface="Montserrat Light"/>
                <a:sym typeface="Montserrat Light"/>
              </a:rPr>
              <a:t>Headquarters, </a:t>
            </a:r>
            <a:endParaRPr/>
          </a:p>
          <a:p>
            <a:pPr indent="-184150" lvl="0" marL="171450" marR="0" rtl="0" algn="l">
              <a:spcBef>
                <a:spcPts val="0"/>
              </a:spcBef>
              <a:spcAft>
                <a:spcPts val="0"/>
              </a:spcAft>
              <a:buClr>
                <a:srgbClr val="2B3940"/>
              </a:buClr>
              <a:buSzPts val="1400"/>
              <a:buFont typeface="Arial"/>
              <a:buChar char="•"/>
            </a:pPr>
            <a:r>
              <a:rPr lang="en-GB">
                <a:solidFill>
                  <a:srgbClr val="2B3940"/>
                </a:solidFill>
                <a:latin typeface="Montserrat Light"/>
                <a:ea typeface="Montserrat Light"/>
                <a:cs typeface="Montserrat Light"/>
                <a:sym typeface="Montserrat Light"/>
              </a:rPr>
              <a:t>Subsidiaries, </a:t>
            </a:r>
            <a:endParaRPr/>
          </a:p>
          <a:p>
            <a:pPr indent="-184150" lvl="0" marL="171450" marR="0" rtl="0" algn="l">
              <a:spcBef>
                <a:spcPts val="0"/>
              </a:spcBef>
              <a:spcAft>
                <a:spcPts val="0"/>
              </a:spcAft>
              <a:buClr>
                <a:srgbClr val="2B3940"/>
              </a:buClr>
              <a:buSzPts val="1400"/>
              <a:buFont typeface="Arial"/>
              <a:buChar char="•"/>
            </a:pPr>
            <a:r>
              <a:rPr lang="en-GB">
                <a:solidFill>
                  <a:srgbClr val="2B3940"/>
                </a:solidFill>
                <a:latin typeface="Montserrat Light"/>
                <a:ea typeface="Montserrat Light"/>
                <a:cs typeface="Montserrat Light"/>
                <a:sym typeface="Montserrat Light"/>
              </a:rPr>
              <a:t>Linkages. </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By systematically applying George Yip's global strategy framework and considering the specific challenges and opportunities in each component, businesses can develop a well-rounded and effective approach to global expansion. This framework helps organisations balance the need for standardisation with the imperative for local responsiveness, ultimately contributing to sustained success internationally and ultimately in the global marketplace.</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develop an international or global strategy</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909642" y="1996243"/>
            <a:ext cx="6027994" cy="35147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Sort out your business systems</a:t>
            </a:r>
            <a:r>
              <a:rPr lang="en-GB" sz="3000">
                <a:solidFill>
                  <a:schemeClr val="accent3"/>
                </a:solidFill>
              </a:rPr>
              <a:t>.</a:t>
            </a:r>
            <a:endParaRPr sz="3000">
              <a:solidFill>
                <a:schemeClr val="accent3"/>
              </a:solidFill>
            </a:endParaRPr>
          </a:p>
        </p:txBody>
      </p:sp>
      <p:graphicFrame>
        <p:nvGraphicFramePr>
          <p:cNvPr id="682" name="Google Shape;682;p3"/>
          <p:cNvGraphicFramePr/>
          <p:nvPr/>
        </p:nvGraphicFramePr>
        <p:xfrm>
          <a:off x="1460692" y="2783525"/>
          <a:ext cx="3000000" cy="3000000"/>
        </p:xfrm>
        <a:graphic>
          <a:graphicData uri="http://schemas.openxmlformats.org/drawingml/2006/table">
            <a:tbl>
              <a:tblPr>
                <a:noFill/>
                <a:tableStyleId>{EB6F4A9A-2D46-47E7-AAAE-077C8A886993}</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14109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many different business system do you have in your company? How do they vary across the company  following acquisitions or the age of subsidiaries?</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4762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integrated are your business systems? </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0422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Where do your business systems work best? How difficult would it be to adopt these systems across the whole organisation?</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30076" y="1601450"/>
            <a:ext cx="107391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First assess the need for adaptation of your business systems across different markets. Consider the cultural, economic, legal, and technological differences that may require modifications to your products, services, processes, and value propositions. Identify elements of your business system that can be standardised globally to achieve economies of scale and efficiency. This might include core processes, technology platforms, or standardized products.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Work out where the power should lie</a:t>
            </a:r>
            <a:r>
              <a:rPr lang="en-GB" sz="3000">
                <a:solidFill>
                  <a:schemeClr val="accent2"/>
                </a:solidFill>
              </a:rPr>
              <a:t>.</a:t>
            </a:r>
            <a:r>
              <a:rPr lang="en-GB" sz="3000"/>
              <a:t> </a:t>
            </a:r>
            <a:endParaRPr sz="3000"/>
          </a:p>
        </p:txBody>
      </p:sp>
      <p:graphicFrame>
        <p:nvGraphicFramePr>
          <p:cNvPr id="691" name="Google Shape;691;p4"/>
          <p:cNvGraphicFramePr/>
          <p:nvPr/>
        </p:nvGraphicFramePr>
        <p:xfrm>
          <a:off x="1106563" y="2980130"/>
          <a:ext cx="3000000" cy="3000000"/>
        </p:xfrm>
        <a:graphic>
          <a:graphicData uri="http://schemas.openxmlformats.org/drawingml/2006/table">
            <a:tbl>
              <a:tblPr bandRow="1" firstCol="1" firstRow="1">
                <a:noFill/>
                <a:tableStyleId>{3407118E-7213-4A29-8328-9D6EC7F49685}</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9858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does the culture of your company lend itself to centralisation or devolution? Which functions can be collapsed across the company to be controlled centrally?</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What mechanisms do you have for linking headquarters to the subsidiaries?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Think long term about how you want the company to look in 5 years? Set up sharing mechanisms now so the company is joined up.</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18450" y="1589675"/>
            <a:ext cx="10786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Determine the optimal level of centralisation or decentralisation for decision-making at the headquarters. Assess which functions or decisions should be centralised for efficiency and consistency, and which can be decentralized for local responsiveness. Ensure effective coordination between the headquarters and subsidiaries. Develop mechanisms for information sharing, decision-making, and collaboration to maintain alignment with global strategy goals.</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Work out how you will manage the subsidiaries</a:t>
            </a:r>
            <a:r>
              <a:rPr lang="en-GB" sz="3000">
                <a:solidFill>
                  <a:schemeClr val="accent1"/>
                </a:solidFill>
              </a:rPr>
              <a:t>.</a:t>
            </a:r>
            <a:endParaRPr sz="3000">
              <a:solidFill>
                <a:schemeClr val="accent1"/>
              </a:solidFill>
            </a:endParaRPr>
          </a:p>
        </p:txBody>
      </p:sp>
      <p:graphicFrame>
        <p:nvGraphicFramePr>
          <p:cNvPr id="700" name="Google Shape;700;p5"/>
          <p:cNvGraphicFramePr/>
          <p:nvPr/>
        </p:nvGraphicFramePr>
        <p:xfrm>
          <a:off x="1091297" y="3221036"/>
          <a:ext cx="3000000" cy="3000000"/>
        </p:xfrm>
        <a:graphic>
          <a:graphicData uri="http://schemas.openxmlformats.org/drawingml/2006/table">
            <a:tbl>
              <a:tblPr bandRow="1" firstCol="1" firstRow="1">
                <a:noFill/>
                <a:tableStyleId>{3407118E-7213-4A29-8328-9D6EC7F49685}</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will lead at the subsidiaries and ensure integration with headquarters?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much control are your prepared to give to the subsidiaries to respond to local conditions?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389425" y="1514000"/>
            <a:ext cx="103785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Empower subsidiaries to respond to local market conditions and needs. Allow flexibility in adapting strategies and tactics to the specific requirements of each market while ensuring alignment with overall global objectives. Integrate subsidiaries into the global strategy by establishing clear communication channels, sharing best practices, and fostering a sense of shared purpose. Encourage the exchange of knowledge and expertise across the organisation.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Set up linkages</a:t>
            </a:r>
            <a:r>
              <a:rPr lang="en-GB" sz="3000">
                <a:solidFill>
                  <a:schemeClr val="accent1"/>
                </a:solidFill>
              </a:rPr>
              <a:t>.</a:t>
            </a:r>
            <a:endParaRPr sz="3000">
              <a:solidFill>
                <a:schemeClr val="accent1"/>
              </a:solidFill>
            </a:endParaRPr>
          </a:p>
        </p:txBody>
      </p:sp>
      <p:graphicFrame>
        <p:nvGraphicFramePr>
          <p:cNvPr id="709" name="Google Shape;709;p6"/>
          <p:cNvGraphicFramePr/>
          <p:nvPr/>
        </p:nvGraphicFramePr>
        <p:xfrm>
          <a:off x="1322130" y="3230613"/>
          <a:ext cx="3000000" cy="3000000"/>
        </p:xfrm>
        <a:graphic>
          <a:graphicData uri="http://schemas.openxmlformats.org/drawingml/2006/table">
            <a:tbl>
              <a:tblPr bandRow="1" firstCol="1" firstRow="1">
                <a:noFill/>
                <a:tableStyleId>{3407118E-7213-4A29-8328-9D6EC7F49685}</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1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will you join the subsidiaries together to share knowledge and best practice?</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will you give the right amount of independence to the subsidiaries and still keep control?</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0" name="Google Shape;710;p6"/>
          <p:cNvSpPr txBox="1"/>
          <p:nvPr/>
        </p:nvSpPr>
        <p:spPr>
          <a:xfrm>
            <a:off x="348300" y="1536175"/>
            <a:ext cx="106413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Identify opportunities for economies of scale by leveraging synergies across different parts of the organisation. Explore how activities and resources in one market or business unit can complement and enhance those in another. Facilitate the transfer of knowledge and best practices between different parts of the organisation. Promote a culture of continuous learning and collaboration to capitalize on the collective expertise of the global organization.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17" name="Google Shape;717;p7"/>
          <p:cNvSpPr txBox="1"/>
          <p:nvPr>
            <p:ph type="title"/>
          </p:nvPr>
        </p:nvSpPr>
        <p:spPr>
          <a:xfrm>
            <a:off x="333515" y="472411"/>
            <a:ext cx="8396828"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Steps in implementation</a:t>
            </a:r>
            <a:r>
              <a:rPr lang="en-GB" sz="3000">
                <a:solidFill>
                  <a:schemeClr val="lt1"/>
                </a:solidFill>
              </a:rPr>
              <a:t>.</a:t>
            </a:r>
            <a:endParaRPr sz="3000">
              <a:solidFill>
                <a:schemeClr val="lt1"/>
              </a:solidFill>
            </a:endParaRPr>
          </a:p>
        </p:txBody>
      </p:sp>
      <p:sp>
        <p:nvSpPr>
          <p:cNvPr id="718" name="Google Shape;718;p7"/>
          <p:cNvSpPr txBox="1"/>
          <p:nvPr/>
        </p:nvSpPr>
        <p:spPr>
          <a:xfrm>
            <a:off x="1114425" y="1551550"/>
            <a:ext cx="9920400" cy="3109200"/>
          </a:xfrm>
          <a:prstGeom prst="rect">
            <a:avLst/>
          </a:prstGeom>
          <a:noFill/>
          <a:ln>
            <a:noFill/>
          </a:ln>
        </p:spPr>
        <p:txBody>
          <a:bodyPr anchorCtr="0" anchor="t" bIns="45700" lIns="91425" spcFirstLastPara="1" rIns="91425" wrap="square" tIns="45700">
            <a:spAutoFit/>
          </a:bodyPr>
          <a:lstStyle/>
          <a:p>
            <a:pPr indent="-330200" lvl="0" marL="342900" marR="0" rtl="0" algn="l">
              <a:spcBef>
                <a:spcPts val="0"/>
              </a:spcBef>
              <a:spcAft>
                <a:spcPts val="0"/>
              </a:spcAft>
              <a:buClr>
                <a:schemeClr val="dk1"/>
              </a:buClr>
              <a:buSzPts val="1400"/>
              <a:buFont typeface="Montserrat Medium"/>
              <a:buAutoNum type="arabicPeriod"/>
            </a:pPr>
            <a:r>
              <a:rPr b="1" lang="en-GB">
                <a:solidFill>
                  <a:schemeClr val="dk1"/>
                </a:solidFill>
                <a:latin typeface="Montserrat Light"/>
                <a:ea typeface="Montserrat Light"/>
                <a:cs typeface="Montserrat Light"/>
                <a:sym typeface="Montserrat Light"/>
              </a:rPr>
              <a:t>Market Selection</a:t>
            </a:r>
            <a:r>
              <a:rPr lang="en-GB">
                <a:solidFill>
                  <a:schemeClr val="dk1"/>
                </a:solidFill>
                <a:latin typeface="Montserrat Light"/>
                <a:ea typeface="Montserrat Light"/>
                <a:cs typeface="Montserrat Light"/>
                <a:sym typeface="Montserrat Light"/>
              </a:rPr>
              <a:t>: Determine which markets offer the most strategic value for your business. Consider factors such as market size, growth potential, competitive landscape, and regulatory environment.</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30200" lvl="0" marL="342900" marR="0" rtl="0" algn="l">
              <a:spcBef>
                <a:spcPts val="0"/>
              </a:spcBef>
              <a:spcAft>
                <a:spcPts val="0"/>
              </a:spcAft>
              <a:buClr>
                <a:schemeClr val="dk1"/>
              </a:buClr>
              <a:buSzPts val="1400"/>
              <a:buFont typeface="Montserrat Medium"/>
              <a:buAutoNum type="arabicPeriod"/>
            </a:pPr>
            <a:r>
              <a:rPr b="1" lang="en-GB">
                <a:solidFill>
                  <a:schemeClr val="dk1"/>
                </a:solidFill>
                <a:latin typeface="Montserrat Light"/>
                <a:ea typeface="Montserrat Light"/>
                <a:cs typeface="Montserrat Light"/>
                <a:sym typeface="Montserrat Light"/>
              </a:rPr>
              <a:t>Segmentation and Targeting</a:t>
            </a:r>
            <a:r>
              <a:rPr lang="en-GB">
                <a:solidFill>
                  <a:schemeClr val="dk1"/>
                </a:solidFill>
                <a:latin typeface="Montserrat Light"/>
                <a:ea typeface="Montserrat Light"/>
                <a:cs typeface="Montserrat Light"/>
                <a:sym typeface="Montserrat Light"/>
              </a:rPr>
              <a:t>: Segment global markets based on relevant criteria, and tailor your offerings to specific target segments. Develop marketing strategies that resonate with local customers while maintaining a consistent global brand image.</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30200" lvl="0" marL="342900" marR="0" rtl="0" algn="l">
              <a:spcBef>
                <a:spcPts val="0"/>
              </a:spcBef>
              <a:spcAft>
                <a:spcPts val="0"/>
              </a:spcAft>
              <a:buClr>
                <a:schemeClr val="dk1"/>
              </a:buClr>
              <a:buSzPts val="1400"/>
              <a:buFont typeface="Montserrat Medium"/>
              <a:buAutoNum type="arabicPeriod"/>
            </a:pPr>
            <a:r>
              <a:rPr b="1" lang="en-GB">
                <a:solidFill>
                  <a:schemeClr val="dk1"/>
                </a:solidFill>
                <a:latin typeface="Montserrat Light"/>
                <a:ea typeface="Montserrat Light"/>
                <a:cs typeface="Montserrat Light"/>
                <a:sym typeface="Montserrat Light"/>
              </a:rPr>
              <a:t>Resource Allocation</a:t>
            </a:r>
            <a:r>
              <a:rPr lang="en-GB">
                <a:solidFill>
                  <a:schemeClr val="dk1"/>
                </a:solidFill>
                <a:latin typeface="Montserrat Light"/>
                <a:ea typeface="Montserrat Light"/>
                <a:cs typeface="Montserrat Light"/>
                <a:sym typeface="Montserrat Light"/>
              </a:rPr>
              <a:t>: Allocate resources strategically based on the importance and potential of different markets. Prioritize investments in markets that align with your global strategy and offer the highest returns.</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30200" lvl="0" marL="342900" marR="0" rtl="0" algn="l">
              <a:spcBef>
                <a:spcPts val="0"/>
              </a:spcBef>
              <a:spcAft>
                <a:spcPts val="0"/>
              </a:spcAft>
              <a:buClr>
                <a:schemeClr val="dk1"/>
              </a:buClr>
              <a:buSzPts val="1400"/>
              <a:buFont typeface="Montserrat Medium"/>
              <a:buAutoNum type="arabicPeriod"/>
            </a:pPr>
            <a:r>
              <a:rPr b="1" lang="en-GB">
                <a:solidFill>
                  <a:schemeClr val="dk1"/>
                </a:solidFill>
                <a:latin typeface="Montserrat Light"/>
                <a:ea typeface="Montserrat Light"/>
                <a:cs typeface="Montserrat Light"/>
                <a:sym typeface="Montserrat Light"/>
              </a:rPr>
              <a:t>Performance Measurement</a:t>
            </a:r>
            <a:r>
              <a:rPr lang="en-GB">
                <a:solidFill>
                  <a:schemeClr val="dk1"/>
                </a:solidFill>
                <a:latin typeface="Montserrat Light"/>
                <a:ea typeface="Montserrat Light"/>
                <a:cs typeface="Montserrat Light"/>
                <a:sym typeface="Montserrat Light"/>
              </a:rPr>
              <a:t>: Establish key performance indicators (KPIs) to assess the effectiveness of your global strategy. Monitor and evaluate performance at both the global and local levels, adjusting strategies as needed to achieve objectives.</a:t>
            </a:r>
            <a:endParaRPr/>
          </a:p>
        </p:txBody>
      </p:sp>
      <p:sp>
        <p:nvSpPr>
          <p:cNvPr id="719" name="Google Shape;719;p7"/>
          <p:cNvSpPr txBox="1"/>
          <p:nvPr/>
        </p:nvSpPr>
        <p:spPr>
          <a:xfrm>
            <a:off x="1438275" y="4985500"/>
            <a:ext cx="93345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lt1"/>
                </a:solidFill>
                <a:latin typeface="Montserrat SemiBold"/>
                <a:ea typeface="Montserrat SemiBold"/>
                <a:cs typeface="Montserrat SemiBold"/>
                <a:sym typeface="Montserrat SemiBold"/>
              </a:rPr>
              <a:t>And bear in mind the importance of culture. Remember culture trumps process</a:t>
            </a:r>
            <a:endParaRPr sz="12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1f0d482c067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Editable framework</a:t>
            </a:r>
            <a:r>
              <a:rPr lang="en-GB" sz="3000">
                <a:solidFill>
                  <a:schemeClr val="lt1"/>
                </a:solidFill>
              </a:rPr>
              <a:t>.</a:t>
            </a:r>
            <a:endParaRPr sz="3000">
              <a:solidFill>
                <a:schemeClr val="lt1"/>
              </a:solidFill>
            </a:endParaRPr>
          </a:p>
        </p:txBody>
      </p:sp>
      <p:sp>
        <p:nvSpPr>
          <p:cNvPr id="725" name="Google Shape;725;g1f0d482c067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6" name="Google Shape;726;g1f0d482c067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27" name="Google Shape;727;g1f0d482c067_0_0"/>
          <p:cNvSpPr/>
          <p:nvPr/>
        </p:nvSpPr>
        <p:spPr>
          <a:xfrm>
            <a:off x="484600" y="1310350"/>
            <a:ext cx="2419500" cy="139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28" name="Google Shape;728;g1f0d482c067_0_0"/>
          <p:cNvGrpSpPr/>
          <p:nvPr/>
        </p:nvGrpSpPr>
        <p:grpSpPr>
          <a:xfrm>
            <a:off x="0" y="1100016"/>
            <a:ext cx="1397787" cy="57996"/>
            <a:chOff x="0" y="1077191"/>
            <a:chExt cx="1397787" cy="57996"/>
          </a:xfrm>
        </p:grpSpPr>
        <p:sp>
          <p:nvSpPr>
            <p:cNvPr id="729" name="Google Shape;729;g1f0d482c067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0" name="Google Shape;730;g1f0d482c067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31" name="Google Shape;731;g1f0d482c067_0_0"/>
          <p:cNvSpPr/>
          <p:nvPr/>
        </p:nvSpPr>
        <p:spPr>
          <a:xfrm>
            <a:off x="3924770" y="1254800"/>
            <a:ext cx="2419502" cy="1531325"/>
          </a:xfrm>
          <a:custGeom>
            <a:rect b="b" l="l" r="r" t="t"/>
            <a:pathLst>
              <a:path extrusionOk="0" h="2083435" w="3360420">
                <a:moveTo>
                  <a:pt x="3219805" y="0"/>
                </a:moveTo>
                <a:lnTo>
                  <a:pt x="140081" y="0"/>
                </a:lnTo>
                <a:lnTo>
                  <a:pt x="95803" y="7141"/>
                </a:lnTo>
                <a:lnTo>
                  <a:pt x="57349" y="27026"/>
                </a:lnTo>
                <a:lnTo>
                  <a:pt x="27026" y="57349"/>
                </a:lnTo>
                <a:lnTo>
                  <a:pt x="7141" y="95803"/>
                </a:lnTo>
                <a:lnTo>
                  <a:pt x="0" y="140081"/>
                </a:lnTo>
                <a:lnTo>
                  <a:pt x="0" y="1943163"/>
                </a:lnTo>
                <a:lnTo>
                  <a:pt x="7141" y="1987441"/>
                </a:lnTo>
                <a:lnTo>
                  <a:pt x="27026" y="2025895"/>
                </a:lnTo>
                <a:lnTo>
                  <a:pt x="57349" y="2056218"/>
                </a:lnTo>
                <a:lnTo>
                  <a:pt x="95803" y="2076103"/>
                </a:lnTo>
                <a:lnTo>
                  <a:pt x="140081" y="2083244"/>
                </a:lnTo>
                <a:lnTo>
                  <a:pt x="3219805" y="2083244"/>
                </a:lnTo>
                <a:lnTo>
                  <a:pt x="3264078" y="2076103"/>
                </a:lnTo>
                <a:lnTo>
                  <a:pt x="3302531" y="2056218"/>
                </a:lnTo>
                <a:lnTo>
                  <a:pt x="3332856" y="2025895"/>
                </a:lnTo>
                <a:lnTo>
                  <a:pt x="3352744" y="1987441"/>
                </a:lnTo>
                <a:lnTo>
                  <a:pt x="3359886" y="1943163"/>
                </a:lnTo>
                <a:lnTo>
                  <a:pt x="3359886" y="140081"/>
                </a:lnTo>
                <a:lnTo>
                  <a:pt x="3352744" y="95803"/>
                </a:lnTo>
                <a:lnTo>
                  <a:pt x="3332856" y="57349"/>
                </a:lnTo>
                <a:lnTo>
                  <a:pt x="3302531" y="27026"/>
                </a:lnTo>
                <a:lnTo>
                  <a:pt x="3264078" y="7141"/>
                </a:lnTo>
                <a:lnTo>
                  <a:pt x="3219805"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2" name="Google Shape;732;g1f0d482c067_0_0"/>
          <p:cNvSpPr/>
          <p:nvPr/>
        </p:nvSpPr>
        <p:spPr>
          <a:xfrm>
            <a:off x="3046625" y="1254800"/>
            <a:ext cx="773125" cy="4780197"/>
          </a:xfrm>
          <a:custGeom>
            <a:rect b="b" l="l" r="r" t="t"/>
            <a:pathLst>
              <a:path extrusionOk="0" h="6503670" w="1073785">
                <a:moveTo>
                  <a:pt x="933576" y="0"/>
                </a:moveTo>
                <a:lnTo>
                  <a:pt x="140081" y="0"/>
                </a:lnTo>
                <a:lnTo>
                  <a:pt x="95803" y="7141"/>
                </a:lnTo>
                <a:lnTo>
                  <a:pt x="57349" y="27026"/>
                </a:lnTo>
                <a:lnTo>
                  <a:pt x="27026" y="57349"/>
                </a:lnTo>
                <a:lnTo>
                  <a:pt x="7141" y="95803"/>
                </a:lnTo>
                <a:lnTo>
                  <a:pt x="0" y="140081"/>
                </a:lnTo>
                <a:lnTo>
                  <a:pt x="0" y="6363208"/>
                </a:lnTo>
                <a:lnTo>
                  <a:pt x="7141" y="6407485"/>
                </a:lnTo>
                <a:lnTo>
                  <a:pt x="27026" y="6445939"/>
                </a:lnTo>
                <a:lnTo>
                  <a:pt x="57349" y="6476262"/>
                </a:lnTo>
                <a:lnTo>
                  <a:pt x="95803" y="6496147"/>
                </a:lnTo>
                <a:lnTo>
                  <a:pt x="140081" y="6503289"/>
                </a:lnTo>
                <a:lnTo>
                  <a:pt x="933576" y="6503289"/>
                </a:lnTo>
                <a:lnTo>
                  <a:pt x="977850" y="6496147"/>
                </a:lnTo>
                <a:lnTo>
                  <a:pt x="1016303" y="6476262"/>
                </a:lnTo>
                <a:lnTo>
                  <a:pt x="1046627" y="6445939"/>
                </a:lnTo>
                <a:lnTo>
                  <a:pt x="1066515" y="6407485"/>
                </a:lnTo>
                <a:lnTo>
                  <a:pt x="1073658" y="6363208"/>
                </a:lnTo>
                <a:lnTo>
                  <a:pt x="1073658" y="140081"/>
                </a:lnTo>
                <a:lnTo>
                  <a:pt x="1066515" y="95803"/>
                </a:lnTo>
                <a:lnTo>
                  <a:pt x="1046627" y="57349"/>
                </a:lnTo>
                <a:lnTo>
                  <a:pt x="1016303" y="27026"/>
                </a:lnTo>
                <a:lnTo>
                  <a:pt x="977850" y="7141"/>
                </a:lnTo>
                <a:lnTo>
                  <a:pt x="933576"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3" name="Google Shape;733;g1f0d482c067_0_0"/>
          <p:cNvSpPr/>
          <p:nvPr/>
        </p:nvSpPr>
        <p:spPr>
          <a:xfrm>
            <a:off x="3924770" y="2897125"/>
            <a:ext cx="2419502" cy="1531325"/>
          </a:xfrm>
          <a:custGeom>
            <a:rect b="b" l="l" r="r" t="t"/>
            <a:pathLst>
              <a:path extrusionOk="0" h="2083435" w="3360420">
                <a:moveTo>
                  <a:pt x="3219805" y="0"/>
                </a:moveTo>
                <a:lnTo>
                  <a:pt x="140081" y="0"/>
                </a:lnTo>
                <a:lnTo>
                  <a:pt x="95803" y="7141"/>
                </a:lnTo>
                <a:lnTo>
                  <a:pt x="57349" y="27026"/>
                </a:lnTo>
                <a:lnTo>
                  <a:pt x="27026" y="57349"/>
                </a:lnTo>
                <a:lnTo>
                  <a:pt x="7141" y="95803"/>
                </a:lnTo>
                <a:lnTo>
                  <a:pt x="0" y="140081"/>
                </a:lnTo>
                <a:lnTo>
                  <a:pt x="0" y="1943163"/>
                </a:lnTo>
                <a:lnTo>
                  <a:pt x="7141" y="1987441"/>
                </a:lnTo>
                <a:lnTo>
                  <a:pt x="27026" y="2025895"/>
                </a:lnTo>
                <a:lnTo>
                  <a:pt x="57349" y="2056218"/>
                </a:lnTo>
                <a:lnTo>
                  <a:pt x="95803" y="2076103"/>
                </a:lnTo>
                <a:lnTo>
                  <a:pt x="140081" y="2083244"/>
                </a:lnTo>
                <a:lnTo>
                  <a:pt x="3219805" y="2083244"/>
                </a:lnTo>
                <a:lnTo>
                  <a:pt x="3264078" y="2076103"/>
                </a:lnTo>
                <a:lnTo>
                  <a:pt x="3302531" y="2056218"/>
                </a:lnTo>
                <a:lnTo>
                  <a:pt x="3332856" y="2025895"/>
                </a:lnTo>
                <a:lnTo>
                  <a:pt x="3352744" y="1987441"/>
                </a:lnTo>
                <a:lnTo>
                  <a:pt x="3359886" y="1943163"/>
                </a:lnTo>
                <a:lnTo>
                  <a:pt x="3359886" y="140081"/>
                </a:lnTo>
                <a:lnTo>
                  <a:pt x="3352744" y="95803"/>
                </a:lnTo>
                <a:lnTo>
                  <a:pt x="3332856" y="57349"/>
                </a:lnTo>
                <a:lnTo>
                  <a:pt x="3302531" y="27026"/>
                </a:lnTo>
                <a:lnTo>
                  <a:pt x="3264078" y="7141"/>
                </a:lnTo>
                <a:lnTo>
                  <a:pt x="3219805"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4" name="Google Shape;734;g1f0d482c067_0_0"/>
          <p:cNvSpPr/>
          <p:nvPr/>
        </p:nvSpPr>
        <p:spPr>
          <a:xfrm>
            <a:off x="3924770" y="4539451"/>
            <a:ext cx="2419502" cy="1531324"/>
          </a:xfrm>
          <a:custGeom>
            <a:rect b="b" l="l" r="r" t="t"/>
            <a:pathLst>
              <a:path extrusionOk="0" h="2083434" w="3360420">
                <a:moveTo>
                  <a:pt x="3219805" y="0"/>
                </a:moveTo>
                <a:lnTo>
                  <a:pt x="140081" y="0"/>
                </a:lnTo>
                <a:lnTo>
                  <a:pt x="95803" y="7141"/>
                </a:lnTo>
                <a:lnTo>
                  <a:pt x="57349" y="27026"/>
                </a:lnTo>
                <a:lnTo>
                  <a:pt x="27026" y="57349"/>
                </a:lnTo>
                <a:lnTo>
                  <a:pt x="7141" y="95803"/>
                </a:lnTo>
                <a:lnTo>
                  <a:pt x="0" y="140080"/>
                </a:lnTo>
                <a:lnTo>
                  <a:pt x="0" y="1943163"/>
                </a:lnTo>
                <a:lnTo>
                  <a:pt x="7141" y="1987441"/>
                </a:lnTo>
                <a:lnTo>
                  <a:pt x="27026" y="2025895"/>
                </a:lnTo>
                <a:lnTo>
                  <a:pt x="57349" y="2056218"/>
                </a:lnTo>
                <a:lnTo>
                  <a:pt x="95803" y="2076103"/>
                </a:lnTo>
                <a:lnTo>
                  <a:pt x="140081" y="2083244"/>
                </a:lnTo>
                <a:lnTo>
                  <a:pt x="3219805" y="2083244"/>
                </a:lnTo>
                <a:lnTo>
                  <a:pt x="3264078" y="2076103"/>
                </a:lnTo>
                <a:lnTo>
                  <a:pt x="3302531" y="2056218"/>
                </a:lnTo>
                <a:lnTo>
                  <a:pt x="3332856" y="2025895"/>
                </a:lnTo>
                <a:lnTo>
                  <a:pt x="3352744" y="1987441"/>
                </a:lnTo>
                <a:lnTo>
                  <a:pt x="3359886" y="1943163"/>
                </a:lnTo>
                <a:lnTo>
                  <a:pt x="3359886" y="140080"/>
                </a:lnTo>
                <a:lnTo>
                  <a:pt x="3352744" y="95803"/>
                </a:lnTo>
                <a:lnTo>
                  <a:pt x="3332856" y="57349"/>
                </a:lnTo>
                <a:lnTo>
                  <a:pt x="3302531" y="27026"/>
                </a:lnTo>
                <a:lnTo>
                  <a:pt x="3264078" y="7141"/>
                </a:lnTo>
                <a:lnTo>
                  <a:pt x="3219805"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5" name="Google Shape;735;g1f0d482c067_0_0"/>
          <p:cNvSpPr/>
          <p:nvPr/>
        </p:nvSpPr>
        <p:spPr>
          <a:xfrm>
            <a:off x="6451524" y="1254800"/>
            <a:ext cx="4156862" cy="1531325"/>
          </a:xfrm>
          <a:custGeom>
            <a:rect b="b" l="l" r="r" t="t"/>
            <a:pathLst>
              <a:path extrusionOk="0" h="2083435" w="5773420">
                <a:moveTo>
                  <a:pt x="5633046" y="0"/>
                </a:moveTo>
                <a:lnTo>
                  <a:pt x="140080" y="0"/>
                </a:lnTo>
                <a:lnTo>
                  <a:pt x="95803" y="7141"/>
                </a:lnTo>
                <a:lnTo>
                  <a:pt x="57349" y="27026"/>
                </a:lnTo>
                <a:lnTo>
                  <a:pt x="27026" y="57349"/>
                </a:lnTo>
                <a:lnTo>
                  <a:pt x="7141" y="95803"/>
                </a:lnTo>
                <a:lnTo>
                  <a:pt x="0" y="140081"/>
                </a:lnTo>
                <a:lnTo>
                  <a:pt x="0" y="1943163"/>
                </a:lnTo>
                <a:lnTo>
                  <a:pt x="7141" y="1987441"/>
                </a:lnTo>
                <a:lnTo>
                  <a:pt x="27026" y="2025895"/>
                </a:lnTo>
                <a:lnTo>
                  <a:pt x="57349" y="2056218"/>
                </a:lnTo>
                <a:lnTo>
                  <a:pt x="95803" y="2076103"/>
                </a:lnTo>
                <a:lnTo>
                  <a:pt x="140080" y="2083244"/>
                </a:lnTo>
                <a:lnTo>
                  <a:pt x="5633046" y="2083244"/>
                </a:lnTo>
                <a:lnTo>
                  <a:pt x="5677319" y="2076103"/>
                </a:lnTo>
                <a:lnTo>
                  <a:pt x="5715773" y="2056218"/>
                </a:lnTo>
                <a:lnTo>
                  <a:pt x="5746097" y="2025895"/>
                </a:lnTo>
                <a:lnTo>
                  <a:pt x="5765985" y="1987441"/>
                </a:lnTo>
                <a:lnTo>
                  <a:pt x="5773127" y="1943163"/>
                </a:lnTo>
                <a:lnTo>
                  <a:pt x="5773127" y="140081"/>
                </a:lnTo>
                <a:lnTo>
                  <a:pt x="5765985" y="95803"/>
                </a:lnTo>
                <a:lnTo>
                  <a:pt x="5746097" y="57349"/>
                </a:lnTo>
                <a:lnTo>
                  <a:pt x="5715773" y="27026"/>
                </a:lnTo>
                <a:lnTo>
                  <a:pt x="5677319" y="7141"/>
                </a:lnTo>
                <a:lnTo>
                  <a:pt x="5633046" y="0"/>
                </a:lnTo>
                <a:close/>
              </a:path>
            </a:pathLst>
          </a:custGeom>
          <a:solidFill>
            <a:srgbClr val="EEF2F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6" name="Google Shape;736;g1f0d482c067_0_0"/>
          <p:cNvSpPr/>
          <p:nvPr/>
        </p:nvSpPr>
        <p:spPr>
          <a:xfrm>
            <a:off x="6451524" y="2897125"/>
            <a:ext cx="4156862" cy="1531325"/>
          </a:xfrm>
          <a:custGeom>
            <a:rect b="b" l="l" r="r" t="t"/>
            <a:pathLst>
              <a:path extrusionOk="0" h="2083435" w="5773420">
                <a:moveTo>
                  <a:pt x="5633046" y="0"/>
                </a:moveTo>
                <a:lnTo>
                  <a:pt x="140080" y="0"/>
                </a:lnTo>
                <a:lnTo>
                  <a:pt x="95803" y="7141"/>
                </a:lnTo>
                <a:lnTo>
                  <a:pt x="57349" y="27026"/>
                </a:lnTo>
                <a:lnTo>
                  <a:pt x="27026" y="57349"/>
                </a:lnTo>
                <a:lnTo>
                  <a:pt x="7141" y="95803"/>
                </a:lnTo>
                <a:lnTo>
                  <a:pt x="0" y="140081"/>
                </a:lnTo>
                <a:lnTo>
                  <a:pt x="0" y="1943163"/>
                </a:lnTo>
                <a:lnTo>
                  <a:pt x="7141" y="1987441"/>
                </a:lnTo>
                <a:lnTo>
                  <a:pt x="27026" y="2025895"/>
                </a:lnTo>
                <a:lnTo>
                  <a:pt x="57349" y="2056218"/>
                </a:lnTo>
                <a:lnTo>
                  <a:pt x="95803" y="2076103"/>
                </a:lnTo>
                <a:lnTo>
                  <a:pt x="140080" y="2083244"/>
                </a:lnTo>
                <a:lnTo>
                  <a:pt x="5633046" y="2083244"/>
                </a:lnTo>
                <a:lnTo>
                  <a:pt x="5677319" y="2076103"/>
                </a:lnTo>
                <a:lnTo>
                  <a:pt x="5715773" y="2056218"/>
                </a:lnTo>
                <a:lnTo>
                  <a:pt x="5746097" y="2025895"/>
                </a:lnTo>
                <a:lnTo>
                  <a:pt x="5765985" y="1987441"/>
                </a:lnTo>
                <a:lnTo>
                  <a:pt x="5773127" y="1943163"/>
                </a:lnTo>
                <a:lnTo>
                  <a:pt x="5773127" y="140081"/>
                </a:lnTo>
                <a:lnTo>
                  <a:pt x="5765985" y="95803"/>
                </a:lnTo>
                <a:lnTo>
                  <a:pt x="5746097" y="57349"/>
                </a:lnTo>
                <a:lnTo>
                  <a:pt x="5715773" y="27026"/>
                </a:lnTo>
                <a:lnTo>
                  <a:pt x="5677319" y="7141"/>
                </a:lnTo>
                <a:lnTo>
                  <a:pt x="5633046" y="0"/>
                </a:lnTo>
                <a:close/>
              </a:path>
            </a:pathLst>
          </a:custGeom>
          <a:solidFill>
            <a:srgbClr val="EEF2F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7" name="Google Shape;737;g1f0d482c067_0_0"/>
          <p:cNvSpPr/>
          <p:nvPr/>
        </p:nvSpPr>
        <p:spPr>
          <a:xfrm>
            <a:off x="6451524" y="4539451"/>
            <a:ext cx="4156862" cy="1531324"/>
          </a:xfrm>
          <a:custGeom>
            <a:rect b="b" l="l" r="r" t="t"/>
            <a:pathLst>
              <a:path extrusionOk="0" h="2083434" w="5773420">
                <a:moveTo>
                  <a:pt x="5633046" y="0"/>
                </a:moveTo>
                <a:lnTo>
                  <a:pt x="140080" y="0"/>
                </a:lnTo>
                <a:lnTo>
                  <a:pt x="95803" y="7141"/>
                </a:lnTo>
                <a:lnTo>
                  <a:pt x="57349" y="27026"/>
                </a:lnTo>
                <a:lnTo>
                  <a:pt x="27026" y="57349"/>
                </a:lnTo>
                <a:lnTo>
                  <a:pt x="7141" y="95803"/>
                </a:lnTo>
                <a:lnTo>
                  <a:pt x="0" y="140080"/>
                </a:lnTo>
                <a:lnTo>
                  <a:pt x="0" y="1943163"/>
                </a:lnTo>
                <a:lnTo>
                  <a:pt x="7141" y="1987441"/>
                </a:lnTo>
                <a:lnTo>
                  <a:pt x="27026" y="2025895"/>
                </a:lnTo>
                <a:lnTo>
                  <a:pt x="57349" y="2056218"/>
                </a:lnTo>
                <a:lnTo>
                  <a:pt x="95803" y="2076103"/>
                </a:lnTo>
                <a:lnTo>
                  <a:pt x="140080" y="2083244"/>
                </a:lnTo>
                <a:lnTo>
                  <a:pt x="5633046" y="2083244"/>
                </a:lnTo>
                <a:lnTo>
                  <a:pt x="5677319" y="2076103"/>
                </a:lnTo>
                <a:lnTo>
                  <a:pt x="5715773" y="2056218"/>
                </a:lnTo>
                <a:lnTo>
                  <a:pt x="5746097" y="2025895"/>
                </a:lnTo>
                <a:lnTo>
                  <a:pt x="5765985" y="1987441"/>
                </a:lnTo>
                <a:lnTo>
                  <a:pt x="5773127" y="1943163"/>
                </a:lnTo>
                <a:lnTo>
                  <a:pt x="5773127" y="140080"/>
                </a:lnTo>
                <a:lnTo>
                  <a:pt x="5765985" y="95803"/>
                </a:lnTo>
                <a:lnTo>
                  <a:pt x="5746097" y="57349"/>
                </a:lnTo>
                <a:lnTo>
                  <a:pt x="5715773" y="27026"/>
                </a:lnTo>
                <a:lnTo>
                  <a:pt x="5677319" y="7141"/>
                </a:lnTo>
                <a:lnTo>
                  <a:pt x="5633046" y="0"/>
                </a:lnTo>
                <a:close/>
              </a:path>
            </a:pathLst>
          </a:custGeom>
          <a:solidFill>
            <a:srgbClr val="EEF2F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8" name="Google Shape;738;g1f0d482c067_0_0"/>
          <p:cNvSpPr txBox="1"/>
          <p:nvPr>
            <p:ph type="title"/>
          </p:nvPr>
        </p:nvSpPr>
        <p:spPr>
          <a:xfrm>
            <a:off x="6632114" y="1392647"/>
            <a:ext cx="3105600" cy="3777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b="0" lang="en-GB" sz="1200">
                <a:solidFill>
                  <a:srgbClr val="333333"/>
                </a:solidFill>
                <a:latin typeface="Montserrat Medium"/>
                <a:ea typeface="Montserrat Medium"/>
                <a:cs typeface="Montserrat Medium"/>
                <a:sym typeface="Montserrat Medium"/>
              </a:rPr>
              <a:t>Is there a global demand for a standardised product such has ours?</a:t>
            </a:r>
            <a:endParaRPr sz="1200">
              <a:latin typeface="Montserrat Medium"/>
              <a:ea typeface="Montserrat Medium"/>
              <a:cs typeface="Montserrat Medium"/>
              <a:sym typeface="Montserrat Medium"/>
            </a:endParaRPr>
          </a:p>
        </p:txBody>
      </p:sp>
      <p:sp>
        <p:nvSpPr>
          <p:cNvPr id="739" name="Google Shape;739;g1f0d482c067_0_0"/>
          <p:cNvSpPr txBox="1"/>
          <p:nvPr/>
        </p:nvSpPr>
        <p:spPr>
          <a:xfrm>
            <a:off x="6632114" y="1999755"/>
            <a:ext cx="3354900" cy="5625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Can we manufacture our products in various countries to take advantage of a global value chain?</a:t>
            </a:r>
            <a:endParaRPr sz="1200">
              <a:latin typeface="Montserrat Medium"/>
              <a:ea typeface="Montserrat Medium"/>
              <a:cs typeface="Montserrat Medium"/>
              <a:sym typeface="Montserrat Medium"/>
            </a:endParaRPr>
          </a:p>
        </p:txBody>
      </p:sp>
      <p:sp>
        <p:nvSpPr>
          <p:cNvPr id="740" name="Google Shape;740;g1f0d482c067_0_0"/>
          <p:cNvSpPr txBox="1"/>
          <p:nvPr/>
        </p:nvSpPr>
        <p:spPr>
          <a:xfrm>
            <a:off x="4609824" y="1684164"/>
            <a:ext cx="1050000" cy="531600"/>
          </a:xfrm>
          <a:prstGeom prst="rect">
            <a:avLst/>
          </a:prstGeom>
          <a:noFill/>
          <a:ln>
            <a:noFill/>
          </a:ln>
        </p:spPr>
        <p:txBody>
          <a:bodyPr anchorCtr="0" anchor="t" bIns="0" lIns="0" spcFirstLastPara="1" rIns="0" wrap="square" tIns="8225">
            <a:spAutoFit/>
          </a:bodyPr>
          <a:lstStyle/>
          <a:p>
            <a:pPr indent="114300" lvl="0" marL="12700" marR="0" rtl="0" algn="l">
              <a:lnSpc>
                <a:spcPct val="100000"/>
              </a:lnSpc>
              <a:spcBef>
                <a:spcPts val="0"/>
              </a:spcBef>
              <a:spcAft>
                <a:spcPts val="0"/>
              </a:spcAft>
              <a:buNone/>
            </a:pPr>
            <a:r>
              <a:rPr b="1" lang="en-GB" sz="1700">
                <a:solidFill>
                  <a:srgbClr val="FFFFFF"/>
                </a:solidFill>
                <a:latin typeface="Montserrat SemiBold"/>
                <a:ea typeface="Montserrat SemiBold"/>
                <a:cs typeface="Montserrat SemiBold"/>
                <a:sym typeface="Montserrat SemiBold"/>
              </a:rPr>
              <a:t>Global Strategy</a:t>
            </a:r>
            <a:endParaRPr sz="1700">
              <a:latin typeface="Montserrat SemiBold"/>
              <a:ea typeface="Montserrat SemiBold"/>
              <a:cs typeface="Montserrat SemiBold"/>
              <a:sym typeface="Montserrat SemiBold"/>
            </a:endParaRPr>
          </a:p>
        </p:txBody>
      </p:sp>
      <p:sp>
        <p:nvSpPr>
          <p:cNvPr id="741" name="Google Shape;741;g1f0d482c067_0_0"/>
          <p:cNvSpPr txBox="1"/>
          <p:nvPr/>
        </p:nvSpPr>
        <p:spPr>
          <a:xfrm rot="-5400000">
            <a:off x="2446208" y="3515040"/>
            <a:ext cx="1899300" cy="277800"/>
          </a:xfrm>
          <a:prstGeom prst="rect">
            <a:avLst/>
          </a:prstGeom>
          <a:noFill/>
          <a:ln>
            <a:noFill/>
          </a:ln>
        </p:spPr>
        <p:txBody>
          <a:bodyPr anchorCtr="0" anchor="t" bIns="0" lIns="0" spcFirstLastPara="1" rIns="0" wrap="square" tIns="800">
            <a:spAutoFit/>
          </a:bodyPr>
          <a:lstStyle/>
          <a:p>
            <a:pPr indent="0" lvl="0" marL="12700" rtl="0" algn="l">
              <a:lnSpc>
                <a:spcPct val="100000"/>
              </a:lnSpc>
              <a:spcBef>
                <a:spcPts val="0"/>
              </a:spcBef>
              <a:spcAft>
                <a:spcPts val="0"/>
              </a:spcAft>
              <a:buNone/>
            </a:pPr>
            <a:r>
              <a:rPr b="1" lang="en-GB" sz="1800">
                <a:solidFill>
                  <a:srgbClr val="FFFFFF"/>
                </a:solidFill>
                <a:latin typeface="Montserrat SemiBold"/>
                <a:ea typeface="Montserrat SemiBold"/>
                <a:cs typeface="Montserrat SemiBold"/>
                <a:sym typeface="Montserrat SemiBold"/>
              </a:rPr>
              <a:t>Core business</a:t>
            </a:r>
            <a:endParaRPr sz="1800">
              <a:latin typeface="Montserrat SemiBold"/>
              <a:ea typeface="Montserrat SemiBold"/>
              <a:cs typeface="Montserrat SemiBold"/>
              <a:sym typeface="Montserrat SemiBold"/>
            </a:endParaRPr>
          </a:p>
        </p:txBody>
      </p:sp>
      <p:sp>
        <p:nvSpPr>
          <p:cNvPr id="742" name="Google Shape;742;g1f0d482c067_0_0"/>
          <p:cNvSpPr txBox="1"/>
          <p:nvPr/>
        </p:nvSpPr>
        <p:spPr>
          <a:xfrm>
            <a:off x="4536225" y="4985226"/>
            <a:ext cx="1197300" cy="531600"/>
          </a:xfrm>
          <a:prstGeom prst="rect">
            <a:avLst/>
          </a:prstGeom>
          <a:noFill/>
          <a:ln>
            <a:noFill/>
          </a:ln>
        </p:spPr>
        <p:txBody>
          <a:bodyPr anchorCtr="0" anchor="t" bIns="0" lIns="0" spcFirstLastPara="1" rIns="0" wrap="square" tIns="8225">
            <a:spAutoFit/>
          </a:bodyPr>
          <a:lstStyle/>
          <a:p>
            <a:pPr indent="-63500" lvl="0" marL="76200" marR="0" rtl="0" algn="l">
              <a:lnSpc>
                <a:spcPct val="100000"/>
              </a:lnSpc>
              <a:spcBef>
                <a:spcPts val="0"/>
              </a:spcBef>
              <a:spcAft>
                <a:spcPts val="0"/>
              </a:spcAft>
              <a:buNone/>
            </a:pPr>
            <a:r>
              <a:rPr b="1" lang="en-GB" sz="1700">
                <a:solidFill>
                  <a:srgbClr val="FFFFFF"/>
                </a:solidFill>
                <a:latin typeface="Montserrat SemiBold"/>
                <a:ea typeface="Montserrat SemiBold"/>
                <a:cs typeface="Montserrat SemiBold"/>
                <a:sym typeface="Montserrat SemiBold"/>
              </a:rPr>
              <a:t>Domestic Strategy</a:t>
            </a:r>
            <a:endParaRPr sz="1700">
              <a:latin typeface="Montserrat SemiBold"/>
              <a:ea typeface="Montserrat SemiBold"/>
              <a:cs typeface="Montserrat SemiBold"/>
              <a:sym typeface="Montserrat SemiBold"/>
            </a:endParaRPr>
          </a:p>
        </p:txBody>
      </p:sp>
      <p:sp>
        <p:nvSpPr>
          <p:cNvPr id="743" name="Google Shape;743;g1f0d482c067_0_0"/>
          <p:cNvSpPr txBox="1"/>
          <p:nvPr/>
        </p:nvSpPr>
        <p:spPr>
          <a:xfrm>
            <a:off x="4331235" y="3306873"/>
            <a:ext cx="1606800" cy="531600"/>
          </a:xfrm>
          <a:prstGeom prst="rect">
            <a:avLst/>
          </a:prstGeom>
          <a:noFill/>
          <a:ln>
            <a:noFill/>
          </a:ln>
        </p:spPr>
        <p:txBody>
          <a:bodyPr anchorCtr="0" anchor="t" bIns="0" lIns="0" spcFirstLastPara="1" rIns="0" wrap="square" tIns="8225">
            <a:spAutoFit/>
          </a:bodyPr>
          <a:lstStyle/>
          <a:p>
            <a:pPr indent="-241300" lvl="0" marL="254000" marR="0" rtl="0" algn="l">
              <a:lnSpc>
                <a:spcPct val="100000"/>
              </a:lnSpc>
              <a:spcBef>
                <a:spcPts val="0"/>
              </a:spcBef>
              <a:spcAft>
                <a:spcPts val="0"/>
              </a:spcAft>
              <a:buNone/>
            </a:pPr>
            <a:r>
              <a:rPr b="1" lang="en-GB" sz="1700">
                <a:solidFill>
                  <a:srgbClr val="FFFFFF"/>
                </a:solidFill>
                <a:latin typeface="Montserrat SemiBold"/>
                <a:ea typeface="Montserrat SemiBold"/>
                <a:cs typeface="Montserrat SemiBold"/>
                <a:sym typeface="Montserrat SemiBold"/>
              </a:rPr>
              <a:t>International Strategy</a:t>
            </a:r>
            <a:endParaRPr sz="1700">
              <a:latin typeface="Montserrat SemiBold"/>
              <a:ea typeface="Montserrat SemiBold"/>
              <a:cs typeface="Montserrat SemiBold"/>
              <a:sym typeface="Montserrat SemiBold"/>
            </a:endParaRPr>
          </a:p>
        </p:txBody>
      </p:sp>
      <p:sp>
        <p:nvSpPr>
          <p:cNvPr id="744" name="Google Shape;744;g1f0d482c067_0_0"/>
          <p:cNvSpPr txBox="1"/>
          <p:nvPr/>
        </p:nvSpPr>
        <p:spPr>
          <a:xfrm>
            <a:off x="6632114" y="3019083"/>
            <a:ext cx="3358200" cy="3777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Does our product need adapting for the different tastes in other countries?</a:t>
            </a:r>
            <a:endParaRPr sz="1200">
              <a:latin typeface="Montserrat Medium"/>
              <a:ea typeface="Montserrat Medium"/>
              <a:cs typeface="Montserrat Medium"/>
              <a:sym typeface="Montserrat Medium"/>
            </a:endParaRPr>
          </a:p>
        </p:txBody>
      </p:sp>
      <p:sp>
        <p:nvSpPr>
          <p:cNvPr id="745" name="Google Shape;745;g1f0d482c067_0_0"/>
          <p:cNvSpPr txBox="1"/>
          <p:nvPr/>
        </p:nvSpPr>
        <p:spPr>
          <a:xfrm>
            <a:off x="6632114" y="3626190"/>
            <a:ext cx="3475200" cy="3777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Where can we make our product to best serve our customers and minimise costs?</a:t>
            </a:r>
            <a:endParaRPr sz="1200">
              <a:latin typeface="Montserrat Medium"/>
              <a:ea typeface="Montserrat Medium"/>
              <a:cs typeface="Montserrat Medium"/>
              <a:sym typeface="Montserrat Medium"/>
            </a:endParaRPr>
          </a:p>
        </p:txBody>
      </p:sp>
      <p:sp>
        <p:nvSpPr>
          <p:cNvPr id="746" name="Google Shape;746;g1f0d482c067_0_0"/>
          <p:cNvSpPr txBox="1"/>
          <p:nvPr/>
        </p:nvSpPr>
        <p:spPr>
          <a:xfrm>
            <a:off x="6632114" y="4683233"/>
            <a:ext cx="3631200" cy="3777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Is there an appetite for our product outside our community?</a:t>
            </a:r>
            <a:endParaRPr sz="1200">
              <a:latin typeface="Montserrat Medium"/>
              <a:ea typeface="Montserrat Medium"/>
              <a:cs typeface="Montserrat Medium"/>
              <a:sym typeface="Montserrat Medium"/>
            </a:endParaRPr>
          </a:p>
        </p:txBody>
      </p:sp>
      <p:sp>
        <p:nvSpPr>
          <p:cNvPr id="747" name="Google Shape;747;g1f0d482c067_0_0"/>
          <p:cNvSpPr txBox="1"/>
          <p:nvPr/>
        </p:nvSpPr>
        <p:spPr>
          <a:xfrm>
            <a:off x="6632114" y="5290340"/>
            <a:ext cx="3348000" cy="5625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lang="en-GB" sz="1200">
                <a:solidFill>
                  <a:srgbClr val="333333"/>
                </a:solidFill>
                <a:latin typeface="Montserrat Medium"/>
                <a:ea typeface="Montserrat Medium"/>
                <a:cs typeface="Montserrat Medium"/>
                <a:sym typeface="Montserrat Medium"/>
              </a:rPr>
              <a:t>Would there be ﬁnancial beneﬁts in producing parts or all of our products in other countries?</a:t>
            </a:r>
            <a:endParaRPr sz="1200">
              <a:latin typeface="Montserrat Medium"/>
              <a:ea typeface="Montserrat Medium"/>
              <a:cs typeface="Montserrat Medium"/>
              <a:sym typeface="Montserrat Medium"/>
            </a:endParaRPr>
          </a:p>
        </p:txBody>
      </p:sp>
      <p:grpSp>
        <p:nvGrpSpPr>
          <p:cNvPr id="748" name="Google Shape;748;g1f0d482c067_0_0"/>
          <p:cNvGrpSpPr/>
          <p:nvPr/>
        </p:nvGrpSpPr>
        <p:grpSpPr>
          <a:xfrm>
            <a:off x="10571151" y="1978023"/>
            <a:ext cx="653782" cy="1303555"/>
            <a:chOff x="11012977" y="1421137"/>
            <a:chExt cx="907778" cy="1766814"/>
          </a:xfrm>
        </p:grpSpPr>
        <p:sp>
          <p:nvSpPr>
            <p:cNvPr id="749" name="Google Shape;749;g1f0d482c067_0_0"/>
            <p:cNvSpPr/>
            <p:nvPr/>
          </p:nvSpPr>
          <p:spPr>
            <a:xfrm>
              <a:off x="11066046" y="1479166"/>
              <a:ext cx="854709" cy="1708785"/>
            </a:xfrm>
            <a:custGeom>
              <a:rect b="b" l="l" r="r" t="t"/>
              <a:pathLst>
                <a:path extrusionOk="0" h="1708785" w="854709">
                  <a:moveTo>
                    <a:pt x="0" y="0"/>
                  </a:moveTo>
                  <a:lnTo>
                    <a:pt x="48466" y="1352"/>
                  </a:lnTo>
                  <a:lnTo>
                    <a:pt x="96223" y="5360"/>
                  </a:lnTo>
                  <a:lnTo>
                    <a:pt x="143198" y="11951"/>
                  </a:lnTo>
                  <a:lnTo>
                    <a:pt x="189320" y="21055"/>
                  </a:lnTo>
                  <a:lnTo>
                    <a:pt x="234517" y="32598"/>
                  </a:lnTo>
                  <a:lnTo>
                    <a:pt x="278715" y="46509"/>
                  </a:lnTo>
                  <a:lnTo>
                    <a:pt x="321844" y="62716"/>
                  </a:lnTo>
                  <a:lnTo>
                    <a:pt x="363831" y="81145"/>
                  </a:lnTo>
                  <a:lnTo>
                    <a:pt x="404604" y="101726"/>
                  </a:lnTo>
                  <a:lnTo>
                    <a:pt x="444091" y="124387"/>
                  </a:lnTo>
                  <a:lnTo>
                    <a:pt x="482219" y="149054"/>
                  </a:lnTo>
                  <a:lnTo>
                    <a:pt x="518917" y="175656"/>
                  </a:lnTo>
                  <a:lnTo>
                    <a:pt x="554113" y="204122"/>
                  </a:lnTo>
                  <a:lnTo>
                    <a:pt x="587734" y="234378"/>
                  </a:lnTo>
                  <a:lnTo>
                    <a:pt x="619709" y="266352"/>
                  </a:lnTo>
                  <a:lnTo>
                    <a:pt x="649965" y="299974"/>
                  </a:lnTo>
                  <a:lnTo>
                    <a:pt x="678430" y="335169"/>
                  </a:lnTo>
                  <a:lnTo>
                    <a:pt x="705033" y="371868"/>
                  </a:lnTo>
                  <a:lnTo>
                    <a:pt x="729700" y="409996"/>
                  </a:lnTo>
                  <a:lnTo>
                    <a:pt x="752360" y="449483"/>
                  </a:lnTo>
                  <a:lnTo>
                    <a:pt x="772941" y="490256"/>
                  </a:lnTo>
                  <a:lnTo>
                    <a:pt x="791371" y="532243"/>
                  </a:lnTo>
                  <a:lnTo>
                    <a:pt x="807577" y="575372"/>
                  </a:lnTo>
                  <a:lnTo>
                    <a:pt x="821488" y="619570"/>
                  </a:lnTo>
                  <a:lnTo>
                    <a:pt x="833032" y="664767"/>
                  </a:lnTo>
                  <a:lnTo>
                    <a:pt x="842135" y="710888"/>
                  </a:lnTo>
                  <a:lnTo>
                    <a:pt x="848727" y="757864"/>
                  </a:lnTo>
                  <a:lnTo>
                    <a:pt x="852735" y="805621"/>
                  </a:lnTo>
                  <a:lnTo>
                    <a:pt x="854087" y="854087"/>
                  </a:lnTo>
                  <a:lnTo>
                    <a:pt x="852735" y="902552"/>
                  </a:lnTo>
                  <a:lnTo>
                    <a:pt x="848727" y="950308"/>
                  </a:lnTo>
                  <a:lnTo>
                    <a:pt x="842135" y="997282"/>
                  </a:lnTo>
                  <a:lnTo>
                    <a:pt x="833032" y="1043403"/>
                  </a:lnTo>
                  <a:lnTo>
                    <a:pt x="821488" y="1088599"/>
                  </a:lnTo>
                  <a:lnTo>
                    <a:pt x="807577" y="1132797"/>
                  </a:lnTo>
                  <a:lnTo>
                    <a:pt x="791371" y="1175925"/>
                  </a:lnTo>
                  <a:lnTo>
                    <a:pt x="772941" y="1217911"/>
                  </a:lnTo>
                  <a:lnTo>
                    <a:pt x="752360" y="1258683"/>
                  </a:lnTo>
                  <a:lnTo>
                    <a:pt x="729700" y="1298169"/>
                  </a:lnTo>
                  <a:lnTo>
                    <a:pt x="705033" y="1336297"/>
                  </a:lnTo>
                  <a:lnTo>
                    <a:pt x="678430" y="1372995"/>
                  </a:lnTo>
                  <a:lnTo>
                    <a:pt x="649965" y="1408190"/>
                  </a:lnTo>
                  <a:lnTo>
                    <a:pt x="619709" y="1441811"/>
                  </a:lnTo>
                  <a:lnTo>
                    <a:pt x="587734" y="1473786"/>
                  </a:lnTo>
                  <a:lnTo>
                    <a:pt x="554113" y="1504041"/>
                  </a:lnTo>
                  <a:lnTo>
                    <a:pt x="518917" y="1532506"/>
                  </a:lnTo>
                  <a:lnTo>
                    <a:pt x="482219" y="1559108"/>
                  </a:lnTo>
                  <a:lnTo>
                    <a:pt x="444091" y="1583776"/>
                  </a:lnTo>
                  <a:lnTo>
                    <a:pt x="404604" y="1606436"/>
                  </a:lnTo>
                  <a:lnTo>
                    <a:pt x="363831" y="1627017"/>
                  </a:lnTo>
                  <a:lnTo>
                    <a:pt x="321844" y="1645446"/>
                  </a:lnTo>
                  <a:lnTo>
                    <a:pt x="278715" y="1661653"/>
                  </a:lnTo>
                  <a:lnTo>
                    <a:pt x="234517" y="1675563"/>
                  </a:lnTo>
                  <a:lnTo>
                    <a:pt x="189320" y="1687107"/>
                  </a:lnTo>
                  <a:lnTo>
                    <a:pt x="143198" y="1696210"/>
                  </a:lnTo>
                  <a:lnTo>
                    <a:pt x="96223" y="1702802"/>
                  </a:lnTo>
                  <a:lnTo>
                    <a:pt x="48466" y="1706810"/>
                  </a:lnTo>
                  <a:lnTo>
                    <a:pt x="0" y="1708162"/>
                  </a:lnTo>
                </a:path>
              </a:pathLst>
            </a:custGeom>
            <a:noFill/>
            <a:ln cap="flat" cmpd="sng" w="381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0" name="Google Shape;750;g1f0d482c067_0_0"/>
            <p:cNvSpPr/>
            <p:nvPr/>
          </p:nvSpPr>
          <p:spPr>
            <a:xfrm>
              <a:off x="11012977" y="1421137"/>
              <a:ext cx="205740" cy="147955"/>
            </a:xfrm>
            <a:custGeom>
              <a:rect b="b" l="l" r="r" t="t"/>
              <a:pathLst>
                <a:path extrusionOk="0" h="147955" w="205740">
                  <a:moveTo>
                    <a:pt x="205181" y="0"/>
                  </a:moveTo>
                  <a:lnTo>
                    <a:pt x="0" y="42290"/>
                  </a:lnTo>
                  <a:lnTo>
                    <a:pt x="181152" y="147535"/>
                  </a:lnTo>
                  <a:lnTo>
                    <a:pt x="205181"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51" name="Google Shape;751;g1f0d482c067_0_0"/>
          <p:cNvGrpSpPr/>
          <p:nvPr/>
        </p:nvGrpSpPr>
        <p:grpSpPr>
          <a:xfrm>
            <a:off x="10571151" y="3992788"/>
            <a:ext cx="653782" cy="1306463"/>
            <a:chOff x="11012977" y="4151910"/>
            <a:chExt cx="907778" cy="1770755"/>
          </a:xfrm>
        </p:grpSpPr>
        <p:sp>
          <p:nvSpPr>
            <p:cNvPr id="752" name="Google Shape;752;g1f0d482c067_0_0"/>
            <p:cNvSpPr/>
            <p:nvPr/>
          </p:nvSpPr>
          <p:spPr>
            <a:xfrm>
              <a:off x="11066046" y="4213880"/>
              <a:ext cx="854709" cy="1708785"/>
            </a:xfrm>
            <a:custGeom>
              <a:rect b="b" l="l" r="r" t="t"/>
              <a:pathLst>
                <a:path extrusionOk="0" h="1708785" w="854709">
                  <a:moveTo>
                    <a:pt x="0" y="0"/>
                  </a:moveTo>
                  <a:lnTo>
                    <a:pt x="48466" y="1352"/>
                  </a:lnTo>
                  <a:lnTo>
                    <a:pt x="96223" y="5360"/>
                  </a:lnTo>
                  <a:lnTo>
                    <a:pt x="143198" y="11951"/>
                  </a:lnTo>
                  <a:lnTo>
                    <a:pt x="189320" y="21055"/>
                  </a:lnTo>
                  <a:lnTo>
                    <a:pt x="234517" y="32598"/>
                  </a:lnTo>
                  <a:lnTo>
                    <a:pt x="278715" y="46509"/>
                  </a:lnTo>
                  <a:lnTo>
                    <a:pt x="321844" y="62716"/>
                  </a:lnTo>
                  <a:lnTo>
                    <a:pt x="363831" y="81145"/>
                  </a:lnTo>
                  <a:lnTo>
                    <a:pt x="404604" y="101726"/>
                  </a:lnTo>
                  <a:lnTo>
                    <a:pt x="444091" y="124387"/>
                  </a:lnTo>
                  <a:lnTo>
                    <a:pt x="482219" y="149054"/>
                  </a:lnTo>
                  <a:lnTo>
                    <a:pt x="518917" y="175656"/>
                  </a:lnTo>
                  <a:lnTo>
                    <a:pt x="554113" y="204122"/>
                  </a:lnTo>
                  <a:lnTo>
                    <a:pt x="587734" y="234378"/>
                  </a:lnTo>
                  <a:lnTo>
                    <a:pt x="619709" y="266352"/>
                  </a:lnTo>
                  <a:lnTo>
                    <a:pt x="649965" y="299974"/>
                  </a:lnTo>
                  <a:lnTo>
                    <a:pt x="678430" y="335169"/>
                  </a:lnTo>
                  <a:lnTo>
                    <a:pt x="705033" y="371868"/>
                  </a:lnTo>
                  <a:lnTo>
                    <a:pt x="729700" y="409996"/>
                  </a:lnTo>
                  <a:lnTo>
                    <a:pt x="752360" y="449483"/>
                  </a:lnTo>
                  <a:lnTo>
                    <a:pt x="772941" y="490256"/>
                  </a:lnTo>
                  <a:lnTo>
                    <a:pt x="791371" y="532243"/>
                  </a:lnTo>
                  <a:lnTo>
                    <a:pt x="807577" y="575372"/>
                  </a:lnTo>
                  <a:lnTo>
                    <a:pt x="821488" y="619570"/>
                  </a:lnTo>
                  <a:lnTo>
                    <a:pt x="833032" y="664767"/>
                  </a:lnTo>
                  <a:lnTo>
                    <a:pt x="842135" y="710888"/>
                  </a:lnTo>
                  <a:lnTo>
                    <a:pt x="848727" y="757864"/>
                  </a:lnTo>
                  <a:lnTo>
                    <a:pt x="852735" y="805621"/>
                  </a:lnTo>
                  <a:lnTo>
                    <a:pt x="854087" y="854087"/>
                  </a:lnTo>
                  <a:lnTo>
                    <a:pt x="852735" y="902552"/>
                  </a:lnTo>
                  <a:lnTo>
                    <a:pt x="848727" y="950308"/>
                  </a:lnTo>
                  <a:lnTo>
                    <a:pt x="842135" y="997282"/>
                  </a:lnTo>
                  <a:lnTo>
                    <a:pt x="833032" y="1043403"/>
                  </a:lnTo>
                  <a:lnTo>
                    <a:pt x="821488" y="1088599"/>
                  </a:lnTo>
                  <a:lnTo>
                    <a:pt x="807577" y="1132797"/>
                  </a:lnTo>
                  <a:lnTo>
                    <a:pt x="791371" y="1175925"/>
                  </a:lnTo>
                  <a:lnTo>
                    <a:pt x="772941" y="1217911"/>
                  </a:lnTo>
                  <a:lnTo>
                    <a:pt x="752360" y="1258683"/>
                  </a:lnTo>
                  <a:lnTo>
                    <a:pt x="729700" y="1298169"/>
                  </a:lnTo>
                  <a:lnTo>
                    <a:pt x="705033" y="1336297"/>
                  </a:lnTo>
                  <a:lnTo>
                    <a:pt x="678430" y="1372995"/>
                  </a:lnTo>
                  <a:lnTo>
                    <a:pt x="649965" y="1408190"/>
                  </a:lnTo>
                  <a:lnTo>
                    <a:pt x="619709" y="1441811"/>
                  </a:lnTo>
                  <a:lnTo>
                    <a:pt x="587734" y="1473786"/>
                  </a:lnTo>
                  <a:lnTo>
                    <a:pt x="554113" y="1504041"/>
                  </a:lnTo>
                  <a:lnTo>
                    <a:pt x="518917" y="1532506"/>
                  </a:lnTo>
                  <a:lnTo>
                    <a:pt x="482219" y="1559108"/>
                  </a:lnTo>
                  <a:lnTo>
                    <a:pt x="444091" y="1583776"/>
                  </a:lnTo>
                  <a:lnTo>
                    <a:pt x="404604" y="1606436"/>
                  </a:lnTo>
                  <a:lnTo>
                    <a:pt x="363831" y="1627017"/>
                  </a:lnTo>
                  <a:lnTo>
                    <a:pt x="321844" y="1645446"/>
                  </a:lnTo>
                  <a:lnTo>
                    <a:pt x="278715" y="1661653"/>
                  </a:lnTo>
                  <a:lnTo>
                    <a:pt x="234517" y="1675563"/>
                  </a:lnTo>
                  <a:lnTo>
                    <a:pt x="189320" y="1687107"/>
                  </a:lnTo>
                  <a:lnTo>
                    <a:pt x="143198" y="1696210"/>
                  </a:lnTo>
                  <a:lnTo>
                    <a:pt x="96223" y="1702802"/>
                  </a:lnTo>
                  <a:lnTo>
                    <a:pt x="48466" y="1706810"/>
                  </a:lnTo>
                  <a:lnTo>
                    <a:pt x="0" y="1708162"/>
                  </a:lnTo>
                </a:path>
              </a:pathLst>
            </a:custGeom>
            <a:noFill/>
            <a:ln cap="flat" cmpd="sng" w="381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3" name="Google Shape;753;g1f0d482c067_0_0"/>
            <p:cNvSpPr/>
            <p:nvPr/>
          </p:nvSpPr>
          <p:spPr>
            <a:xfrm>
              <a:off x="11012977" y="4151910"/>
              <a:ext cx="205740" cy="147954"/>
            </a:xfrm>
            <a:custGeom>
              <a:rect b="b" l="l" r="r" t="t"/>
              <a:pathLst>
                <a:path extrusionOk="0" h="147954" w="205740">
                  <a:moveTo>
                    <a:pt x="205181" y="0"/>
                  </a:moveTo>
                  <a:lnTo>
                    <a:pt x="0" y="42291"/>
                  </a:lnTo>
                  <a:lnTo>
                    <a:pt x="181152" y="147523"/>
                  </a:lnTo>
                  <a:lnTo>
                    <a:pt x="205181"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1f0d482c067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59" name="Google Shape;759;g1f0d482c067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0" name="Google Shape;760;g1f0d482c067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1" name="Google Shape;761;g1f0d482c067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2" name="Google Shape;762;g1f0d482c067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3" name="Google Shape;763;g1f0d482c067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