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Montserrat SemiBold"/>
      <p:regular r:id="rId11"/>
      <p:bold r:id="rId12"/>
      <p:italic r:id="rId13"/>
      <p:boldItalic r:id="rId14"/>
    </p:embeddedFont>
    <p:embeddedFont>
      <p:font typeface="Montserrat"/>
      <p:regular r:id="rId15"/>
      <p:bold r:id="rId16"/>
      <p:italic r:id="rId17"/>
      <p:boldItalic r:id="rId18"/>
    </p:embeddedFont>
    <p:embeddedFont>
      <p:font typeface="Montserrat Medium"/>
      <p:regular r:id="rId19"/>
      <p:bold r:id="rId20"/>
      <p:italic r:id="rId21"/>
      <p:boldItalic r:id="rId22"/>
    </p:embeddedFont>
    <p:embeddedFont>
      <p:font typeface="Montserrat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6JC4N9lVHc5no5MjchBqhvkRG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22" Type="http://schemas.openxmlformats.org/officeDocument/2006/relationships/font" Target="fonts/MontserratMedium-boldItalic.fntdata"/><Relationship Id="rId21" Type="http://schemas.openxmlformats.org/officeDocument/2006/relationships/font" Target="fonts/MontserratMedium-italic.fntdata"/><Relationship Id="rId24" Type="http://schemas.openxmlformats.org/officeDocument/2006/relationships/font" Target="fonts/MontserratLight-bold.fntdata"/><Relationship Id="rId23" Type="http://schemas.openxmlformats.org/officeDocument/2006/relationships/font" Target="fonts/Montserrat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Italic.fntdata"/><Relationship Id="rId25" Type="http://schemas.openxmlformats.org/officeDocument/2006/relationships/font" Target="fonts/MontserratLigh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MontserratSemiBold-regular.fntdata"/><Relationship Id="rId10" Type="http://schemas.openxmlformats.org/officeDocument/2006/relationships/slide" Target="slides/slide6.xml"/><Relationship Id="rId13" Type="http://schemas.openxmlformats.org/officeDocument/2006/relationships/font" Target="fonts/MontserratSemiBold-italic.fntdata"/><Relationship Id="rId12" Type="http://schemas.openxmlformats.org/officeDocument/2006/relationships/font" Target="fonts/MontserratSemiBold-bold.fntdata"/><Relationship Id="rId15" Type="http://schemas.openxmlformats.org/officeDocument/2006/relationships/font" Target="fonts/Montserrat-regular.fntdata"/><Relationship Id="rId14" Type="http://schemas.openxmlformats.org/officeDocument/2006/relationships/font" Target="fonts/MontserratSemiBold-boldItalic.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MontserratMedium-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ab2a4ca7f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g2ab2a4ca7f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12.png"/><Relationship Id="rId6"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31" name="Shape 231"/>
        <p:cNvGrpSpPr/>
        <p:nvPr/>
      </p:nvGrpSpPr>
      <p:grpSpPr>
        <a:xfrm>
          <a:off x="0" y="0"/>
          <a:ext cx="0" cy="0"/>
          <a:chOff x="0" y="0"/>
          <a:chExt cx="0" cy="0"/>
        </a:xfrm>
      </p:grpSpPr>
      <p:pic>
        <p:nvPicPr>
          <p:cNvPr descr="A yellow circle on a black background&#10;&#10;Description automatically generated" id="232" name="Google Shape;232;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33" name="Google Shape;233;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36" name="Google Shape;236;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8" name="Google Shape;23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39" name="Google Shape;239;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40" name="Google Shape;240;p17"/>
          <p:cNvGrpSpPr/>
          <p:nvPr/>
        </p:nvGrpSpPr>
        <p:grpSpPr>
          <a:xfrm>
            <a:off x="11436251" y="129884"/>
            <a:ext cx="661669" cy="1214119"/>
            <a:chOff x="11436251" y="129884"/>
            <a:chExt cx="661669" cy="1214119"/>
          </a:xfrm>
        </p:grpSpPr>
        <p:sp>
          <p:nvSpPr>
            <p:cNvPr id="241" name="Google Shape;241;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69" name="Google Shape;269;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270" name="Shape 270"/>
        <p:cNvGrpSpPr/>
        <p:nvPr/>
      </p:nvGrpSpPr>
      <p:grpSpPr>
        <a:xfrm>
          <a:off x="0" y="0"/>
          <a:ext cx="0" cy="0"/>
          <a:chOff x="0" y="0"/>
          <a:chExt cx="0" cy="0"/>
        </a:xfrm>
      </p:grpSpPr>
      <p:pic>
        <p:nvPicPr>
          <p:cNvPr descr="A yellow circle on a black background&#10;&#10;Description automatically generated" id="271" name="Google Shape;27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72" name="Google Shape;27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75" name="Google Shape;275;p18"/>
          <p:cNvGrpSpPr/>
          <p:nvPr/>
        </p:nvGrpSpPr>
        <p:grpSpPr>
          <a:xfrm>
            <a:off x="0" y="1318491"/>
            <a:ext cx="1397812" cy="58002"/>
            <a:chOff x="0" y="1077191"/>
            <a:chExt cx="1397812" cy="58002"/>
          </a:xfrm>
        </p:grpSpPr>
        <p:sp>
          <p:nvSpPr>
            <p:cNvPr id="276" name="Google Shape;276;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8" name="Google Shape;278;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79" name="Google Shape;279;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80" name="Google Shape;280;p18"/>
          <p:cNvGrpSpPr/>
          <p:nvPr/>
        </p:nvGrpSpPr>
        <p:grpSpPr>
          <a:xfrm>
            <a:off x="11436251" y="129884"/>
            <a:ext cx="661669" cy="1214119"/>
            <a:chOff x="11436251" y="129884"/>
            <a:chExt cx="661669" cy="1214119"/>
          </a:xfrm>
        </p:grpSpPr>
        <p:sp>
          <p:nvSpPr>
            <p:cNvPr id="281" name="Google Shape;281;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09" name="Google Shape;309;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10" name="Google Shape;310;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11" name="Shape 311"/>
        <p:cNvGrpSpPr/>
        <p:nvPr/>
      </p:nvGrpSpPr>
      <p:grpSpPr>
        <a:xfrm>
          <a:off x="0" y="0"/>
          <a:ext cx="0" cy="0"/>
          <a:chOff x="0" y="0"/>
          <a:chExt cx="0" cy="0"/>
        </a:xfrm>
      </p:grpSpPr>
      <p:pic>
        <p:nvPicPr>
          <p:cNvPr descr="A yellow circle on a black background&#10;&#10;Description automatically generated" id="312" name="Google Shape;31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13" name="Google Shape;313;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16" name="Google Shape;316;p19"/>
          <p:cNvGrpSpPr/>
          <p:nvPr/>
        </p:nvGrpSpPr>
        <p:grpSpPr>
          <a:xfrm>
            <a:off x="0" y="1318491"/>
            <a:ext cx="1397812" cy="58002"/>
            <a:chOff x="0" y="1077191"/>
            <a:chExt cx="1397812" cy="58002"/>
          </a:xfrm>
        </p:grpSpPr>
        <p:sp>
          <p:nvSpPr>
            <p:cNvPr id="317" name="Google Shape;317;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9" name="Google Shape;319;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20" name="Google Shape;320;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1" name="Google Shape;321;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22" name="Google Shape;322;p19"/>
          <p:cNvGrpSpPr/>
          <p:nvPr/>
        </p:nvGrpSpPr>
        <p:grpSpPr>
          <a:xfrm>
            <a:off x="11436251" y="129884"/>
            <a:ext cx="661669" cy="1214119"/>
            <a:chOff x="11436251" y="129884"/>
            <a:chExt cx="661669" cy="1214119"/>
          </a:xfrm>
        </p:grpSpPr>
        <p:sp>
          <p:nvSpPr>
            <p:cNvPr id="323" name="Google Shape;323;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1" name="Google Shape;351;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52" name="Google Shape;352;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53" name="Shape 353"/>
        <p:cNvGrpSpPr/>
        <p:nvPr/>
      </p:nvGrpSpPr>
      <p:grpSpPr>
        <a:xfrm>
          <a:off x="0" y="0"/>
          <a:ext cx="0" cy="0"/>
          <a:chOff x="0" y="0"/>
          <a:chExt cx="0" cy="0"/>
        </a:xfrm>
      </p:grpSpPr>
      <p:pic>
        <p:nvPicPr>
          <p:cNvPr descr="A yellow circle on a black background&#10;&#10;Description automatically generated" id="354" name="Google Shape;354;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55" name="Google Shape;355;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58" name="Google Shape;358;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59" name="Google Shape;359;p20"/>
          <p:cNvGrpSpPr/>
          <p:nvPr/>
        </p:nvGrpSpPr>
        <p:grpSpPr>
          <a:xfrm>
            <a:off x="0" y="1318491"/>
            <a:ext cx="1397812" cy="58002"/>
            <a:chOff x="0" y="1077191"/>
            <a:chExt cx="1397812" cy="58002"/>
          </a:xfrm>
        </p:grpSpPr>
        <p:sp>
          <p:nvSpPr>
            <p:cNvPr id="360" name="Google Shape;360;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2" name="Google Shape;362;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63" name="Google Shape;363;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64" name="Google Shape;364;p20"/>
          <p:cNvGrpSpPr/>
          <p:nvPr/>
        </p:nvGrpSpPr>
        <p:grpSpPr>
          <a:xfrm>
            <a:off x="11614051" y="129884"/>
            <a:ext cx="661669" cy="1214119"/>
            <a:chOff x="11436251" y="129884"/>
            <a:chExt cx="661669" cy="1214119"/>
          </a:xfrm>
        </p:grpSpPr>
        <p:sp>
          <p:nvSpPr>
            <p:cNvPr id="365" name="Google Shape;365;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393" name="Google Shape;393;p20"/>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394" name="Shape 394"/>
        <p:cNvGrpSpPr/>
        <p:nvPr/>
      </p:nvGrpSpPr>
      <p:grpSpPr>
        <a:xfrm>
          <a:off x="0" y="0"/>
          <a:ext cx="0" cy="0"/>
          <a:chOff x="0" y="0"/>
          <a:chExt cx="0" cy="0"/>
        </a:xfrm>
      </p:grpSpPr>
      <p:pic>
        <p:nvPicPr>
          <p:cNvPr descr="A yellow circle on a black background&#10;&#10;Description automatically generated" id="395" name="Google Shape;395;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96" name="Google Shape;396;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99" name="Google Shape;399;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0" name="Google Shape;400;p21"/>
          <p:cNvGrpSpPr/>
          <p:nvPr/>
        </p:nvGrpSpPr>
        <p:grpSpPr>
          <a:xfrm>
            <a:off x="0" y="1318491"/>
            <a:ext cx="1397812" cy="58002"/>
            <a:chOff x="0" y="1077191"/>
            <a:chExt cx="1397812" cy="58002"/>
          </a:xfrm>
        </p:grpSpPr>
        <p:sp>
          <p:nvSpPr>
            <p:cNvPr id="401" name="Google Shape;401;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03" name="Google Shape;403;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04" name="Google Shape;404;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05" name="Google Shape;405;p21"/>
          <p:cNvGrpSpPr/>
          <p:nvPr/>
        </p:nvGrpSpPr>
        <p:grpSpPr>
          <a:xfrm>
            <a:off x="11436251" y="129884"/>
            <a:ext cx="661669" cy="1214119"/>
            <a:chOff x="11436251" y="129884"/>
            <a:chExt cx="661669" cy="1214119"/>
          </a:xfrm>
        </p:grpSpPr>
        <p:sp>
          <p:nvSpPr>
            <p:cNvPr id="406" name="Google Shape;406;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34" name="Google Shape;434;p21"/>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35" name="Shape 435"/>
        <p:cNvGrpSpPr/>
        <p:nvPr/>
      </p:nvGrpSpPr>
      <p:grpSpPr>
        <a:xfrm>
          <a:off x="0" y="0"/>
          <a:ext cx="0" cy="0"/>
          <a:chOff x="0" y="0"/>
          <a:chExt cx="0" cy="0"/>
        </a:xfrm>
      </p:grpSpPr>
      <p:pic>
        <p:nvPicPr>
          <p:cNvPr descr="A yellow circle on a black background&#10;&#10;Description automatically generated" id="436" name="Google Shape;436;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37" name="Google Shape;437;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0" name="Google Shape;440;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1" name="Google Shape;441;p22"/>
          <p:cNvGrpSpPr/>
          <p:nvPr/>
        </p:nvGrpSpPr>
        <p:grpSpPr>
          <a:xfrm>
            <a:off x="0" y="1318491"/>
            <a:ext cx="1397812" cy="58002"/>
            <a:chOff x="0" y="1077191"/>
            <a:chExt cx="1397812" cy="58002"/>
          </a:xfrm>
        </p:grpSpPr>
        <p:sp>
          <p:nvSpPr>
            <p:cNvPr id="442" name="Google Shape;442;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44" name="Google Shape;444;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45" name="Google Shape;445;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46" name="Google Shape;446;p22"/>
          <p:cNvGrpSpPr/>
          <p:nvPr/>
        </p:nvGrpSpPr>
        <p:grpSpPr>
          <a:xfrm>
            <a:off x="11436251" y="129884"/>
            <a:ext cx="661669" cy="1214119"/>
            <a:chOff x="11436251" y="129884"/>
            <a:chExt cx="661669" cy="1214119"/>
          </a:xfrm>
        </p:grpSpPr>
        <p:sp>
          <p:nvSpPr>
            <p:cNvPr id="447" name="Google Shape;447;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75" name="Google Shape;475;p22"/>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76" name="Shape 476"/>
        <p:cNvGrpSpPr/>
        <p:nvPr/>
      </p:nvGrpSpPr>
      <p:grpSpPr>
        <a:xfrm>
          <a:off x="0" y="0"/>
          <a:ext cx="0" cy="0"/>
          <a:chOff x="0" y="0"/>
          <a:chExt cx="0" cy="0"/>
        </a:xfrm>
      </p:grpSpPr>
      <p:pic>
        <p:nvPicPr>
          <p:cNvPr descr="A yellow circle on a black background&#10;&#10;Description automatically generated" id="477" name="Google Shape;47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78" name="Google Shape;478;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1" name="Google Shape;481;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82" name="Google Shape;482;p23"/>
          <p:cNvGrpSpPr/>
          <p:nvPr/>
        </p:nvGrpSpPr>
        <p:grpSpPr>
          <a:xfrm>
            <a:off x="0" y="1318491"/>
            <a:ext cx="1397812" cy="58002"/>
            <a:chOff x="0" y="1077191"/>
            <a:chExt cx="1397812" cy="58002"/>
          </a:xfrm>
        </p:grpSpPr>
        <p:sp>
          <p:nvSpPr>
            <p:cNvPr id="483" name="Google Shape;483;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5" name="Google Shape;485;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86" name="Google Shape;486;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87" name="Google Shape;487;p23"/>
          <p:cNvGrpSpPr/>
          <p:nvPr/>
        </p:nvGrpSpPr>
        <p:grpSpPr>
          <a:xfrm>
            <a:off x="11436251" y="129884"/>
            <a:ext cx="661669" cy="1214119"/>
            <a:chOff x="11436251" y="129884"/>
            <a:chExt cx="661669" cy="1214119"/>
          </a:xfrm>
        </p:grpSpPr>
        <p:sp>
          <p:nvSpPr>
            <p:cNvPr id="488" name="Google Shape;488;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16" name="Google Shape;516;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17" name="Google Shape;517;p23"/>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18" name="Shape 518"/>
        <p:cNvGrpSpPr/>
        <p:nvPr/>
      </p:nvGrpSpPr>
      <p:grpSpPr>
        <a:xfrm>
          <a:off x="0" y="0"/>
          <a:ext cx="0" cy="0"/>
          <a:chOff x="0" y="0"/>
          <a:chExt cx="0" cy="0"/>
        </a:xfrm>
      </p:grpSpPr>
      <p:pic>
        <p:nvPicPr>
          <p:cNvPr descr="A yellow circle on a black background&#10;&#10;Description automatically generated" id="519" name="Google Shape;519;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0" name="Google Shape;520;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2" name="Google Shape;522;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23" name="Google Shape;523;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24" name="Google Shape;524;p24"/>
          <p:cNvGrpSpPr/>
          <p:nvPr/>
        </p:nvGrpSpPr>
        <p:grpSpPr>
          <a:xfrm>
            <a:off x="0" y="1318491"/>
            <a:ext cx="1397812" cy="58002"/>
            <a:chOff x="0" y="1077191"/>
            <a:chExt cx="1397812" cy="58002"/>
          </a:xfrm>
        </p:grpSpPr>
        <p:sp>
          <p:nvSpPr>
            <p:cNvPr id="525" name="Google Shape;525;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7" name="Google Shape;527;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28" name="Google Shape;528;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29" name="Google Shape;529;p24"/>
          <p:cNvGrpSpPr/>
          <p:nvPr/>
        </p:nvGrpSpPr>
        <p:grpSpPr>
          <a:xfrm>
            <a:off x="11614051" y="129884"/>
            <a:ext cx="661669" cy="1214119"/>
            <a:chOff x="11436251" y="129884"/>
            <a:chExt cx="661669" cy="1214119"/>
          </a:xfrm>
        </p:grpSpPr>
        <p:sp>
          <p:nvSpPr>
            <p:cNvPr id="530" name="Google Shape;530;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58" name="Google Shape;558;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59" name="Shape 559"/>
        <p:cNvGrpSpPr/>
        <p:nvPr/>
      </p:nvGrpSpPr>
      <p:grpSpPr>
        <a:xfrm>
          <a:off x="0" y="0"/>
          <a:ext cx="0" cy="0"/>
          <a:chOff x="0" y="0"/>
          <a:chExt cx="0" cy="0"/>
        </a:xfrm>
      </p:grpSpPr>
      <p:pic>
        <p:nvPicPr>
          <p:cNvPr descr="A yellow circle on a black background&#10;&#10;Description automatically generated" id="560" name="Google Shape;560;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1" name="Google Shape;561;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64" name="Google Shape;564;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65" name="Shape 565"/>
        <p:cNvGrpSpPr/>
        <p:nvPr/>
      </p:nvGrpSpPr>
      <p:grpSpPr>
        <a:xfrm>
          <a:off x="0" y="0"/>
          <a:ext cx="0" cy="0"/>
          <a:chOff x="0" y="0"/>
          <a:chExt cx="0" cy="0"/>
        </a:xfrm>
      </p:grpSpPr>
      <p:pic>
        <p:nvPicPr>
          <p:cNvPr id="566" name="Google Shape;566;p2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67" name="Google Shape;567;p26"/>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68" name="Google Shape;568;p2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0" name="Google Shape;570;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9"/>
          <p:cNvGrpSpPr/>
          <p:nvPr/>
        </p:nvGrpSpPr>
        <p:grpSpPr>
          <a:xfrm>
            <a:off x="11436251" y="129884"/>
            <a:ext cx="661669" cy="1214119"/>
            <a:chOff x="11436251" y="129884"/>
            <a:chExt cx="661669" cy="1214119"/>
          </a:xfrm>
        </p:grpSpPr>
        <p:sp>
          <p:nvSpPr>
            <p:cNvPr id="27" name="Google Shape;27;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1" name="Shape 571"/>
        <p:cNvGrpSpPr/>
        <p:nvPr/>
      </p:nvGrpSpPr>
      <p:grpSpPr>
        <a:xfrm>
          <a:off x="0" y="0"/>
          <a:ext cx="0" cy="0"/>
          <a:chOff x="0" y="0"/>
          <a:chExt cx="0" cy="0"/>
        </a:xfrm>
      </p:grpSpPr>
      <p:sp>
        <p:nvSpPr>
          <p:cNvPr id="572" name="Google Shape;572;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3" name="Google Shape;573;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74" name="Google Shape;574;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5" name="Shape 575"/>
        <p:cNvGrpSpPr/>
        <p:nvPr/>
      </p:nvGrpSpPr>
      <p:grpSpPr>
        <a:xfrm>
          <a:off x="0" y="0"/>
          <a:ext cx="0" cy="0"/>
          <a:chOff x="0" y="0"/>
          <a:chExt cx="0" cy="0"/>
        </a:xfrm>
      </p:grpSpPr>
      <p:sp>
        <p:nvSpPr>
          <p:cNvPr id="576" name="Google Shape;576;p2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7" name="Google Shape;577;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79" name="Google Shape;579;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0" name="Shape 580"/>
        <p:cNvGrpSpPr/>
        <p:nvPr/>
      </p:nvGrpSpPr>
      <p:grpSpPr>
        <a:xfrm>
          <a:off x="0" y="0"/>
          <a:ext cx="0" cy="0"/>
          <a:chOff x="0" y="0"/>
          <a:chExt cx="0" cy="0"/>
        </a:xfrm>
      </p:grpSpPr>
      <p:sp>
        <p:nvSpPr>
          <p:cNvPr id="581" name="Google Shape;581;p2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2" name="Google Shape;582;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83" name="Google Shape;583;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4" name="Google Shape;584;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85" name="Google Shape;585;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6" name="Google Shape;586;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7" name="Shape 587"/>
        <p:cNvGrpSpPr/>
        <p:nvPr/>
      </p:nvGrpSpPr>
      <p:grpSpPr>
        <a:xfrm>
          <a:off x="0" y="0"/>
          <a:ext cx="0" cy="0"/>
          <a:chOff x="0" y="0"/>
          <a:chExt cx="0" cy="0"/>
        </a:xfrm>
      </p:grpSpPr>
      <p:sp>
        <p:nvSpPr>
          <p:cNvPr id="588" name="Google Shape;588;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89" name="Google Shape;589;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0" name="Shape 590"/>
        <p:cNvGrpSpPr/>
        <p:nvPr/>
      </p:nvGrpSpPr>
      <p:grpSpPr>
        <a:xfrm>
          <a:off x="0" y="0"/>
          <a:ext cx="0" cy="0"/>
          <a:chOff x="0" y="0"/>
          <a:chExt cx="0" cy="0"/>
        </a:xfrm>
      </p:grpSpPr>
      <p:sp>
        <p:nvSpPr>
          <p:cNvPr id="591" name="Google Shape;591;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2" name="Google Shape;59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3" name="Google Shape;59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4" name="Shape 594"/>
        <p:cNvGrpSpPr/>
        <p:nvPr/>
      </p:nvGrpSpPr>
      <p:grpSpPr>
        <a:xfrm>
          <a:off x="0" y="0"/>
          <a:ext cx="0" cy="0"/>
          <a:chOff x="0" y="0"/>
          <a:chExt cx="0" cy="0"/>
        </a:xfrm>
      </p:grpSpPr>
      <p:sp>
        <p:nvSpPr>
          <p:cNvPr id="595" name="Google Shape;59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6" name="Google Shape;59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7" name="Google Shape;59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98" name="Google Shape;598;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9" name="Google Shape;59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0" name="Google Shape;60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1" name="Shape 601"/>
        <p:cNvGrpSpPr/>
        <p:nvPr/>
      </p:nvGrpSpPr>
      <p:grpSpPr>
        <a:xfrm>
          <a:off x="0" y="0"/>
          <a:ext cx="0" cy="0"/>
          <a:chOff x="0" y="0"/>
          <a:chExt cx="0" cy="0"/>
        </a:xfrm>
      </p:grpSpPr>
      <p:sp>
        <p:nvSpPr>
          <p:cNvPr id="602" name="Google Shape;602;p33"/>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03" name="Google Shape;603;p33"/>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33"/>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5" name="Google Shape;605;p33"/>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
        <p:nvSpPr>
          <p:cNvPr id="62" name="Google Shape;62;p1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3" name="Google Shape;63;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4" name="Google Shape;64;p10"/>
          <p:cNvGrpSpPr/>
          <p:nvPr/>
        </p:nvGrpSpPr>
        <p:grpSpPr>
          <a:xfrm>
            <a:off x="11436251" y="129884"/>
            <a:ext cx="661669" cy="1214119"/>
            <a:chOff x="11436251" y="129884"/>
            <a:chExt cx="661669" cy="1214119"/>
          </a:xfrm>
        </p:grpSpPr>
        <p:sp>
          <p:nvSpPr>
            <p:cNvPr id="65" name="Google Shape;65;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3" name="Google Shape;93;p10"/>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94" name="Shape 94"/>
        <p:cNvGrpSpPr/>
        <p:nvPr/>
      </p:nvGrpSpPr>
      <p:grpSpPr>
        <a:xfrm>
          <a:off x="0" y="0"/>
          <a:ext cx="0" cy="0"/>
          <a:chOff x="0" y="0"/>
          <a:chExt cx="0" cy="0"/>
        </a:xfrm>
      </p:grpSpPr>
      <p:pic>
        <p:nvPicPr>
          <p:cNvPr descr="A yellow circle on a black background&#10;&#10;Description automatically generated" id="95" name="Google Shape;95;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6" name="Google Shape;96;p11"/>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
        <p:nvSpPr>
          <p:cNvPr id="99" name="Google Shape;99;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0" name="Google Shape;100;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1" name="Google Shape;101;p11"/>
          <p:cNvGrpSpPr/>
          <p:nvPr/>
        </p:nvGrpSpPr>
        <p:grpSpPr>
          <a:xfrm>
            <a:off x="11436251" y="129884"/>
            <a:ext cx="661669" cy="1214119"/>
            <a:chOff x="11436251" y="129884"/>
            <a:chExt cx="661669" cy="1214119"/>
          </a:xfrm>
        </p:grpSpPr>
        <p:sp>
          <p:nvSpPr>
            <p:cNvPr id="102" name="Google Shape;102;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30" name="Google Shape;130;p11"/>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31" name="Shape 131"/>
        <p:cNvGrpSpPr/>
        <p:nvPr/>
      </p:nvGrpSpPr>
      <p:grpSpPr>
        <a:xfrm>
          <a:off x="0" y="0"/>
          <a:ext cx="0" cy="0"/>
          <a:chOff x="0" y="0"/>
          <a:chExt cx="0" cy="0"/>
        </a:xfrm>
      </p:grpSpPr>
      <p:pic>
        <p:nvPicPr>
          <p:cNvPr descr="A yellow circle on a black background&#10;&#10;Description automatically generated" id="132" name="Google Shape;13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33" name="Google Shape;13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
        <p:nvSpPr>
          <p:cNvPr id="136" name="Google Shape;136;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37" name="Google Shape;137;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38" name="Google Shape;138;p12"/>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39" name="Google Shape;139;p12"/>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0" name="Google Shape;140;p12"/>
          <p:cNvGrpSpPr/>
          <p:nvPr/>
        </p:nvGrpSpPr>
        <p:grpSpPr>
          <a:xfrm>
            <a:off x="11626751" y="129884"/>
            <a:ext cx="661669" cy="1214119"/>
            <a:chOff x="11436251" y="129884"/>
            <a:chExt cx="661669" cy="1214119"/>
          </a:xfrm>
        </p:grpSpPr>
        <p:sp>
          <p:nvSpPr>
            <p:cNvPr id="141" name="Google Shape;141;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69" name="Shape 169"/>
        <p:cNvGrpSpPr/>
        <p:nvPr/>
      </p:nvGrpSpPr>
      <p:grpSpPr>
        <a:xfrm>
          <a:off x="0" y="0"/>
          <a:ext cx="0" cy="0"/>
          <a:chOff x="0" y="0"/>
          <a:chExt cx="0" cy="0"/>
        </a:xfrm>
      </p:grpSpPr>
      <p:pic>
        <p:nvPicPr>
          <p:cNvPr descr="A logo with blue and yellow colors&#10;&#10;Description automatically generated" id="170" name="Google Shape;170;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71" name="Google Shape;171;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72" name="Google Shape;172;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73" name="Google Shape;173;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74" name="Google Shape;174;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75" name="Google Shape;175;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76" name="Google Shape;176;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77" name="Shape 177"/>
        <p:cNvGrpSpPr/>
        <p:nvPr/>
      </p:nvGrpSpPr>
      <p:grpSpPr>
        <a:xfrm>
          <a:off x="0" y="0"/>
          <a:ext cx="0" cy="0"/>
          <a:chOff x="0" y="0"/>
          <a:chExt cx="0" cy="0"/>
        </a:xfrm>
      </p:grpSpPr>
      <p:pic>
        <p:nvPicPr>
          <p:cNvPr descr="A logo with blue and yellow colors&#10;&#10;Description automatically generated" id="178" name="Google Shape;178;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79" name="Google Shape;179;p1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80" name="Google Shape;180;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81" name="Google Shape;181;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84" name="Shape 184"/>
        <p:cNvGrpSpPr/>
        <p:nvPr/>
      </p:nvGrpSpPr>
      <p:grpSpPr>
        <a:xfrm>
          <a:off x="0" y="0"/>
          <a:ext cx="0" cy="0"/>
          <a:chOff x="0" y="0"/>
          <a:chExt cx="0" cy="0"/>
        </a:xfrm>
      </p:grpSpPr>
      <p:sp>
        <p:nvSpPr>
          <p:cNvPr id="185" name="Google Shape;185;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86" name="Google Shape;186;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87" name="Google Shape;187;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88" name="Google Shape;188;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0" name="Google Shape;190;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91" name="Google Shape;191;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92" name="Shape 192"/>
        <p:cNvGrpSpPr/>
        <p:nvPr/>
      </p:nvGrpSpPr>
      <p:grpSpPr>
        <a:xfrm>
          <a:off x="0" y="0"/>
          <a:ext cx="0" cy="0"/>
          <a:chOff x="0" y="0"/>
          <a:chExt cx="0" cy="0"/>
        </a:xfrm>
      </p:grpSpPr>
      <p:pic>
        <p:nvPicPr>
          <p:cNvPr descr="A yellow circle on a black background&#10;&#10;Description automatically generated" id="193" name="Google Shape;193;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4" name="Google Shape;194;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97" name="Google Shape;197;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98" name="Google Shape;198;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01" name="Google Shape;201;p16"/>
          <p:cNvGrpSpPr/>
          <p:nvPr/>
        </p:nvGrpSpPr>
        <p:grpSpPr>
          <a:xfrm>
            <a:off x="11436251" y="129884"/>
            <a:ext cx="661669" cy="1214119"/>
            <a:chOff x="11436251" y="129884"/>
            <a:chExt cx="661669" cy="1214119"/>
          </a:xfrm>
        </p:grpSpPr>
        <p:sp>
          <p:nvSpPr>
            <p:cNvPr id="202" name="Google Shape;202;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0" name="Google Shape;230;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
          <p:cNvSpPr txBox="1"/>
          <p:nvPr>
            <p:ph type="title"/>
          </p:nvPr>
        </p:nvSpPr>
        <p:spPr>
          <a:xfrm>
            <a:off x="492630" y="818832"/>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Ansoff Matrix</a:t>
            </a:r>
            <a:endParaRPr/>
          </a:p>
        </p:txBody>
      </p:sp>
      <p:pic>
        <p:nvPicPr>
          <p:cNvPr id="611" name="Google Shape;611;p1"/>
          <p:cNvPicPr preferRelativeResize="0"/>
          <p:nvPr/>
        </p:nvPicPr>
        <p:blipFill rotWithShape="1">
          <a:blip r:embed="rId3">
            <a:alphaModFix/>
          </a:blip>
          <a:srcRect b="0" l="0" r="0" t="0"/>
          <a:stretch/>
        </p:blipFill>
        <p:spPr>
          <a:xfrm>
            <a:off x="6506650" y="2607925"/>
            <a:ext cx="1763000" cy="1106550"/>
          </a:xfrm>
          <a:prstGeom prst="rect">
            <a:avLst/>
          </a:prstGeom>
          <a:noFill/>
          <a:ln>
            <a:noFill/>
          </a:ln>
        </p:spPr>
      </p:pic>
      <p:pic>
        <p:nvPicPr>
          <p:cNvPr id="612" name="Google Shape;612;p1"/>
          <p:cNvPicPr preferRelativeResize="0"/>
          <p:nvPr/>
        </p:nvPicPr>
        <p:blipFill rotWithShape="1">
          <a:blip r:embed="rId3">
            <a:alphaModFix/>
          </a:blip>
          <a:srcRect b="0" l="0" r="0" t="0"/>
          <a:stretch/>
        </p:blipFill>
        <p:spPr>
          <a:xfrm>
            <a:off x="3786100" y="3672325"/>
            <a:ext cx="1217826" cy="764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
          <p:cNvSpPr txBox="1"/>
          <p:nvPr>
            <p:ph type="title"/>
          </p:nvPr>
        </p:nvSpPr>
        <p:spPr>
          <a:xfrm>
            <a:off x="323340" y="483297"/>
            <a:ext cx="102621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A business model for growing your company</a:t>
            </a:r>
            <a:r>
              <a:rPr lang="en-GB" sz="2800">
                <a:solidFill>
                  <a:schemeClr val="lt1"/>
                </a:solidFill>
              </a:rPr>
              <a:t>.</a:t>
            </a:r>
            <a:r>
              <a:rPr lang="en-GB" sz="2800">
                <a:latin typeface="Montserrat SemiBold"/>
                <a:ea typeface="Montserrat SemiBold"/>
                <a:cs typeface="Montserrat SemiBold"/>
                <a:sym typeface="Montserrat SemiBold"/>
              </a:rPr>
              <a:t> </a:t>
            </a:r>
            <a:endParaRPr sz="2800">
              <a:latin typeface="Montserrat SemiBold"/>
              <a:ea typeface="Montserrat SemiBold"/>
              <a:cs typeface="Montserrat SemiBold"/>
              <a:sym typeface="Montserrat SemiBold"/>
            </a:endParaRPr>
          </a:p>
        </p:txBody>
      </p:sp>
      <p:sp>
        <p:nvSpPr>
          <p:cNvPr id="618" name="Google Shape;618;p2"/>
          <p:cNvSpPr/>
          <p:nvPr/>
        </p:nvSpPr>
        <p:spPr>
          <a:xfrm>
            <a:off x="380424" y="1270350"/>
            <a:ext cx="103179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600" u="none" cap="none" strike="noStrike">
                <a:solidFill>
                  <a:schemeClr val="lt1"/>
                </a:solidFill>
                <a:latin typeface="Montserrat SemiBold"/>
                <a:ea typeface="Montserrat SemiBold"/>
                <a:cs typeface="Montserrat SemiBold"/>
                <a:sym typeface="Montserrat SemiBold"/>
              </a:rPr>
              <a:t>Use this framework to figure out where to focus your resources and grow the company</a:t>
            </a:r>
            <a:endParaRPr sz="1600">
              <a:solidFill>
                <a:schemeClr val="lt1"/>
              </a:solidFill>
              <a:latin typeface="Montserrat SemiBold"/>
              <a:ea typeface="Montserrat SemiBold"/>
              <a:cs typeface="Montserrat SemiBold"/>
              <a:sym typeface="Montserrat SemiBold"/>
            </a:endParaRPr>
          </a:p>
        </p:txBody>
      </p:sp>
      <p:sp>
        <p:nvSpPr>
          <p:cNvPr id="619" name="Google Shape;619;p2"/>
          <p:cNvSpPr txBox="1"/>
          <p:nvPr/>
        </p:nvSpPr>
        <p:spPr>
          <a:xfrm>
            <a:off x="439386" y="1796502"/>
            <a:ext cx="5015100" cy="4425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i="0" lang="en-GB" sz="1300" u="none" cap="none" strike="noStrike">
                <a:solidFill>
                  <a:schemeClr val="dk1"/>
                </a:solidFill>
                <a:latin typeface="Montserrat Light"/>
                <a:ea typeface="Montserrat Light"/>
                <a:cs typeface="Montserrat Light"/>
                <a:sym typeface="Montserrat Light"/>
              </a:rPr>
              <a:t>Igor Ansoff proposes a model that is useful for working out how to grow a company.</a:t>
            </a:r>
            <a:endParaRPr sz="1300">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In most cases, the quickest and easiest way of growing a company is to work harder in the South West corner of the matrix and sell more of your existing products to your existing markets.</a:t>
            </a:r>
            <a:endParaRPr sz="1300">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Thereafter, the next easiest routes to growth are the North West corner or the South East corner. With your existing customers you already have an established position and trust. They may be prepared to buy new products from you if they have a good fit alongside your existing products. Equally, you may be able to take your tried and tested existing products into a new segment or new geography and win new sales. This may be a more expensive option than aiming new products at existing markets.</a:t>
            </a:r>
            <a:endParaRPr sz="1300">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333">
              <a:solidFill>
                <a:schemeClr val="dk1"/>
              </a:solidFill>
              <a:latin typeface="Montserrat Light"/>
              <a:ea typeface="Montserrat Light"/>
              <a:cs typeface="Montserrat Light"/>
              <a:sym typeface="Montserrat Light"/>
            </a:endParaRPr>
          </a:p>
        </p:txBody>
      </p:sp>
      <p:sp>
        <p:nvSpPr>
          <p:cNvPr id="620" name="Google Shape;620;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1" name="Google Shape;621;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2" name="Google Shape;622;p2"/>
          <p:cNvSpPr txBox="1"/>
          <p:nvPr/>
        </p:nvSpPr>
        <p:spPr>
          <a:xfrm>
            <a:off x="5878276" y="5584975"/>
            <a:ext cx="5721900" cy="87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The most difficult and sometimes most seductive option is to sell new products to new markets. This strategy is likely to involve more risk and more resources.</a:t>
            </a:r>
            <a:endParaRPr sz="1500"/>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p:txBody>
      </p:sp>
      <p:pic>
        <p:nvPicPr>
          <p:cNvPr id="623" name="Google Shape;623;p2"/>
          <p:cNvPicPr preferRelativeResize="0"/>
          <p:nvPr/>
        </p:nvPicPr>
        <p:blipFill>
          <a:blip r:embed="rId3">
            <a:alphaModFix/>
          </a:blip>
          <a:stretch>
            <a:fillRect/>
          </a:stretch>
        </p:blipFill>
        <p:spPr>
          <a:xfrm>
            <a:off x="5565960" y="1706425"/>
            <a:ext cx="6339066" cy="3878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3"/>
          <p:cNvSpPr txBox="1"/>
          <p:nvPr/>
        </p:nvSpPr>
        <p:spPr>
          <a:xfrm>
            <a:off x="4581440" y="1451582"/>
            <a:ext cx="2976300" cy="1493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2"/>
                </a:solidFill>
                <a:latin typeface="Montserrat SemiBold"/>
                <a:ea typeface="Montserrat SemiBold"/>
                <a:cs typeface="Montserrat SemiBold"/>
                <a:sym typeface="Montserrat SemiBold"/>
              </a:rPr>
              <a:t>Strengths</a:t>
            </a:r>
            <a:endParaRPr>
              <a:solidFill>
                <a:schemeClr val="dk2"/>
              </a:solidFill>
              <a:latin typeface="Montserrat SemiBold"/>
              <a:ea typeface="Montserrat SemiBold"/>
              <a:cs typeface="Montserrat SemiBold"/>
              <a:sym typeface="Montserrat SemiBold"/>
            </a:endParaRPr>
          </a:p>
          <a:p>
            <a:pPr indent="-228593" lvl="0" marL="228593" marR="0" rtl="0" algn="l">
              <a:spcBef>
                <a:spcPts val="0"/>
              </a:spcBef>
              <a:spcAft>
                <a:spcPts val="0"/>
              </a:spcAft>
              <a:buClr>
                <a:schemeClr val="dk2"/>
              </a:buClr>
              <a:buSzPts val="1300"/>
              <a:buFont typeface="Arial"/>
              <a:buChar char="•"/>
            </a:pPr>
            <a:r>
              <a:rPr lang="en-GB" sz="1300">
                <a:solidFill>
                  <a:schemeClr val="dk2"/>
                </a:solidFill>
                <a:latin typeface="Montserrat Light"/>
                <a:ea typeface="Montserrat Light"/>
                <a:cs typeface="Montserrat Light"/>
                <a:sym typeface="Montserrat Light"/>
              </a:rPr>
              <a:t>What are your key product strengths?</a:t>
            </a:r>
            <a:endParaRPr>
              <a:solidFill>
                <a:schemeClr val="dk2"/>
              </a:solidFill>
            </a:endParaRPr>
          </a:p>
          <a:p>
            <a:pPr indent="-228594" lvl="0" marL="228594" marR="0" rtl="0" algn="l">
              <a:spcBef>
                <a:spcPts val="0"/>
              </a:spcBef>
              <a:spcAft>
                <a:spcPts val="0"/>
              </a:spcAft>
              <a:buClr>
                <a:schemeClr val="dk2"/>
              </a:buClr>
              <a:buSzPts val="1300"/>
              <a:buFont typeface="Arial"/>
              <a:buChar char="•"/>
            </a:pPr>
            <a:r>
              <a:rPr lang="en-GB" sz="1300">
                <a:solidFill>
                  <a:schemeClr val="dk2"/>
                </a:solidFill>
                <a:latin typeface="Montserrat Light"/>
                <a:ea typeface="Montserrat Light"/>
                <a:cs typeface="Montserrat Light"/>
                <a:sym typeface="Montserrat Light"/>
              </a:rPr>
              <a:t>What are your key market strengths? (In which segments and geographies are you strongest?)</a:t>
            </a:r>
            <a:endParaRPr>
              <a:solidFill>
                <a:schemeClr val="dk2"/>
              </a:solidFill>
            </a:endParaRPr>
          </a:p>
        </p:txBody>
      </p:sp>
      <p:sp>
        <p:nvSpPr>
          <p:cNvPr id="629" name="Google Shape;629;p3"/>
          <p:cNvSpPr txBox="1"/>
          <p:nvPr/>
        </p:nvSpPr>
        <p:spPr>
          <a:xfrm>
            <a:off x="7665494" y="1451573"/>
            <a:ext cx="2976300" cy="14931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SemiBold"/>
                <a:ea typeface="Montserrat SemiBold"/>
                <a:cs typeface="Montserrat SemiBold"/>
                <a:sym typeface="Montserrat SemiBold"/>
              </a:rPr>
              <a:t>Weaknesses</a:t>
            </a:r>
            <a:endParaRPr>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If and when your products do not sell, what is the main reason?</a:t>
            </a:r>
            <a:endParaRPr/>
          </a:p>
          <a:p>
            <a:pPr indent="-228594" lvl="0" marL="228594"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What problems have you ever had entering a new market?</a:t>
            </a:r>
            <a:endParaRPr/>
          </a:p>
          <a:p>
            <a:pPr indent="-146044" lvl="0" marL="228594" marR="0" rtl="0" algn="l">
              <a:spcBef>
                <a:spcPts val="0"/>
              </a:spcBef>
              <a:spcAft>
                <a:spcPts val="0"/>
              </a:spcAft>
              <a:buClr>
                <a:schemeClr val="dk1"/>
              </a:buClr>
              <a:buSzPts val="1300"/>
              <a:buFont typeface="Arial"/>
              <a:buNone/>
            </a:pPr>
            <a:r>
              <a:t/>
            </a:r>
            <a:endParaRPr sz="1300">
              <a:solidFill>
                <a:schemeClr val="dk1"/>
              </a:solidFill>
              <a:latin typeface="Montserrat Light"/>
              <a:ea typeface="Montserrat Light"/>
              <a:cs typeface="Montserrat Light"/>
              <a:sym typeface="Montserrat Light"/>
            </a:endParaRPr>
          </a:p>
        </p:txBody>
      </p:sp>
      <p:sp>
        <p:nvSpPr>
          <p:cNvPr id="630" name="Google Shape;630;p3"/>
          <p:cNvSpPr txBox="1"/>
          <p:nvPr/>
        </p:nvSpPr>
        <p:spPr>
          <a:xfrm>
            <a:off x="1484794" y="3046080"/>
            <a:ext cx="2976300" cy="1293000"/>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SemiBold"/>
                <a:ea typeface="Montserrat SemiBold"/>
                <a:cs typeface="Montserrat SemiBold"/>
                <a:sym typeface="Montserrat SemiBold"/>
              </a:rPr>
              <a:t>Opportunities</a:t>
            </a:r>
            <a:endParaRPr>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Which segments in the market offer most opportunities?</a:t>
            </a:r>
            <a:endParaRPr/>
          </a:p>
          <a:p>
            <a:pPr indent="-228594" lvl="0" marL="228594" marR="0" rtl="0" algn="l">
              <a:spcBef>
                <a:spcPts val="0"/>
              </a:spcBef>
              <a:spcAft>
                <a:spcPts val="0"/>
              </a:spcAft>
              <a:buClr>
                <a:schemeClr val="dk1"/>
              </a:buClr>
              <a:buSzPts val="1300"/>
              <a:buFont typeface="Arial"/>
              <a:buChar char="•"/>
            </a:pPr>
            <a:r>
              <a:rPr lang="en-GB" sz="1300">
                <a:solidFill>
                  <a:schemeClr val="dk1"/>
                </a:solidFill>
                <a:latin typeface="Montserrat Light"/>
                <a:ea typeface="Montserrat Light"/>
                <a:cs typeface="Montserrat Light"/>
                <a:sym typeface="Montserrat Light"/>
              </a:rPr>
              <a:t>Where in the world is there a market for your products that you do not serve?</a:t>
            </a:r>
            <a:endParaRPr/>
          </a:p>
        </p:txBody>
      </p:sp>
      <p:sp>
        <p:nvSpPr>
          <p:cNvPr id="631" name="Google Shape;631;p3"/>
          <p:cNvSpPr txBox="1"/>
          <p:nvPr/>
        </p:nvSpPr>
        <p:spPr>
          <a:xfrm>
            <a:off x="1484794" y="4440476"/>
            <a:ext cx="2976300" cy="14931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2"/>
                </a:solidFill>
                <a:latin typeface="Montserrat SemiBold"/>
                <a:ea typeface="Montserrat SemiBold"/>
                <a:cs typeface="Montserrat SemiBold"/>
                <a:sym typeface="Montserrat SemiBold"/>
              </a:rPr>
              <a:t>Threats</a:t>
            </a:r>
            <a:endParaRPr>
              <a:solidFill>
                <a:schemeClr val="dk2"/>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2"/>
              </a:buClr>
              <a:buSzPts val="1300"/>
              <a:buFont typeface="Arial"/>
              <a:buChar char="•"/>
            </a:pPr>
            <a:r>
              <a:rPr lang="en-GB" sz="1300">
                <a:solidFill>
                  <a:schemeClr val="dk2"/>
                </a:solidFill>
                <a:latin typeface="Montserrat Light"/>
                <a:ea typeface="Montserrat Light"/>
                <a:cs typeface="Montserrat Light"/>
                <a:sym typeface="Montserrat Light"/>
              </a:rPr>
              <a:t>What are the long-term prospects for the products you sell?</a:t>
            </a:r>
            <a:endParaRPr>
              <a:solidFill>
                <a:schemeClr val="dk2"/>
              </a:solidFill>
            </a:endParaRPr>
          </a:p>
          <a:p>
            <a:pPr indent="-228594" lvl="0" marL="228594" marR="0" rtl="0" algn="l">
              <a:spcBef>
                <a:spcPts val="0"/>
              </a:spcBef>
              <a:spcAft>
                <a:spcPts val="0"/>
              </a:spcAft>
              <a:buClr>
                <a:schemeClr val="dk2"/>
              </a:buClr>
              <a:buSzPts val="1300"/>
              <a:buFont typeface="Arial"/>
              <a:buChar char="•"/>
            </a:pPr>
            <a:r>
              <a:rPr lang="en-GB" sz="1300">
                <a:solidFill>
                  <a:schemeClr val="dk2"/>
                </a:solidFill>
                <a:latin typeface="Montserrat Light"/>
                <a:ea typeface="Montserrat Light"/>
                <a:cs typeface="Montserrat Light"/>
                <a:sym typeface="Montserrat Light"/>
              </a:rPr>
              <a:t>How strong are you competitively within the market you currently serve?</a:t>
            </a:r>
            <a:endParaRPr>
              <a:solidFill>
                <a:schemeClr val="dk2"/>
              </a:solidFill>
            </a:endParaRPr>
          </a:p>
        </p:txBody>
      </p:sp>
      <p:sp>
        <p:nvSpPr>
          <p:cNvPr id="632" name="Google Shape;632;p3"/>
          <p:cNvSpPr txBox="1"/>
          <p:nvPr/>
        </p:nvSpPr>
        <p:spPr>
          <a:xfrm>
            <a:off x="4575146" y="3046086"/>
            <a:ext cx="2976300" cy="12930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00">
                <a:solidFill>
                  <a:schemeClr val="dk1"/>
                </a:solidFill>
                <a:latin typeface="Montserrat Light"/>
                <a:ea typeface="Montserrat Light"/>
                <a:cs typeface="Montserrat Light"/>
                <a:sym typeface="Montserrat Light"/>
              </a:rPr>
              <a:t>Response</a:t>
            </a:r>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Where and how could your strengths exploit some of these opportunities?</a:t>
            </a:r>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p:txBody>
      </p:sp>
      <p:sp>
        <p:nvSpPr>
          <p:cNvPr id="633" name="Google Shape;633;p3"/>
          <p:cNvSpPr txBox="1"/>
          <p:nvPr/>
        </p:nvSpPr>
        <p:spPr>
          <a:xfrm>
            <a:off x="7665497" y="3046086"/>
            <a:ext cx="2976300" cy="12930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00">
                <a:solidFill>
                  <a:schemeClr val="dk1"/>
                </a:solidFill>
                <a:latin typeface="Montserrat Light"/>
                <a:ea typeface="Montserrat Light"/>
                <a:cs typeface="Montserrat Light"/>
                <a:sym typeface="Montserrat Light"/>
              </a:rPr>
              <a:t>Response</a:t>
            </a:r>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How could you rectify your weaknesses to ensure you can take advantage of the opportunities?</a:t>
            </a:r>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p:txBody>
      </p:sp>
      <p:sp>
        <p:nvSpPr>
          <p:cNvPr id="634" name="Google Shape;634;p3"/>
          <p:cNvSpPr txBox="1"/>
          <p:nvPr/>
        </p:nvSpPr>
        <p:spPr>
          <a:xfrm>
            <a:off x="4581446" y="4440476"/>
            <a:ext cx="2976300" cy="14931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00">
                <a:solidFill>
                  <a:schemeClr val="dk1"/>
                </a:solidFill>
                <a:latin typeface="Montserrat Light"/>
                <a:ea typeface="Montserrat Light"/>
                <a:cs typeface="Montserrat Light"/>
                <a:sym typeface="Montserrat Light"/>
              </a:rPr>
              <a:t>Response</a:t>
            </a:r>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How can you use your strengths to respond to market and product threats?</a:t>
            </a:r>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p:txBody>
      </p:sp>
      <p:sp>
        <p:nvSpPr>
          <p:cNvPr id="635" name="Google Shape;635;p3"/>
          <p:cNvSpPr txBox="1"/>
          <p:nvPr/>
        </p:nvSpPr>
        <p:spPr>
          <a:xfrm>
            <a:off x="7678094" y="4440476"/>
            <a:ext cx="2976300" cy="14931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00">
                <a:solidFill>
                  <a:schemeClr val="dk1"/>
                </a:solidFill>
                <a:latin typeface="Montserrat Light"/>
                <a:ea typeface="Montserrat Light"/>
                <a:cs typeface="Montserrat Light"/>
                <a:sym typeface="Montserrat Light"/>
              </a:rPr>
              <a:t>Response</a:t>
            </a:r>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How feasible is it to correct any of your weaknesses and in so doing, head off some threats?</a:t>
            </a:r>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p:txBody>
      </p:sp>
      <p:sp>
        <p:nvSpPr>
          <p:cNvPr id="636" name="Google Shape;636;p3"/>
          <p:cNvSpPr txBox="1"/>
          <p:nvPr>
            <p:ph type="title"/>
          </p:nvPr>
        </p:nvSpPr>
        <p:spPr>
          <a:xfrm>
            <a:off x="308102" y="470753"/>
            <a:ext cx="5156200"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Complete a SWOT</a:t>
            </a:r>
            <a:r>
              <a:rPr lang="en-GB" sz="2800">
                <a:solidFill>
                  <a:schemeClr val="accent2"/>
                </a:solidFill>
              </a:rPr>
              <a:t>.</a:t>
            </a:r>
            <a:endParaRPr sz="2800">
              <a:solidFill>
                <a:schemeClr val="accent2"/>
              </a:solidFill>
            </a:endParaRPr>
          </a:p>
        </p:txBody>
      </p:sp>
      <p:sp>
        <p:nvSpPr>
          <p:cNvPr id="637" name="Google Shape;63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8" name="Google Shape;638;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grpSp>
        <p:nvGrpSpPr>
          <p:cNvPr id="639" name="Google Shape;639;p3"/>
          <p:cNvGrpSpPr/>
          <p:nvPr/>
        </p:nvGrpSpPr>
        <p:grpSpPr>
          <a:xfrm>
            <a:off x="0" y="1073691"/>
            <a:ext cx="1397787" cy="57996"/>
            <a:chOff x="0" y="1077191"/>
            <a:chExt cx="1397787" cy="57996"/>
          </a:xfrm>
        </p:grpSpPr>
        <p:sp>
          <p:nvSpPr>
            <p:cNvPr id="640" name="Google Shape;640;p3"/>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1" name="Google Shape;641;p3"/>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
          <p:cNvSpPr txBox="1"/>
          <p:nvPr/>
        </p:nvSpPr>
        <p:spPr>
          <a:xfrm>
            <a:off x="4193537" y="1452848"/>
            <a:ext cx="2976300" cy="14775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Montserrat SemiBold"/>
                <a:ea typeface="Montserrat SemiBold"/>
                <a:cs typeface="Montserrat SemiBold"/>
                <a:sym typeface="Montserrat SemiBold"/>
              </a:rPr>
              <a:t>Existing Products</a:t>
            </a:r>
            <a:endParaRPr sz="1200">
              <a:latin typeface="Montserrat SemiBold"/>
              <a:ea typeface="Montserrat SemiBold"/>
              <a:cs typeface="Montserrat SemiBold"/>
              <a:sym typeface="Montserrat SemiBold"/>
            </a:endParaRPr>
          </a:p>
          <a:p>
            <a:pPr indent="-285750" lvl="0" marL="285750" marR="0" rtl="0" algn="l">
              <a:spcBef>
                <a:spcPts val="0"/>
              </a:spcBef>
              <a:spcAft>
                <a:spcPts val="0"/>
              </a:spcAft>
              <a:buClr>
                <a:schemeClr val="dk1"/>
              </a:buClr>
              <a:buSzPts val="1300"/>
              <a:buFont typeface="Arial"/>
              <a:buChar char="•"/>
            </a:pPr>
            <a:r>
              <a:rPr b="0" lang="en-GB" sz="1300">
                <a:solidFill>
                  <a:schemeClr val="dk1"/>
                </a:solidFill>
                <a:latin typeface="Montserrat Light"/>
                <a:ea typeface="Montserrat Light"/>
                <a:cs typeface="Montserrat Light"/>
                <a:sym typeface="Montserrat Light"/>
              </a:rPr>
              <a:t>What are your best selling products? What makes them bestsellers?</a:t>
            </a:r>
            <a:endParaRPr/>
          </a:p>
          <a:p>
            <a:pPr indent="-285750" lvl="0" marL="285750" marR="0" rtl="0" algn="l">
              <a:spcBef>
                <a:spcPts val="0"/>
              </a:spcBef>
              <a:spcAft>
                <a:spcPts val="0"/>
              </a:spcAft>
              <a:buClr>
                <a:schemeClr val="dk1"/>
              </a:buClr>
              <a:buSzPts val="1300"/>
              <a:buFont typeface="Arial"/>
              <a:buChar char="•"/>
            </a:pPr>
            <a:r>
              <a:rPr b="0" lang="en-GB" sz="1300">
                <a:solidFill>
                  <a:schemeClr val="dk1"/>
                </a:solidFill>
                <a:latin typeface="Montserrat Light"/>
                <a:ea typeface="Montserrat Light"/>
                <a:cs typeface="Montserrat Light"/>
                <a:sym typeface="Montserrat Light"/>
              </a:rPr>
              <a:t>What specialist products do you have in your range?</a:t>
            </a:r>
            <a:r>
              <a:rPr lang="en-GB" sz="1300">
                <a:solidFill>
                  <a:schemeClr val="dk1"/>
                </a:solidFill>
                <a:latin typeface="Montserrat Light"/>
                <a:ea typeface="Montserrat Light"/>
                <a:cs typeface="Montserrat Light"/>
                <a:sym typeface="Montserrat Light"/>
              </a:rPr>
              <a:t>                    </a:t>
            </a:r>
            <a:endParaRPr sz="1300">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p:txBody>
      </p:sp>
      <p:sp>
        <p:nvSpPr>
          <p:cNvPr id="647" name="Google Shape;647;p4"/>
          <p:cNvSpPr txBox="1"/>
          <p:nvPr/>
        </p:nvSpPr>
        <p:spPr>
          <a:xfrm>
            <a:off x="7268775" y="1439100"/>
            <a:ext cx="2976300" cy="1439100"/>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50">
                <a:solidFill>
                  <a:schemeClr val="dk1"/>
                </a:solidFill>
                <a:latin typeface="Montserrat SemiBold"/>
                <a:ea typeface="Montserrat SemiBold"/>
                <a:cs typeface="Montserrat SemiBold"/>
                <a:sym typeface="Montserrat SemiBold"/>
              </a:rPr>
              <a:t>New Products</a:t>
            </a:r>
            <a:endParaRPr>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1"/>
              </a:buClr>
              <a:buSzPts val="1250"/>
              <a:buFont typeface="Arial"/>
              <a:buChar char="•"/>
            </a:pPr>
            <a:r>
              <a:rPr lang="en-GB" sz="1250">
                <a:solidFill>
                  <a:schemeClr val="dk1"/>
                </a:solidFill>
                <a:latin typeface="Montserrat Light"/>
                <a:ea typeface="Montserrat Light"/>
                <a:cs typeface="Montserrat Light"/>
                <a:sym typeface="Montserrat Light"/>
              </a:rPr>
              <a:t>What new products do you have available?</a:t>
            </a:r>
            <a:endParaRPr/>
          </a:p>
          <a:p>
            <a:pPr indent="-228594" lvl="0" marL="228594" marR="0" rtl="0" algn="l">
              <a:spcBef>
                <a:spcPts val="0"/>
              </a:spcBef>
              <a:spcAft>
                <a:spcPts val="0"/>
              </a:spcAft>
              <a:buClr>
                <a:schemeClr val="dk1"/>
              </a:buClr>
              <a:buSzPts val="1250"/>
              <a:buFont typeface="Arial"/>
              <a:buChar char="•"/>
            </a:pPr>
            <a:r>
              <a:rPr lang="en-GB" sz="1250">
                <a:solidFill>
                  <a:schemeClr val="dk1"/>
                </a:solidFill>
                <a:latin typeface="Montserrat Light"/>
                <a:ea typeface="Montserrat Light"/>
                <a:cs typeface="Montserrat Light"/>
                <a:sym typeface="Montserrat Light"/>
              </a:rPr>
              <a:t>How distinctive and different are these new products to those already on the market?</a:t>
            </a:r>
            <a:endParaRPr/>
          </a:p>
          <a:p>
            <a:pPr indent="-228593" lvl="0" marL="228593" marR="0" rtl="0" algn="l">
              <a:spcBef>
                <a:spcPts val="0"/>
              </a:spcBef>
              <a:spcAft>
                <a:spcPts val="0"/>
              </a:spcAft>
              <a:buClr>
                <a:schemeClr val="dk1"/>
              </a:buClr>
              <a:buSzPts val="1250"/>
              <a:buFont typeface="Arial"/>
              <a:buChar char="•"/>
            </a:pPr>
            <a:r>
              <a:rPr lang="en-GB" sz="1250">
                <a:solidFill>
                  <a:schemeClr val="dk1"/>
                </a:solidFill>
                <a:latin typeface="Montserrat Light"/>
                <a:ea typeface="Montserrat Light"/>
                <a:cs typeface="Montserrat Light"/>
                <a:sym typeface="Montserrat Light"/>
              </a:rPr>
              <a:t>How profitable will they be?</a:t>
            </a:r>
            <a:endParaRPr sz="1250">
              <a:solidFill>
                <a:schemeClr val="dk1"/>
              </a:solidFill>
              <a:latin typeface="Montserrat Light"/>
              <a:ea typeface="Montserrat Light"/>
              <a:cs typeface="Montserrat Light"/>
              <a:sym typeface="Montserrat Light"/>
            </a:endParaRPr>
          </a:p>
        </p:txBody>
      </p:sp>
      <p:sp>
        <p:nvSpPr>
          <p:cNvPr id="648" name="Google Shape;648;p4"/>
          <p:cNvSpPr txBox="1"/>
          <p:nvPr/>
        </p:nvSpPr>
        <p:spPr>
          <a:xfrm>
            <a:off x="1090342" y="3065497"/>
            <a:ext cx="2976300" cy="1439100"/>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50">
                <a:solidFill>
                  <a:schemeClr val="dk1"/>
                </a:solidFill>
                <a:latin typeface="Montserrat SemiBold"/>
                <a:ea typeface="Montserrat SemiBold"/>
                <a:cs typeface="Montserrat SemiBold"/>
                <a:sym typeface="Montserrat SemiBold"/>
              </a:rPr>
              <a:t>New Markets</a:t>
            </a:r>
            <a:endParaRPr>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1"/>
              </a:buClr>
              <a:buSzPts val="1250"/>
              <a:buFont typeface="Arial"/>
              <a:buChar char="•"/>
            </a:pPr>
            <a:r>
              <a:rPr lang="en-GB" sz="1250">
                <a:solidFill>
                  <a:schemeClr val="dk1"/>
                </a:solidFill>
                <a:latin typeface="Montserrat Light"/>
                <a:ea typeface="Montserrat Light"/>
                <a:cs typeface="Montserrat Light"/>
                <a:sym typeface="Montserrat Light"/>
              </a:rPr>
              <a:t>Which new markets could you feasibly enter?</a:t>
            </a:r>
            <a:endParaRPr/>
          </a:p>
          <a:p>
            <a:pPr indent="-228593" lvl="0" marL="228593" marR="0" rtl="0" algn="l">
              <a:spcBef>
                <a:spcPts val="0"/>
              </a:spcBef>
              <a:spcAft>
                <a:spcPts val="0"/>
              </a:spcAft>
              <a:buClr>
                <a:schemeClr val="dk1"/>
              </a:buClr>
              <a:buSzPts val="1250"/>
              <a:buFont typeface="Arial"/>
              <a:buChar char="•"/>
            </a:pPr>
            <a:r>
              <a:rPr lang="en-GB" sz="1250">
                <a:solidFill>
                  <a:schemeClr val="dk1"/>
                </a:solidFill>
                <a:latin typeface="Montserrat Light"/>
                <a:ea typeface="Montserrat Light"/>
                <a:cs typeface="Montserrat Light"/>
                <a:sym typeface="Montserrat Light"/>
              </a:rPr>
              <a:t>How favourable are these new markets in size, growth and profit ability?</a:t>
            </a:r>
            <a:endParaRPr sz="125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250"/>
              <a:buFont typeface="Montserrat Light"/>
              <a:buChar char="•"/>
            </a:pPr>
            <a:r>
              <a:t/>
            </a:r>
            <a:endParaRPr sz="1250">
              <a:solidFill>
                <a:schemeClr val="dk1"/>
              </a:solidFill>
              <a:latin typeface="Montserrat Light"/>
              <a:ea typeface="Montserrat Light"/>
              <a:cs typeface="Montserrat Light"/>
              <a:sym typeface="Montserrat Light"/>
            </a:endParaRPr>
          </a:p>
        </p:txBody>
      </p:sp>
      <p:sp>
        <p:nvSpPr>
          <p:cNvPr id="649" name="Google Shape;649;p4"/>
          <p:cNvSpPr txBox="1"/>
          <p:nvPr/>
        </p:nvSpPr>
        <p:spPr>
          <a:xfrm>
            <a:off x="1096892" y="4666817"/>
            <a:ext cx="2976300" cy="12468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50">
                <a:solidFill>
                  <a:schemeClr val="dk1"/>
                </a:solidFill>
                <a:latin typeface="Montserrat SemiBold"/>
                <a:ea typeface="Montserrat SemiBold"/>
                <a:cs typeface="Montserrat SemiBold"/>
                <a:sym typeface="Montserrat SemiBold"/>
              </a:rPr>
              <a:t>Existing Products</a:t>
            </a:r>
            <a:endParaRPr>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1"/>
              </a:buClr>
              <a:buSzPts val="1250"/>
              <a:buFont typeface="Arial"/>
              <a:buChar char="•"/>
            </a:pPr>
            <a:r>
              <a:rPr lang="en-GB" sz="1250">
                <a:solidFill>
                  <a:schemeClr val="dk1"/>
                </a:solidFill>
                <a:latin typeface="Montserrat Light"/>
                <a:ea typeface="Montserrat Light"/>
                <a:cs typeface="Montserrat Light"/>
                <a:sym typeface="Montserrat Light"/>
              </a:rPr>
              <a:t>What share of your existing markets do you currently hold?</a:t>
            </a:r>
            <a:endParaRPr/>
          </a:p>
          <a:p>
            <a:pPr indent="-228594" lvl="0" marL="228594" marR="0" rtl="0" algn="l">
              <a:spcBef>
                <a:spcPts val="0"/>
              </a:spcBef>
              <a:spcAft>
                <a:spcPts val="0"/>
              </a:spcAft>
              <a:buClr>
                <a:schemeClr val="dk1"/>
              </a:buClr>
              <a:buSzPts val="1250"/>
              <a:buFont typeface="Arial"/>
              <a:buChar char="•"/>
            </a:pPr>
            <a:r>
              <a:rPr lang="en-GB" sz="1250">
                <a:solidFill>
                  <a:schemeClr val="dk1"/>
                </a:solidFill>
                <a:latin typeface="Montserrat Light"/>
                <a:ea typeface="Montserrat Light"/>
                <a:cs typeface="Montserrat Light"/>
                <a:sym typeface="Montserrat Light"/>
              </a:rPr>
              <a:t>What is holding you back in your existing markets? How easy would it be to rectify these?</a:t>
            </a:r>
            <a:endParaRPr/>
          </a:p>
        </p:txBody>
      </p:sp>
      <p:sp>
        <p:nvSpPr>
          <p:cNvPr id="650" name="Google Shape;650;p4"/>
          <p:cNvSpPr txBox="1"/>
          <p:nvPr/>
        </p:nvSpPr>
        <p:spPr>
          <a:xfrm>
            <a:off x="4189044" y="3065502"/>
            <a:ext cx="2976300" cy="14391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50">
                <a:solidFill>
                  <a:schemeClr val="dk1"/>
                </a:solidFill>
                <a:latin typeface="Montserrat Light"/>
                <a:ea typeface="Montserrat Light"/>
                <a:cs typeface="Montserrat Light"/>
                <a:sym typeface="Montserrat Light"/>
              </a:rPr>
              <a:t>Opportunities for market development</a:t>
            </a:r>
            <a:endParaRPr/>
          </a:p>
          <a:p>
            <a:pPr indent="0" lvl="0" marL="0" marR="0" rtl="0" algn="l">
              <a:spcBef>
                <a:spcPts val="0"/>
              </a:spcBef>
              <a:spcAft>
                <a:spcPts val="0"/>
              </a:spcAft>
              <a:buNone/>
            </a:pPr>
            <a:r>
              <a:rPr lang="en-GB" sz="1250">
                <a:solidFill>
                  <a:schemeClr val="dk1"/>
                </a:solidFill>
                <a:latin typeface="Montserrat Light"/>
                <a:ea typeface="Montserrat Light"/>
                <a:cs typeface="Montserrat Light"/>
                <a:sym typeface="Montserrat Light"/>
              </a:rPr>
              <a:t>Which new geographies? Which new segments? With which products?</a:t>
            </a:r>
            <a:endParaRPr sz="125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5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50">
              <a:solidFill>
                <a:schemeClr val="dk1"/>
              </a:solidFill>
              <a:latin typeface="Montserrat Light"/>
              <a:ea typeface="Montserrat Light"/>
              <a:cs typeface="Montserrat Light"/>
              <a:sym typeface="Montserrat Light"/>
            </a:endParaRPr>
          </a:p>
        </p:txBody>
      </p:sp>
      <p:sp>
        <p:nvSpPr>
          <p:cNvPr id="651" name="Google Shape;651;p4"/>
          <p:cNvSpPr txBox="1"/>
          <p:nvPr/>
        </p:nvSpPr>
        <p:spPr>
          <a:xfrm>
            <a:off x="7287749" y="3065501"/>
            <a:ext cx="2976300" cy="14391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50">
                <a:solidFill>
                  <a:schemeClr val="dk1"/>
                </a:solidFill>
                <a:latin typeface="Montserrat Light"/>
                <a:ea typeface="Montserrat Light"/>
                <a:cs typeface="Montserrat Light"/>
                <a:sym typeface="Montserrat Light"/>
              </a:rPr>
              <a:t>Opportunities for diversification</a:t>
            </a:r>
            <a:endParaRPr/>
          </a:p>
          <a:p>
            <a:pPr indent="0" lvl="0" marL="0" marR="0" rtl="0" algn="l">
              <a:spcBef>
                <a:spcPts val="0"/>
              </a:spcBef>
              <a:spcAft>
                <a:spcPts val="0"/>
              </a:spcAft>
              <a:buNone/>
            </a:pPr>
            <a:r>
              <a:rPr b="0" lang="en-GB" sz="1250">
                <a:solidFill>
                  <a:schemeClr val="dk1"/>
                </a:solidFill>
                <a:latin typeface="Montserrat Light"/>
                <a:ea typeface="Montserrat Light"/>
                <a:cs typeface="Montserrat Light"/>
                <a:sym typeface="Montserrat Light"/>
              </a:rPr>
              <a:t>Which new geographies? Which new segments? With which new products?</a:t>
            </a:r>
            <a:endParaRPr b="0" sz="125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5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5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50">
              <a:solidFill>
                <a:schemeClr val="dk1"/>
              </a:solidFill>
              <a:latin typeface="Montserrat Light"/>
              <a:ea typeface="Montserrat Light"/>
              <a:cs typeface="Montserrat Light"/>
              <a:sym typeface="Montserrat Light"/>
            </a:endParaRPr>
          </a:p>
        </p:txBody>
      </p:sp>
      <p:sp>
        <p:nvSpPr>
          <p:cNvPr id="652" name="Google Shape;652;p4"/>
          <p:cNvSpPr txBox="1"/>
          <p:nvPr/>
        </p:nvSpPr>
        <p:spPr>
          <a:xfrm>
            <a:off x="4171319" y="4666817"/>
            <a:ext cx="2976300" cy="12468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50">
                <a:solidFill>
                  <a:schemeClr val="dk1"/>
                </a:solidFill>
                <a:latin typeface="Montserrat Light"/>
                <a:ea typeface="Montserrat Light"/>
                <a:cs typeface="Montserrat Light"/>
                <a:sym typeface="Montserrat Light"/>
              </a:rPr>
              <a:t>Opportunities for market penetration</a:t>
            </a:r>
            <a:endParaRPr/>
          </a:p>
          <a:p>
            <a:pPr indent="0" lvl="0" marL="0" marR="0" rtl="0" algn="l">
              <a:spcBef>
                <a:spcPts val="0"/>
              </a:spcBef>
              <a:spcAft>
                <a:spcPts val="0"/>
              </a:spcAft>
              <a:buNone/>
            </a:pPr>
            <a:r>
              <a:rPr b="0" lang="en-GB" sz="1250">
                <a:solidFill>
                  <a:schemeClr val="dk1"/>
                </a:solidFill>
                <a:latin typeface="Montserrat Light"/>
                <a:ea typeface="Montserrat Light"/>
                <a:cs typeface="Montserrat Light"/>
                <a:sym typeface="Montserrat Light"/>
              </a:rPr>
              <a:t>Which customers will be targeted? With which products? What do we need to do different for success?</a:t>
            </a:r>
            <a:endParaRPr b="0" sz="125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50">
              <a:solidFill>
                <a:schemeClr val="dk1"/>
              </a:solidFill>
              <a:latin typeface="Montserrat Light"/>
              <a:ea typeface="Montserrat Light"/>
              <a:cs typeface="Montserrat Light"/>
              <a:sym typeface="Montserrat Light"/>
            </a:endParaRPr>
          </a:p>
        </p:txBody>
      </p:sp>
      <p:sp>
        <p:nvSpPr>
          <p:cNvPr id="653" name="Google Shape;653;p4"/>
          <p:cNvSpPr txBox="1"/>
          <p:nvPr/>
        </p:nvSpPr>
        <p:spPr>
          <a:xfrm>
            <a:off x="7287742" y="4691893"/>
            <a:ext cx="2976300" cy="12468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50">
                <a:solidFill>
                  <a:schemeClr val="dk1"/>
                </a:solidFill>
                <a:latin typeface="Montserrat Light"/>
                <a:ea typeface="Montserrat Light"/>
                <a:cs typeface="Montserrat Light"/>
                <a:sym typeface="Montserrat Light"/>
              </a:rPr>
              <a:t>Opportunities for product development</a:t>
            </a:r>
            <a:endParaRPr/>
          </a:p>
          <a:p>
            <a:pPr indent="0" lvl="0" marL="0" marR="0" rtl="0" algn="l">
              <a:spcBef>
                <a:spcPts val="0"/>
              </a:spcBef>
              <a:spcAft>
                <a:spcPts val="0"/>
              </a:spcAft>
              <a:buNone/>
            </a:pPr>
            <a:r>
              <a:rPr b="0" lang="en-GB" sz="1250">
                <a:solidFill>
                  <a:schemeClr val="dk1"/>
                </a:solidFill>
                <a:latin typeface="Montserrat Light"/>
                <a:ea typeface="Montserrat Light"/>
                <a:cs typeface="Montserrat Light"/>
                <a:sym typeface="Montserrat Light"/>
              </a:rPr>
              <a:t>Which customers will be targeted? With which new products? </a:t>
            </a:r>
            <a:endParaRPr b="0" sz="125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5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250">
              <a:solidFill>
                <a:schemeClr val="dk1"/>
              </a:solidFill>
              <a:latin typeface="Montserrat Light"/>
              <a:ea typeface="Montserrat Light"/>
              <a:cs typeface="Montserrat Light"/>
              <a:sym typeface="Montserrat Light"/>
            </a:endParaRPr>
          </a:p>
        </p:txBody>
      </p:sp>
      <p:sp>
        <p:nvSpPr>
          <p:cNvPr id="654" name="Google Shape;654;p4"/>
          <p:cNvSpPr txBox="1"/>
          <p:nvPr>
            <p:ph type="title"/>
          </p:nvPr>
        </p:nvSpPr>
        <p:spPr>
          <a:xfrm>
            <a:off x="308102" y="453586"/>
            <a:ext cx="66582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Complete the Ansoff Matrix</a:t>
            </a:r>
            <a:r>
              <a:rPr lang="en-GB" sz="2800">
                <a:solidFill>
                  <a:schemeClr val="accent3"/>
                </a:solidFill>
              </a:rPr>
              <a:t>.</a:t>
            </a:r>
            <a:endParaRPr sz="2800">
              <a:solidFill>
                <a:schemeClr val="accent3"/>
              </a:solidFill>
            </a:endParaRPr>
          </a:p>
        </p:txBody>
      </p:sp>
      <p:sp>
        <p:nvSpPr>
          <p:cNvPr id="655" name="Google Shape;655;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6" name="Google Shape;656;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grpSp>
        <p:nvGrpSpPr>
          <p:cNvPr id="657" name="Google Shape;657;p4"/>
          <p:cNvGrpSpPr/>
          <p:nvPr/>
        </p:nvGrpSpPr>
        <p:grpSpPr>
          <a:xfrm>
            <a:off x="0" y="1073691"/>
            <a:ext cx="1397787" cy="57996"/>
            <a:chOff x="0" y="1077191"/>
            <a:chExt cx="1397787" cy="57996"/>
          </a:xfrm>
        </p:grpSpPr>
        <p:sp>
          <p:nvSpPr>
            <p:cNvPr id="658" name="Google Shape;658;p4"/>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9" name="Google Shape;659;p4"/>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5"/>
          <p:cNvSpPr txBox="1"/>
          <p:nvPr>
            <p:ph type="title"/>
          </p:nvPr>
        </p:nvSpPr>
        <p:spPr>
          <a:xfrm>
            <a:off x="308103" y="514800"/>
            <a:ext cx="5156200" cy="510019"/>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Things to think about</a:t>
            </a:r>
            <a:r>
              <a:rPr lang="en-GB">
                <a:solidFill>
                  <a:schemeClr val="accent1"/>
                </a:solidFill>
              </a:rPr>
              <a:t>.</a:t>
            </a:r>
            <a:endParaRPr>
              <a:solidFill>
                <a:schemeClr val="accent1"/>
              </a:solidFill>
            </a:endParaRPr>
          </a:p>
        </p:txBody>
      </p:sp>
      <p:sp>
        <p:nvSpPr>
          <p:cNvPr id="665" name="Google Shape;665;p5"/>
          <p:cNvSpPr txBox="1"/>
          <p:nvPr/>
        </p:nvSpPr>
        <p:spPr>
          <a:xfrm>
            <a:off x="1012326" y="2312550"/>
            <a:ext cx="9775200" cy="2078100"/>
          </a:xfrm>
          <a:prstGeom prst="rect">
            <a:avLst/>
          </a:prstGeom>
          <a:noFill/>
          <a:ln>
            <a:noFill/>
          </a:ln>
        </p:spPr>
        <p:txBody>
          <a:bodyPr anchorCtr="0" anchor="t" bIns="45700" lIns="91425" spcFirstLastPara="1" rIns="91425" wrap="square" tIns="45700">
            <a:spAutoFit/>
          </a:bodyPr>
          <a:lstStyle/>
          <a:p>
            <a:pPr indent="-332295" lvl="0" marL="457200" marR="0" rtl="0" algn="l">
              <a:lnSpc>
                <a:spcPct val="115000"/>
              </a:lnSpc>
              <a:spcBef>
                <a:spcPts val="0"/>
              </a:spcBef>
              <a:spcAft>
                <a:spcPts val="0"/>
              </a:spcAft>
              <a:buClr>
                <a:schemeClr val="dk1"/>
              </a:buClr>
              <a:buSzPts val="1633"/>
              <a:buFont typeface="Montserrat Light"/>
              <a:buChar char="●"/>
            </a:pPr>
            <a:r>
              <a:rPr lang="en-GB" sz="1633">
                <a:solidFill>
                  <a:schemeClr val="dk1"/>
                </a:solidFill>
                <a:latin typeface="Montserrat Light"/>
                <a:ea typeface="Montserrat Light"/>
                <a:cs typeface="Montserrat Light"/>
                <a:sym typeface="Montserrat Light"/>
              </a:rPr>
              <a:t>Look first of all underneath your nose. There are usually growth opportunities to sell more of the same to existing customers. This means you need to know your share of wallet with each customer so you can assess the potential to sell them more.</a:t>
            </a:r>
            <a:endParaRPr sz="1633">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633">
              <a:solidFill>
                <a:schemeClr val="dk1"/>
              </a:solidFill>
              <a:latin typeface="Montserrat Light"/>
              <a:ea typeface="Montserrat Light"/>
              <a:cs typeface="Montserrat Light"/>
              <a:sym typeface="Montserrat Light"/>
            </a:endParaRPr>
          </a:p>
          <a:p>
            <a:pPr indent="-332295" lvl="0" marL="457200" marR="0" rtl="0" algn="l">
              <a:lnSpc>
                <a:spcPct val="115000"/>
              </a:lnSpc>
              <a:spcBef>
                <a:spcPts val="0"/>
              </a:spcBef>
              <a:spcAft>
                <a:spcPts val="0"/>
              </a:spcAft>
              <a:buClr>
                <a:schemeClr val="dk1"/>
              </a:buClr>
              <a:buSzPts val="1633"/>
              <a:buFont typeface="Montserrat Light"/>
              <a:buChar char="●"/>
            </a:pPr>
            <a:r>
              <a:rPr lang="en-GB" sz="1633">
                <a:solidFill>
                  <a:schemeClr val="dk1"/>
                </a:solidFill>
                <a:latin typeface="Montserrat Light"/>
                <a:ea typeface="Montserrat Light"/>
                <a:cs typeface="Montserrat Light"/>
                <a:sym typeface="Montserrat Light"/>
              </a:rPr>
              <a:t>The next place to look for growth is with your existing products and new customers. What new segments could you attack? Which countries where you do not sell at the present could be attractive markets for your products?</a:t>
            </a:r>
            <a:endParaRPr sz="900">
              <a:latin typeface="Montserrat Light"/>
              <a:ea typeface="Montserrat Light"/>
              <a:cs typeface="Montserrat Light"/>
              <a:sym typeface="Montserrat Light"/>
            </a:endParaRPr>
          </a:p>
        </p:txBody>
      </p:sp>
      <p:sp>
        <p:nvSpPr>
          <p:cNvPr id="666" name="Google Shape;66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7" name="Google Shape;667;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8" name="Google Shape;668;p5"/>
          <p:cNvSpPr/>
          <p:nvPr/>
        </p:nvSpPr>
        <p:spPr>
          <a:xfrm>
            <a:off x="368300" y="1381254"/>
            <a:ext cx="8439600" cy="36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67">
                <a:solidFill>
                  <a:schemeClr val="lt1"/>
                </a:solidFill>
                <a:latin typeface="Montserrat SemiBold"/>
                <a:ea typeface="Montserrat SemiBold"/>
                <a:cs typeface="Montserrat SemiBold"/>
                <a:sym typeface="Montserrat SemiBold"/>
              </a:rPr>
              <a:t>The key is to understand your customer and potential customer base</a:t>
            </a:r>
            <a:endParaRPr sz="1200">
              <a:solidFill>
                <a:schemeClr val="lt1"/>
              </a:solidFill>
              <a:latin typeface="Montserrat SemiBold"/>
              <a:ea typeface="Montserrat SemiBold"/>
              <a:cs typeface="Montserrat SemiBold"/>
              <a:sym typeface="Montserrat SemiBold"/>
            </a:endParaRPr>
          </a:p>
        </p:txBody>
      </p:sp>
      <p:grpSp>
        <p:nvGrpSpPr>
          <p:cNvPr id="669" name="Google Shape;669;p5"/>
          <p:cNvGrpSpPr/>
          <p:nvPr/>
        </p:nvGrpSpPr>
        <p:grpSpPr>
          <a:xfrm>
            <a:off x="0" y="1073691"/>
            <a:ext cx="1397787" cy="57996"/>
            <a:chOff x="0" y="1077191"/>
            <a:chExt cx="1397787" cy="57996"/>
          </a:xfrm>
        </p:grpSpPr>
        <p:sp>
          <p:nvSpPr>
            <p:cNvPr id="670" name="Google Shape;670;p5"/>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1" name="Google Shape;671;p5"/>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2ab2a4ca7f2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77" name="Google Shape;677;g2ab2a4ca7f2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 name="Google Shape;678;g2ab2a4ca7f2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 name="Google Shape;679;g2ab2a4ca7f2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 name="Google Shape;680;g2ab2a4ca7f2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1" name="Google Shape;681;g2ab2a4ca7f2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