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03ZcuI0qIumQyVQ3pSkxw+B8/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8B86A2-05C9-4DE9-9E15-91BB262EBCB9}">
  <a:tblStyle styleId="{868B86A2-05C9-4DE9-9E15-91BB262EBCB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9"/>
          </a:solidFill>
        </a:fill>
      </a:tcStyle>
    </a:wholeTbl>
    <a:band1H>
      <a:tcTxStyle/>
      <a:tcStyle>
        <a:fill>
          <a:solidFill>
            <a:srgbClr val="CACCCF"/>
          </a:solidFill>
        </a:fill>
      </a:tcStyle>
    </a:band1H>
    <a:band2H>
      <a:tcTxStyle/>
    </a:band2H>
    <a:band1V>
      <a:tcTxStyle/>
      <a:tcStyle>
        <a:fill>
          <a:solidFill>
            <a:srgbClr val="CACCCF"/>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75" name="Shape 275"/>
        <p:cNvGrpSpPr/>
        <p:nvPr/>
      </p:nvGrpSpPr>
      <p:grpSpPr>
        <a:xfrm>
          <a:off x="0" y="0"/>
          <a:ext cx="0" cy="0"/>
          <a:chOff x="0" y="0"/>
          <a:chExt cx="0" cy="0"/>
        </a:xfrm>
      </p:grpSpPr>
      <p:sp>
        <p:nvSpPr>
          <p:cNvPr id="276" name="Google Shape;276;p2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77" name="Google Shape;277;p20"/>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78" name="Google Shape;278;p20"/>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79" name="Google Shape;279;p2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1" name="Google Shape;281;p20"/>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2" name="Google Shape;282;p2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83" name="Shape 283"/>
        <p:cNvGrpSpPr/>
        <p:nvPr/>
      </p:nvGrpSpPr>
      <p:grpSpPr>
        <a:xfrm>
          <a:off x="0" y="0"/>
          <a:ext cx="0" cy="0"/>
          <a:chOff x="0" y="0"/>
          <a:chExt cx="0" cy="0"/>
        </a:xfrm>
      </p:grpSpPr>
      <p:pic>
        <p:nvPicPr>
          <p:cNvPr descr="A yellow circle on a black background&#10;&#10;Description automatically generated" id="284" name="Google Shape;28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5" name="Google Shape;285;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8" name="Google Shape;288;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89" name="Google Shape;289;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1"/>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2" name="Google Shape;292;p21"/>
          <p:cNvGrpSpPr/>
          <p:nvPr/>
        </p:nvGrpSpPr>
        <p:grpSpPr>
          <a:xfrm>
            <a:off x="11436251" y="129884"/>
            <a:ext cx="661669" cy="1214119"/>
            <a:chOff x="11436251" y="129884"/>
            <a:chExt cx="661669" cy="1214119"/>
          </a:xfrm>
        </p:grpSpPr>
        <p:sp>
          <p:nvSpPr>
            <p:cNvPr id="293" name="Google Shape;293;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1" name="Google Shape;321;p21"/>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27" name="Google Shape;32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9" name="Google Shape;329;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0" name="Google Shape;330;p2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1" name="Google Shape;331;p22"/>
          <p:cNvGrpSpPr/>
          <p:nvPr/>
        </p:nvGrpSpPr>
        <p:grpSpPr>
          <a:xfrm>
            <a:off x="11436251" y="129884"/>
            <a:ext cx="661669" cy="1214119"/>
            <a:chOff x="11436251" y="129884"/>
            <a:chExt cx="661669" cy="1214119"/>
          </a:xfrm>
        </p:grpSpPr>
        <p:sp>
          <p:nvSpPr>
            <p:cNvPr id="332" name="Google Shape;332;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0" name="Google Shape;360;p22"/>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3"/>
          <p:cNvGrpSpPr/>
          <p:nvPr/>
        </p:nvGrpSpPr>
        <p:grpSpPr>
          <a:xfrm>
            <a:off x="0" y="1318491"/>
            <a:ext cx="1397812" cy="58002"/>
            <a:chOff x="0" y="1077191"/>
            <a:chExt cx="1397812" cy="58002"/>
          </a:xfrm>
        </p:grpSpPr>
        <p:sp>
          <p:nvSpPr>
            <p:cNvPr id="368" name="Google Shape;36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3"/>
          <p:cNvGrpSpPr/>
          <p:nvPr/>
        </p:nvGrpSpPr>
        <p:grpSpPr>
          <a:xfrm>
            <a:off x="11614051" y="129884"/>
            <a:ext cx="661669" cy="1214119"/>
            <a:chOff x="11436251" y="129884"/>
            <a:chExt cx="661669" cy="1214119"/>
          </a:xfrm>
        </p:grpSpPr>
        <p:sp>
          <p:nvSpPr>
            <p:cNvPr id="373" name="Google Shape;37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4"/>
          <p:cNvGrpSpPr/>
          <p:nvPr/>
        </p:nvGrpSpPr>
        <p:grpSpPr>
          <a:xfrm>
            <a:off x="0" y="1318491"/>
            <a:ext cx="1397812" cy="58002"/>
            <a:chOff x="0" y="1077191"/>
            <a:chExt cx="1397812" cy="58002"/>
          </a:xfrm>
        </p:grpSpPr>
        <p:sp>
          <p:nvSpPr>
            <p:cNvPr id="409" name="Google Shape;40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4"/>
          <p:cNvGrpSpPr/>
          <p:nvPr/>
        </p:nvGrpSpPr>
        <p:grpSpPr>
          <a:xfrm>
            <a:off x="11436251" y="129884"/>
            <a:ext cx="661669" cy="1214119"/>
            <a:chOff x="11436251" y="129884"/>
            <a:chExt cx="661669" cy="1214119"/>
          </a:xfrm>
        </p:grpSpPr>
        <p:sp>
          <p:nvSpPr>
            <p:cNvPr id="414" name="Google Shape;41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5"/>
          <p:cNvGrpSpPr/>
          <p:nvPr/>
        </p:nvGrpSpPr>
        <p:grpSpPr>
          <a:xfrm>
            <a:off x="0" y="1318491"/>
            <a:ext cx="1397812" cy="58002"/>
            <a:chOff x="0" y="1077191"/>
            <a:chExt cx="1397812" cy="58002"/>
          </a:xfrm>
        </p:grpSpPr>
        <p:sp>
          <p:nvSpPr>
            <p:cNvPr id="450" name="Google Shape;45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5"/>
          <p:cNvGrpSpPr/>
          <p:nvPr/>
        </p:nvGrpSpPr>
        <p:grpSpPr>
          <a:xfrm>
            <a:off x="11436251" y="129884"/>
            <a:ext cx="661669" cy="1214119"/>
            <a:chOff x="11436251" y="129884"/>
            <a:chExt cx="661669" cy="1214119"/>
          </a:xfrm>
        </p:grpSpPr>
        <p:sp>
          <p:nvSpPr>
            <p:cNvPr id="455" name="Google Shape;45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6"/>
          <p:cNvGrpSpPr/>
          <p:nvPr/>
        </p:nvGrpSpPr>
        <p:grpSpPr>
          <a:xfrm>
            <a:off x="0" y="1318491"/>
            <a:ext cx="1397812" cy="58002"/>
            <a:chOff x="0" y="1077191"/>
            <a:chExt cx="1397812" cy="58002"/>
          </a:xfrm>
        </p:grpSpPr>
        <p:sp>
          <p:nvSpPr>
            <p:cNvPr id="491" name="Google Shape;491;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6"/>
          <p:cNvGrpSpPr/>
          <p:nvPr/>
        </p:nvGrpSpPr>
        <p:grpSpPr>
          <a:xfrm>
            <a:off x="11436251" y="129884"/>
            <a:ext cx="661669" cy="1214119"/>
            <a:chOff x="11436251" y="129884"/>
            <a:chExt cx="661669" cy="1214119"/>
          </a:xfrm>
        </p:grpSpPr>
        <p:sp>
          <p:nvSpPr>
            <p:cNvPr id="496" name="Google Shape;496;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7"/>
          <p:cNvGrpSpPr/>
          <p:nvPr/>
        </p:nvGrpSpPr>
        <p:grpSpPr>
          <a:xfrm>
            <a:off x="0" y="1318491"/>
            <a:ext cx="1397812" cy="58002"/>
            <a:chOff x="0" y="1077191"/>
            <a:chExt cx="1397812" cy="58002"/>
          </a:xfrm>
        </p:grpSpPr>
        <p:sp>
          <p:nvSpPr>
            <p:cNvPr id="533" name="Google Shape;533;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7"/>
          <p:cNvGrpSpPr/>
          <p:nvPr/>
        </p:nvGrpSpPr>
        <p:grpSpPr>
          <a:xfrm>
            <a:off x="11614051" y="129884"/>
            <a:ext cx="661669" cy="1214119"/>
            <a:chOff x="11436251" y="129884"/>
            <a:chExt cx="661669" cy="1214119"/>
          </a:xfrm>
        </p:grpSpPr>
        <p:sp>
          <p:nvSpPr>
            <p:cNvPr id="538" name="Google Shape;538;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3"/>
          <p:cNvGrpSpPr/>
          <p:nvPr/>
        </p:nvGrpSpPr>
        <p:grpSpPr>
          <a:xfrm>
            <a:off x="0" y="1318491"/>
            <a:ext cx="1397812" cy="58002"/>
            <a:chOff x="0" y="1077191"/>
            <a:chExt cx="1397812" cy="58002"/>
          </a:xfrm>
        </p:grpSpPr>
        <p:sp>
          <p:nvSpPr>
            <p:cNvPr id="63" name="Google Shape;63;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3"/>
          <p:cNvGrpSpPr/>
          <p:nvPr/>
        </p:nvGrpSpPr>
        <p:grpSpPr>
          <a:xfrm>
            <a:off x="11436251" y="129884"/>
            <a:ext cx="661669" cy="1214119"/>
            <a:chOff x="11436251" y="129884"/>
            <a:chExt cx="661669" cy="1214119"/>
          </a:xfrm>
        </p:grpSpPr>
        <p:sp>
          <p:nvSpPr>
            <p:cNvPr id="68" name="Google Shape;68;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1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1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8" name="Shape 98"/>
        <p:cNvGrpSpPr/>
        <p:nvPr/>
      </p:nvGrpSpPr>
      <p:grpSpPr>
        <a:xfrm>
          <a:off x="0" y="0"/>
          <a:ext cx="0" cy="0"/>
          <a:chOff x="0" y="0"/>
          <a:chExt cx="0" cy="0"/>
        </a:xfrm>
      </p:grpSpPr>
      <p:pic>
        <p:nvPicPr>
          <p:cNvPr descr="A yellow circle on a black background&#10;&#10;Description automatically generated" id="99" name="Google Shape;99;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0" name="Google Shape;100;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3" name="Google Shape;103;p14"/>
          <p:cNvGrpSpPr/>
          <p:nvPr/>
        </p:nvGrpSpPr>
        <p:grpSpPr>
          <a:xfrm>
            <a:off x="0" y="1318491"/>
            <a:ext cx="1397812" cy="58002"/>
            <a:chOff x="0" y="1077191"/>
            <a:chExt cx="1397812" cy="58002"/>
          </a:xfrm>
        </p:grpSpPr>
        <p:sp>
          <p:nvSpPr>
            <p:cNvPr id="104" name="Google Shape;104;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6" name="Google Shape;106;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7" name="Google Shape;107;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8" name="Google Shape;108;p14"/>
          <p:cNvGrpSpPr/>
          <p:nvPr/>
        </p:nvGrpSpPr>
        <p:grpSpPr>
          <a:xfrm>
            <a:off x="11436251" y="129884"/>
            <a:ext cx="661669" cy="1214119"/>
            <a:chOff x="11436251" y="129884"/>
            <a:chExt cx="661669" cy="1214119"/>
          </a:xfrm>
        </p:grpSpPr>
        <p:sp>
          <p:nvSpPr>
            <p:cNvPr id="109" name="Google Shape;109;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7" name="Google Shape;137;p14"/>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8" name="Shape 138"/>
        <p:cNvGrpSpPr/>
        <p:nvPr/>
      </p:nvGrpSpPr>
      <p:grpSpPr>
        <a:xfrm>
          <a:off x="0" y="0"/>
          <a:ext cx="0" cy="0"/>
          <a:chOff x="0" y="0"/>
          <a:chExt cx="0" cy="0"/>
        </a:xfrm>
      </p:grpSpPr>
      <p:pic>
        <p:nvPicPr>
          <p:cNvPr descr="A yellow circle on a black background&#10;&#10;Description automatically generated" id="139" name="Google Shape;139;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0" name="Google Shape;140;p15"/>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3" name="Google Shape;143;p15"/>
          <p:cNvGrpSpPr/>
          <p:nvPr/>
        </p:nvGrpSpPr>
        <p:grpSpPr>
          <a:xfrm>
            <a:off x="0" y="1318491"/>
            <a:ext cx="1397812" cy="58002"/>
            <a:chOff x="0" y="1077191"/>
            <a:chExt cx="1397812" cy="58002"/>
          </a:xfrm>
        </p:grpSpPr>
        <p:sp>
          <p:nvSpPr>
            <p:cNvPr id="144" name="Google Shape;14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6" name="Google Shape;146;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7" name="Google Shape;147;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8" name="Google Shape;148;p15"/>
          <p:cNvGrpSpPr/>
          <p:nvPr/>
        </p:nvGrpSpPr>
        <p:grpSpPr>
          <a:xfrm>
            <a:off x="11436251" y="129884"/>
            <a:ext cx="661669" cy="1214119"/>
            <a:chOff x="11436251" y="129884"/>
            <a:chExt cx="661669" cy="1214119"/>
          </a:xfrm>
        </p:grpSpPr>
        <p:sp>
          <p:nvSpPr>
            <p:cNvPr id="149" name="Google Shape;14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7" name="Google Shape;177;p15"/>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78" name="Shape 178"/>
        <p:cNvGrpSpPr/>
        <p:nvPr/>
      </p:nvGrpSpPr>
      <p:grpSpPr>
        <a:xfrm>
          <a:off x="0" y="0"/>
          <a:ext cx="0" cy="0"/>
          <a:chOff x="0" y="0"/>
          <a:chExt cx="0" cy="0"/>
        </a:xfrm>
      </p:grpSpPr>
      <p:pic>
        <p:nvPicPr>
          <p:cNvPr descr="A yellow circle on a black background&#10;&#10;Description automatically generated" id="179" name="Google Shape;179;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0" name="Google Shape;180;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3" name="Google Shape;183;p16"/>
          <p:cNvGrpSpPr/>
          <p:nvPr/>
        </p:nvGrpSpPr>
        <p:grpSpPr>
          <a:xfrm>
            <a:off x="0" y="1318491"/>
            <a:ext cx="1397812" cy="58002"/>
            <a:chOff x="0" y="1077191"/>
            <a:chExt cx="1397812" cy="58002"/>
          </a:xfrm>
        </p:grpSpPr>
        <p:sp>
          <p:nvSpPr>
            <p:cNvPr id="184" name="Google Shape;18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6" name="Google Shape;186;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7" name="Google Shape;187;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88" name="Google Shape;188;p16"/>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89" name="Google Shape;189;p16"/>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0" name="Google Shape;190;p16"/>
          <p:cNvGrpSpPr/>
          <p:nvPr/>
        </p:nvGrpSpPr>
        <p:grpSpPr>
          <a:xfrm>
            <a:off x="11626751" y="129884"/>
            <a:ext cx="661669" cy="1214119"/>
            <a:chOff x="11436251" y="129884"/>
            <a:chExt cx="661669" cy="1214119"/>
          </a:xfrm>
        </p:grpSpPr>
        <p:sp>
          <p:nvSpPr>
            <p:cNvPr id="191" name="Google Shape;191;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19" name="Shape 219"/>
        <p:cNvGrpSpPr/>
        <p:nvPr/>
      </p:nvGrpSpPr>
      <p:grpSpPr>
        <a:xfrm>
          <a:off x="0" y="0"/>
          <a:ext cx="0" cy="0"/>
          <a:chOff x="0" y="0"/>
          <a:chExt cx="0" cy="0"/>
        </a:xfrm>
      </p:grpSpPr>
      <p:pic>
        <p:nvPicPr>
          <p:cNvPr descr="A yellow circle on a black background&#10;&#10;Description automatically generated" id="220" name="Google Shape;22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1" name="Google Shape;22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24" name="Google Shape;224;p17"/>
          <p:cNvGrpSpPr/>
          <p:nvPr/>
        </p:nvGrpSpPr>
        <p:grpSpPr>
          <a:xfrm>
            <a:off x="0" y="1318491"/>
            <a:ext cx="1397812" cy="58002"/>
            <a:chOff x="0" y="1077191"/>
            <a:chExt cx="1397812" cy="58002"/>
          </a:xfrm>
        </p:grpSpPr>
        <p:sp>
          <p:nvSpPr>
            <p:cNvPr id="225" name="Google Shape;225;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7" name="Google Shape;227;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8" name="Google Shape;22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29" name="Google Shape;229;p17"/>
          <p:cNvGrpSpPr/>
          <p:nvPr/>
        </p:nvGrpSpPr>
        <p:grpSpPr>
          <a:xfrm>
            <a:off x="11436251" y="129884"/>
            <a:ext cx="661669" cy="1214119"/>
            <a:chOff x="11436251" y="129884"/>
            <a:chExt cx="661669" cy="1214119"/>
          </a:xfrm>
        </p:grpSpPr>
        <p:sp>
          <p:nvSpPr>
            <p:cNvPr id="230" name="Google Shape;230;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58" name="Google Shape;258;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59" name="Google Shape;259;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0" name="Shape 260"/>
        <p:cNvGrpSpPr/>
        <p:nvPr/>
      </p:nvGrpSpPr>
      <p:grpSpPr>
        <a:xfrm>
          <a:off x="0" y="0"/>
          <a:ext cx="0" cy="0"/>
          <a:chOff x="0" y="0"/>
          <a:chExt cx="0" cy="0"/>
        </a:xfrm>
      </p:grpSpPr>
      <p:pic>
        <p:nvPicPr>
          <p:cNvPr descr="A logo with blue and yellow colors&#10;&#10;Description automatically generated" id="261" name="Google Shape;261;p1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2" name="Google Shape;262;p18"/>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63" name="Google Shape;263;p18"/>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64" name="Google Shape;264;p18"/>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65" name="Google Shape;265;p18"/>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66" name="Google Shape;266;p18"/>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67" name="Google Shape;267;p18"/>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68" name="Shape 268"/>
        <p:cNvGrpSpPr/>
        <p:nvPr/>
      </p:nvGrpSpPr>
      <p:grpSpPr>
        <a:xfrm>
          <a:off x="0" y="0"/>
          <a:ext cx="0" cy="0"/>
          <a:chOff x="0" y="0"/>
          <a:chExt cx="0" cy="0"/>
        </a:xfrm>
      </p:grpSpPr>
      <p:pic>
        <p:nvPicPr>
          <p:cNvPr descr="A logo with blue and yellow colors&#10;&#10;Description automatically generated" id="269" name="Google Shape;269;p1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70" name="Google Shape;270;p1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71" name="Google Shape;271;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2" name="Google Shape;272;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
          <p:cNvSpPr txBox="1"/>
          <p:nvPr>
            <p:ph type="title"/>
          </p:nvPr>
        </p:nvSpPr>
        <p:spPr>
          <a:xfrm>
            <a:off x="492630" y="818832"/>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200" u="none" cap="none" strike="noStrike">
                <a:solidFill>
                  <a:schemeClr val="dk2"/>
                </a:solidFill>
                <a:latin typeface="Montserrat SemiBold"/>
                <a:ea typeface="Montserrat SemiBold"/>
                <a:cs typeface="Montserrat SemiBold"/>
                <a:sym typeface="Montserrat SemiBold"/>
              </a:rPr>
              <a:t>Benchmarking</a:t>
            </a:r>
            <a:endParaRPr sz="1200"/>
          </a:p>
        </p:txBody>
      </p:sp>
      <p:pic>
        <p:nvPicPr>
          <p:cNvPr id="619" name="Google Shape;619;p1"/>
          <p:cNvPicPr preferRelativeResize="0"/>
          <p:nvPr/>
        </p:nvPicPr>
        <p:blipFill rotWithShape="1">
          <a:blip r:embed="rId3">
            <a:alphaModFix/>
          </a:blip>
          <a:srcRect b="0" l="0" r="0" t="0"/>
          <a:stretch/>
        </p:blipFill>
        <p:spPr>
          <a:xfrm>
            <a:off x="6748124" y="2599176"/>
            <a:ext cx="1254974" cy="1078450"/>
          </a:xfrm>
          <a:prstGeom prst="rect">
            <a:avLst/>
          </a:prstGeom>
          <a:noFill/>
          <a:ln>
            <a:noFill/>
          </a:ln>
        </p:spPr>
      </p:pic>
      <p:pic>
        <p:nvPicPr>
          <p:cNvPr id="620" name="Google Shape;620;p1"/>
          <p:cNvPicPr preferRelativeResize="0"/>
          <p:nvPr/>
        </p:nvPicPr>
        <p:blipFill rotWithShape="1">
          <a:blip r:embed="rId3">
            <a:alphaModFix/>
          </a:blip>
          <a:srcRect b="0" l="0" r="0" t="0"/>
          <a:stretch/>
        </p:blipFill>
        <p:spPr>
          <a:xfrm>
            <a:off x="3909075" y="3677625"/>
            <a:ext cx="989499" cy="85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id="625" name="Google Shape;625;p2"/>
          <p:cNvPicPr preferRelativeResize="0"/>
          <p:nvPr/>
        </p:nvPicPr>
        <p:blipFill rotWithShape="1">
          <a:blip r:embed="rId3">
            <a:alphaModFix/>
          </a:blip>
          <a:srcRect b="0" l="14584" r="15830" t="0"/>
          <a:stretch/>
        </p:blipFill>
        <p:spPr>
          <a:xfrm>
            <a:off x="6294050" y="1396875"/>
            <a:ext cx="4982851" cy="4714299"/>
          </a:xfrm>
          <a:prstGeom prst="rect">
            <a:avLst/>
          </a:prstGeom>
          <a:noFill/>
          <a:ln>
            <a:noFill/>
          </a:ln>
        </p:spPr>
      </p:pic>
      <p:sp>
        <p:nvSpPr>
          <p:cNvPr id="626" name="Google Shape;626;p2"/>
          <p:cNvSpPr txBox="1"/>
          <p:nvPr>
            <p:ph type="title"/>
          </p:nvPr>
        </p:nvSpPr>
        <p:spPr>
          <a:xfrm>
            <a:off x="475740" y="483297"/>
            <a:ext cx="102621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model for making improvements</a:t>
            </a:r>
            <a:r>
              <a:rPr lang="en-GB" sz="3000">
                <a:solidFill>
                  <a:schemeClr val="accent1"/>
                </a:solidFill>
              </a:rPr>
              <a:t>.</a:t>
            </a:r>
            <a:endParaRPr sz="3000">
              <a:solidFill>
                <a:schemeClr val="accent1"/>
              </a:solidFill>
              <a:latin typeface="Montserrat SemiBold"/>
              <a:ea typeface="Montserrat SemiBold"/>
              <a:cs typeface="Montserrat SemiBold"/>
              <a:sym typeface="Montserrat SemiBold"/>
            </a:endParaRPr>
          </a:p>
        </p:txBody>
      </p:sp>
      <p:sp>
        <p:nvSpPr>
          <p:cNvPr id="627" name="Google Shape;627;p2"/>
          <p:cNvSpPr/>
          <p:nvPr/>
        </p:nvSpPr>
        <p:spPr>
          <a:xfrm>
            <a:off x="475754" y="1349020"/>
            <a:ext cx="84396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667" u="none" cap="none" strike="noStrike">
                <a:solidFill>
                  <a:schemeClr val="lt1"/>
                </a:solidFill>
                <a:latin typeface="Montserrat SemiBold"/>
                <a:ea typeface="Montserrat SemiBold"/>
                <a:cs typeface="Montserrat SemiBold"/>
                <a:sym typeface="Montserrat SemiBold"/>
              </a:rPr>
              <a:t>Use this model to set targets for business and marketing KPIs</a:t>
            </a:r>
            <a:endParaRPr sz="1200">
              <a:solidFill>
                <a:schemeClr val="lt1"/>
              </a:solidFill>
              <a:latin typeface="Montserrat SemiBold"/>
              <a:ea typeface="Montserrat SemiBold"/>
              <a:cs typeface="Montserrat SemiBold"/>
              <a:sym typeface="Montserrat SemiBold"/>
            </a:endParaRPr>
          </a:p>
        </p:txBody>
      </p:sp>
      <p:sp>
        <p:nvSpPr>
          <p:cNvPr id="628" name="Google Shape;62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9" name="Google Shape;629;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0" name="Google Shape;630;p2"/>
          <p:cNvSpPr txBox="1"/>
          <p:nvPr/>
        </p:nvSpPr>
        <p:spPr>
          <a:xfrm>
            <a:off x="698800" y="2081650"/>
            <a:ext cx="49161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u="none" cap="none" strike="noStrike">
                <a:solidFill>
                  <a:schemeClr val="dk1"/>
                </a:solidFill>
                <a:latin typeface="Montserrat Light"/>
                <a:ea typeface="Montserrat Light"/>
                <a:cs typeface="Montserrat Light"/>
                <a:sym typeface="Montserrat Light"/>
              </a:rPr>
              <a:t>Benchmarking is important in business. Benchmarks provide reference points against which you can measure your performance.</a:t>
            </a:r>
            <a:endParaRPr i="0" u="none" cap="none" strike="noStrike">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benchmarking wheel (the figure opposite) takes you through the five steps.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trickiest part of benchmarking can be step 3 – finding an easily available source against which to make comparisons.</a:t>
            </a:r>
            <a:endParaRPr>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graphicFrame>
        <p:nvGraphicFramePr>
          <p:cNvPr id="635" name="Google Shape;635;p3"/>
          <p:cNvGraphicFramePr/>
          <p:nvPr/>
        </p:nvGraphicFramePr>
        <p:xfrm>
          <a:off x="575371" y="2303980"/>
          <a:ext cx="3000000" cy="3000000"/>
        </p:xfrm>
        <a:graphic>
          <a:graphicData uri="http://schemas.openxmlformats.org/drawingml/2006/table">
            <a:tbl>
              <a:tblPr bandRow="1" firstCol="1" firstRow="1">
                <a:noFill/>
                <a:tableStyleId>{868B86A2-05C9-4DE9-9E15-91BB262EBCB9}</a:tableStyleId>
              </a:tblPr>
              <a:tblGrid>
                <a:gridCol w="4416500"/>
                <a:gridCol w="2208250"/>
                <a:gridCol w="2208250"/>
                <a:gridCol w="2208250"/>
              </a:tblGrid>
              <a:tr h="499025">
                <a:tc>
                  <a:txBody>
                    <a:bodyPr/>
                    <a:lstStyle/>
                    <a:p>
                      <a:pPr indent="0" lvl="0" marL="0" marR="0" rtl="0" algn="l">
                        <a:lnSpc>
                          <a:spcPct val="115000"/>
                        </a:lnSpc>
                        <a:spcBef>
                          <a:spcPts val="0"/>
                        </a:spcBef>
                        <a:spcAft>
                          <a:spcPts val="0"/>
                        </a:spcAft>
                        <a:buNone/>
                      </a:pPr>
                      <a:r>
                        <a:rPr b="0" lang="en-GB" u="none" cap="none" strike="noStrike">
                          <a:solidFill>
                            <a:schemeClr val="dk2"/>
                          </a:solidFill>
                          <a:latin typeface="Montserrat SemiBold"/>
                          <a:ea typeface="Montserrat SemiBold"/>
                          <a:cs typeface="Montserrat SemiBold"/>
                          <a:sym typeface="Montserrat SemiBold"/>
                        </a:rPr>
                        <a:t>Benchmarking possibilities</a:t>
                      </a:r>
                      <a:endParaRPr b="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GB" u="none" cap="none" strike="noStrike">
                          <a:solidFill>
                            <a:schemeClr val="dk2"/>
                          </a:solidFill>
                          <a:latin typeface="Montserrat SemiBold"/>
                          <a:ea typeface="Montserrat SemiBold"/>
                          <a:cs typeface="Montserrat SemiBold"/>
                          <a:sym typeface="Montserrat SemiBold"/>
                        </a:rPr>
                        <a:t>What is the problem?</a:t>
                      </a:r>
                      <a:endParaRPr b="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GB" u="none" cap="none" strike="noStrike">
                          <a:solidFill>
                            <a:schemeClr val="dk2"/>
                          </a:solidFill>
                          <a:latin typeface="Montserrat SemiBold"/>
                          <a:ea typeface="Montserrat SemiBold"/>
                          <a:cs typeface="Montserrat SemiBold"/>
                          <a:sym typeface="Montserrat SemiBold"/>
                        </a:rPr>
                        <a:t>What is the cause of the problem?</a:t>
                      </a:r>
                      <a:endParaRPr b="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GB" u="none" cap="none" strike="noStrike">
                          <a:solidFill>
                            <a:schemeClr val="dk2"/>
                          </a:solidFill>
                          <a:latin typeface="Montserrat SemiBold"/>
                          <a:ea typeface="Montserrat SemiBold"/>
                          <a:cs typeface="Montserrat SemiBold"/>
                          <a:sym typeface="Montserrat SemiBold"/>
                        </a:rPr>
                        <a:t>Feasibility of benchmarking</a:t>
                      </a:r>
                      <a:endParaRPr b="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499025">
                <a:tc>
                  <a:txBody>
                    <a:bodyPr/>
                    <a:lstStyle/>
                    <a:p>
                      <a:pPr indent="0" lvl="0" marL="0" marR="0" rtl="0" algn="l">
                        <a:lnSpc>
                          <a:spcPct val="100000"/>
                        </a:lnSpc>
                        <a:spcBef>
                          <a:spcPts val="0"/>
                        </a:spcBef>
                        <a:spcAft>
                          <a:spcPts val="0"/>
                        </a:spcAft>
                        <a:buNone/>
                      </a:pPr>
                      <a:r>
                        <a:rPr b="0" lang="en-GB" sz="1300" u="none" cap="none" strike="noStrike">
                          <a:solidFill>
                            <a:schemeClr val="dk2"/>
                          </a:solidFill>
                          <a:latin typeface="Montserrat Medium"/>
                          <a:ea typeface="Montserrat Medium"/>
                          <a:cs typeface="Montserrat Medium"/>
                          <a:sym typeface="Montserrat Medium"/>
                        </a:rPr>
                        <a:t>Customer loyalty metrics such as NPS, customer satisfaction, likelihood to purchase, customer effort etc.</a:t>
                      </a:r>
                      <a:endParaRPr b="0" sz="1300" u="none" cap="none" strike="noStrike">
                        <a:solidFill>
                          <a:schemeClr val="dk2"/>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sz="1300">
                        <a:solidFill>
                          <a:schemeClr val="dk2"/>
                        </a:solidFill>
                        <a:latin typeface="Montserrat Medium"/>
                        <a:ea typeface="Montserrat Medium"/>
                        <a:cs typeface="Montserrat Medium"/>
                        <a:sym typeface="Montserrat Medium"/>
                      </a:endParaRPr>
                    </a:p>
                  </a:txBody>
                  <a:tcPr marT="0" marB="0" marR="91450" marL="91450"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99025">
                <a:tc>
                  <a:txBody>
                    <a:bodyPr/>
                    <a:lstStyle/>
                    <a:p>
                      <a:pPr indent="0" lvl="0" marL="0" marR="0" rtl="0" algn="l">
                        <a:lnSpc>
                          <a:spcPct val="100000"/>
                        </a:lnSpc>
                        <a:spcBef>
                          <a:spcPts val="0"/>
                        </a:spcBef>
                        <a:spcAft>
                          <a:spcPts val="0"/>
                        </a:spcAft>
                        <a:buNone/>
                      </a:pPr>
                      <a:r>
                        <a:rPr b="0" lang="en-GB" sz="1300" u="none" cap="none" strike="noStrike">
                          <a:solidFill>
                            <a:schemeClr val="dk2"/>
                          </a:solidFill>
                          <a:latin typeface="Montserrat Medium"/>
                          <a:ea typeface="Montserrat Medium"/>
                          <a:cs typeface="Montserrat Medium"/>
                          <a:sym typeface="Montserrat Medium"/>
                        </a:rPr>
                        <a:t>Quality metrics such as product failure rates, product length of life, cost of maintenance etc.</a:t>
                      </a:r>
                      <a:endParaRPr b="0" sz="1300" u="none" cap="none" strike="noStrike">
                        <a:solidFill>
                          <a:schemeClr val="dk2"/>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sz="1300">
                        <a:solidFill>
                          <a:schemeClr val="dk2"/>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sz="1300">
                        <a:solidFill>
                          <a:schemeClr val="dk2"/>
                        </a:solidFill>
                        <a:latin typeface="Montserrat Medium"/>
                        <a:ea typeface="Montserrat Medium"/>
                        <a:cs typeface="Montserrat Medium"/>
                        <a:sym typeface="Montserrat Medium"/>
                      </a:endParaRPr>
                    </a:p>
                  </a:txBody>
                  <a:tcPr marT="0" marB="0" marR="91450" marL="91450"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99025">
                <a:tc>
                  <a:txBody>
                    <a:bodyPr/>
                    <a:lstStyle/>
                    <a:p>
                      <a:pPr indent="0" lvl="0" marL="0" marR="0" rtl="0" algn="l">
                        <a:lnSpc>
                          <a:spcPct val="100000"/>
                        </a:lnSpc>
                        <a:spcBef>
                          <a:spcPts val="0"/>
                        </a:spcBef>
                        <a:spcAft>
                          <a:spcPts val="0"/>
                        </a:spcAft>
                        <a:buNone/>
                      </a:pPr>
                      <a:r>
                        <a:rPr b="0" lang="en-GB" sz="1300" u="none" cap="none" strike="noStrike">
                          <a:solidFill>
                            <a:schemeClr val="dk2"/>
                          </a:solidFill>
                          <a:latin typeface="Montserrat Medium"/>
                          <a:ea typeface="Montserrat Medium"/>
                          <a:cs typeface="Montserrat Medium"/>
                          <a:sym typeface="Montserrat Medium"/>
                        </a:rPr>
                        <a:t>Cost and effectiveness metrics such as price, cost in use, perceived value for money etc.</a:t>
                      </a:r>
                      <a:endParaRPr b="0" sz="1300" u="none" cap="none" strike="noStrike">
                        <a:solidFill>
                          <a:schemeClr val="dk2"/>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sz="1300">
                        <a:solidFill>
                          <a:schemeClr val="dk2"/>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sz="1300">
                        <a:solidFill>
                          <a:schemeClr val="dk2"/>
                        </a:solidFill>
                        <a:latin typeface="Montserrat Medium"/>
                        <a:ea typeface="Montserrat Medium"/>
                        <a:cs typeface="Montserrat Medium"/>
                        <a:sym typeface="Montserrat Medium"/>
                      </a:endParaRPr>
                    </a:p>
                  </a:txBody>
                  <a:tcPr marT="0" marB="0" marR="91450" marL="91450"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756075">
                <a:tc>
                  <a:txBody>
                    <a:bodyPr/>
                    <a:lstStyle/>
                    <a:p>
                      <a:pPr indent="0" lvl="0" marL="0" marR="0" rtl="0" algn="l">
                        <a:lnSpc>
                          <a:spcPct val="100000"/>
                        </a:lnSpc>
                        <a:spcBef>
                          <a:spcPts val="0"/>
                        </a:spcBef>
                        <a:spcAft>
                          <a:spcPts val="0"/>
                        </a:spcAft>
                        <a:buNone/>
                      </a:pPr>
                      <a:r>
                        <a:rPr b="0" lang="en-GB" sz="1300" u="none" cap="none" strike="noStrike">
                          <a:solidFill>
                            <a:schemeClr val="dk2"/>
                          </a:solidFill>
                          <a:latin typeface="Montserrat Medium"/>
                          <a:ea typeface="Montserrat Medium"/>
                          <a:cs typeface="Montserrat Medium"/>
                          <a:sym typeface="Montserrat Medium"/>
                        </a:rPr>
                        <a:t>Timeliness metrics such as delivery on time, speed of response to enquiries, speed of response to complaints etc.</a:t>
                      </a:r>
                      <a:endParaRPr b="0" sz="1300" u="none" cap="none" strike="noStrike">
                        <a:solidFill>
                          <a:schemeClr val="dk2"/>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b="0" sz="1300">
                        <a:solidFill>
                          <a:schemeClr val="dk2"/>
                        </a:solidFill>
                        <a:latin typeface="Montserrat Medium"/>
                        <a:ea typeface="Montserrat Medium"/>
                        <a:cs typeface="Montserrat Medium"/>
                        <a:sym typeface="Montserrat Medium"/>
                      </a:endParaRPr>
                    </a:p>
                  </a:txBody>
                  <a:tcPr marT="0" marB="0" marR="91450" marL="91450"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36" name="Google Shape;636;p3"/>
          <p:cNvSpPr txBox="1"/>
          <p:nvPr/>
        </p:nvSpPr>
        <p:spPr>
          <a:xfrm>
            <a:off x="381093" y="1462454"/>
            <a:ext cx="108492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starting point is to decide what to benchmark. Some possibilities are indicated in the worksheet below. Once you’ve decided what needs benchmarking, think through the problem and the cause of the problem. This may give you ideas as to what the metrics are that can be benchmarked.</a:t>
            </a:r>
            <a:endParaRPr sz="1100"/>
          </a:p>
        </p:txBody>
      </p:sp>
      <p:sp>
        <p:nvSpPr>
          <p:cNvPr id="637" name="Google Shape;637;p3"/>
          <p:cNvSpPr txBox="1"/>
          <p:nvPr>
            <p:ph type="title"/>
          </p:nvPr>
        </p:nvSpPr>
        <p:spPr>
          <a:xfrm>
            <a:off x="298675" y="702031"/>
            <a:ext cx="794035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Decide what needs benchmarking</a:t>
            </a:r>
            <a:r>
              <a:rPr lang="en-GB">
                <a:solidFill>
                  <a:schemeClr val="lt1"/>
                </a:solidFill>
              </a:rPr>
              <a:t>.</a:t>
            </a:r>
            <a:endParaRPr>
              <a:solidFill>
                <a:schemeClr val="lt1"/>
              </a:solidFill>
            </a:endParaRPr>
          </a:p>
        </p:txBody>
      </p:sp>
      <p:sp>
        <p:nvSpPr>
          <p:cNvPr id="638" name="Google Shape;63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9" name="Google Shape;639;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0" name="Google Shape;640;p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graphicFrame>
        <p:nvGraphicFramePr>
          <p:cNvPr id="645" name="Google Shape;645;p4"/>
          <p:cNvGraphicFramePr/>
          <p:nvPr/>
        </p:nvGraphicFramePr>
        <p:xfrm>
          <a:off x="1555423" y="2482461"/>
          <a:ext cx="3000000" cy="3000000"/>
        </p:xfrm>
        <a:graphic>
          <a:graphicData uri="http://schemas.openxmlformats.org/drawingml/2006/table">
            <a:tbl>
              <a:tblPr bandRow="1" firstCol="1" firstRow="1">
                <a:noFill/>
                <a:tableStyleId>{868B86A2-05C9-4DE9-9E15-91BB262EBCB9}</a:tableStyleId>
              </a:tblPr>
              <a:tblGrid>
                <a:gridCol w="3561275"/>
                <a:gridCol w="1935150"/>
                <a:gridCol w="1787675"/>
                <a:gridCol w="2021725"/>
              </a:tblGrid>
              <a:tr h="797350">
                <a:tc>
                  <a:txBody>
                    <a:bodyPr/>
                    <a:lstStyle/>
                    <a:p>
                      <a:pPr indent="0" lvl="0" marL="0" marR="0" rtl="0" algn="l">
                        <a:lnSpc>
                          <a:spcPct val="100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List the KPIs to be measured</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sz="1300">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Amongst which target audience?</a:t>
                      </a:r>
                      <a:endParaRPr b="0" sz="13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t/>
                      </a:r>
                      <a:endParaRPr b="0" sz="1300">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SzPts val="1500"/>
                        <a:buFont typeface="Montserrat Light"/>
                        <a:buNone/>
                      </a:pPr>
                      <a:r>
                        <a:rPr b="0" lang="en-GB" sz="1300" u="none" cap="none" strike="noStrike">
                          <a:solidFill>
                            <a:schemeClr val="dk2"/>
                          </a:solidFill>
                          <a:latin typeface="Montserrat SemiBold"/>
                          <a:ea typeface="Montserrat SemiBold"/>
                          <a:cs typeface="Montserrat SemiBold"/>
                          <a:sym typeface="Montserrat SemiBold"/>
                        </a:rPr>
                        <a:t>What KPI score do we think we have?</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What KPI would we like to achieve?</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46" name="Google Shape;646;p4"/>
          <p:cNvSpPr txBox="1"/>
          <p:nvPr/>
        </p:nvSpPr>
        <p:spPr>
          <a:xfrm>
            <a:off x="400325" y="1604800"/>
            <a:ext cx="101133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In addition to the KPIs that are to be measured, be specific about the target audience that will provide these measurements. Also, at this early stage try to anticipate what KPI you have right now and what you would like it to be.</a:t>
            </a:r>
            <a:endParaRPr sz="1100"/>
          </a:p>
        </p:txBody>
      </p:sp>
      <p:sp>
        <p:nvSpPr>
          <p:cNvPr id="647" name="Google Shape;647;p4"/>
          <p:cNvSpPr txBox="1"/>
          <p:nvPr>
            <p:ph type="title"/>
          </p:nvPr>
        </p:nvSpPr>
        <p:spPr>
          <a:xfrm>
            <a:off x="298676" y="750470"/>
            <a:ext cx="1088151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596"/>
              </a:buClr>
              <a:buSzPts val="3200"/>
              <a:buFont typeface="Signika"/>
              <a:buNone/>
            </a:pPr>
            <a:r>
              <a:rPr lang="en-GB" sz="3000">
                <a:latin typeface="Montserrat"/>
                <a:ea typeface="Montserrat"/>
                <a:cs typeface="Montserrat"/>
                <a:sym typeface="Montserrat"/>
              </a:rPr>
              <a:t>Key performance indicators (KPI’s) to be measured</a:t>
            </a:r>
            <a:r>
              <a:rPr lang="en-GB" sz="3000">
                <a:solidFill>
                  <a:schemeClr val="accent2"/>
                </a:solidFill>
                <a:latin typeface="Montserrat"/>
                <a:ea typeface="Montserrat"/>
                <a:cs typeface="Montserrat"/>
                <a:sym typeface="Montserrat"/>
              </a:rPr>
              <a:t>.</a:t>
            </a:r>
            <a:endParaRPr sz="3000">
              <a:solidFill>
                <a:schemeClr val="accent2"/>
              </a:solidFill>
              <a:latin typeface="Montserrat"/>
              <a:ea typeface="Montserrat"/>
              <a:cs typeface="Montserrat"/>
              <a:sym typeface="Montserrat"/>
            </a:endParaRPr>
          </a:p>
        </p:txBody>
      </p:sp>
      <p:sp>
        <p:nvSpPr>
          <p:cNvPr id="648" name="Google Shape;64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9" name="Google Shape;64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0" name="Google Shape;650;p4"/>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
          <p:cNvSpPr txBox="1"/>
          <p:nvPr/>
        </p:nvSpPr>
        <p:spPr>
          <a:xfrm>
            <a:off x="420205" y="1645594"/>
            <a:ext cx="9794400" cy="1949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Be specific about the target audience that will provide these measurements – the benchmarks. Also, it is worth postulating what the KPIs will be for comparison with the actual result when it is available – can it be done?</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Consider internal benchmarks (different SBUs, different geographical groups), competitive companies, and any best in-class companies in non-competitive businesses.</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If the comparative KPI’s will be difficult or impossible to achieve, new/alternative ones must be determined.</a:t>
            </a:r>
            <a:endParaRPr sz="13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56" name="Google Shape;656;p5"/>
          <p:cNvSpPr txBox="1"/>
          <p:nvPr>
            <p:ph type="title"/>
          </p:nvPr>
        </p:nvSpPr>
        <p:spPr>
          <a:xfrm>
            <a:off x="298675" y="750470"/>
            <a:ext cx="6790281"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Who to benchmark against</a:t>
            </a:r>
            <a:r>
              <a:rPr lang="en-GB" sz="3000">
                <a:solidFill>
                  <a:schemeClr val="lt1"/>
                </a:solidFill>
              </a:rPr>
              <a:t>.</a:t>
            </a:r>
            <a:endParaRPr sz="3000">
              <a:solidFill>
                <a:schemeClr val="lt1"/>
              </a:solidFill>
            </a:endParaRPr>
          </a:p>
        </p:txBody>
      </p:sp>
      <p:graphicFrame>
        <p:nvGraphicFramePr>
          <p:cNvPr id="657" name="Google Shape;657;p5"/>
          <p:cNvGraphicFramePr/>
          <p:nvPr/>
        </p:nvGraphicFramePr>
        <p:xfrm>
          <a:off x="870011" y="3518801"/>
          <a:ext cx="3000000" cy="3000000"/>
        </p:xfrm>
        <a:graphic>
          <a:graphicData uri="http://schemas.openxmlformats.org/drawingml/2006/table">
            <a:tbl>
              <a:tblPr bandRow="1" firstCol="1" firstRow="1">
                <a:noFill/>
                <a:tableStyleId>{868B86A2-05C9-4DE9-9E15-91BB262EBCB9}</a:tableStyleId>
              </a:tblPr>
              <a:tblGrid>
                <a:gridCol w="3860650"/>
                <a:gridCol w="2163050"/>
                <a:gridCol w="2120725"/>
                <a:gridCol w="2221700"/>
              </a:tblGrid>
              <a:tr h="499025">
                <a:tc>
                  <a:txBody>
                    <a:bodyPr/>
                    <a:lstStyle/>
                    <a:p>
                      <a:pPr indent="0" lvl="0" marL="0" marR="0" rtl="0" algn="l">
                        <a:lnSpc>
                          <a:spcPct val="100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Comparative benchmarks</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Which audiences will be used as  comparative KPIs?</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SzPts val="1500"/>
                        <a:buFont typeface="Montserrat Light"/>
                        <a:buNone/>
                      </a:pPr>
                      <a:r>
                        <a:rPr b="0" lang="en-GB" sz="1300" u="none" cap="none" strike="noStrike">
                          <a:solidFill>
                            <a:schemeClr val="dk2"/>
                          </a:solidFill>
                          <a:latin typeface="Montserrat SemiBold"/>
                          <a:ea typeface="Montserrat SemiBold"/>
                          <a:cs typeface="Montserrat SemiBold"/>
                          <a:sym typeface="Montserrat SemiBold"/>
                        </a:rPr>
                        <a:t>How available are these comparative KPIs?</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sz="1300">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What will be the source of the comparative KPIs?</a:t>
                      </a:r>
                      <a:endParaRPr b="0" sz="13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t/>
                      </a:r>
                      <a:endParaRPr b="0" sz="1300">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58" name="Google Shape;658;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9" name="Google Shape;659;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0" name="Google Shape;660;p5"/>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
          <p:cNvSpPr txBox="1"/>
          <p:nvPr/>
        </p:nvSpPr>
        <p:spPr>
          <a:xfrm>
            <a:off x="385350" y="1517550"/>
            <a:ext cx="105600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Most benchmarking exercises fail because they are overambitious in wanting to collect data from competitive sources that cannot be reached.</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Also, bear in mind that KPIs obtained from market surveys can weary respondents if they are too frequent.</a:t>
            </a:r>
            <a:br>
              <a:rPr lang="en-GB" sz="1300">
                <a:solidFill>
                  <a:schemeClr val="dk1"/>
                </a:solidFill>
                <a:latin typeface="Montserrat Light"/>
                <a:ea typeface="Montserrat Light"/>
                <a:cs typeface="Montserrat Light"/>
                <a:sym typeface="Montserrat Light"/>
              </a:rPr>
            </a:br>
            <a:r>
              <a:rPr lang="en-GB" sz="1300">
                <a:solidFill>
                  <a:schemeClr val="dk1"/>
                </a:solidFill>
                <a:latin typeface="Montserrat Light"/>
                <a:ea typeface="Montserrat Light"/>
                <a:cs typeface="Montserrat Light"/>
                <a:sym typeface="Montserrat Light"/>
              </a:rPr>
              <a:t>Annual measurements are the norm for most customer satisfaction surveys.</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telephone is an expensive method of collecting KPIs. Online is the most cost-effective method but it may not be possible  without up-to-date and accurate email addresses and unless the target audience is fully engaged.</a:t>
            </a:r>
            <a:endParaRPr sz="13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66" name="Google Shape;666;p6"/>
          <p:cNvSpPr txBox="1"/>
          <p:nvPr>
            <p:ph type="title"/>
          </p:nvPr>
        </p:nvSpPr>
        <p:spPr>
          <a:xfrm>
            <a:off x="298675" y="750475"/>
            <a:ext cx="64434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How to collect the data</a:t>
            </a:r>
            <a:r>
              <a:rPr lang="en-GB" sz="3000">
                <a:solidFill>
                  <a:schemeClr val="lt1"/>
                </a:solidFill>
              </a:rPr>
              <a:t>.</a:t>
            </a:r>
            <a:endParaRPr sz="3000">
              <a:solidFill>
                <a:schemeClr val="lt1"/>
              </a:solidFill>
            </a:endParaRPr>
          </a:p>
        </p:txBody>
      </p:sp>
      <p:graphicFrame>
        <p:nvGraphicFramePr>
          <p:cNvPr id="667" name="Google Shape;667;p6"/>
          <p:cNvGraphicFramePr/>
          <p:nvPr/>
        </p:nvGraphicFramePr>
        <p:xfrm>
          <a:off x="1654673" y="3627174"/>
          <a:ext cx="3000000" cy="3000000"/>
        </p:xfrm>
        <a:graphic>
          <a:graphicData uri="http://schemas.openxmlformats.org/drawingml/2006/table">
            <a:tbl>
              <a:tblPr bandRow="1" firstCol="1" firstRow="1">
                <a:noFill/>
                <a:tableStyleId>{868B86A2-05C9-4DE9-9E15-91BB262EBCB9}</a:tableStyleId>
              </a:tblPr>
              <a:tblGrid>
                <a:gridCol w="3340050"/>
                <a:gridCol w="1987825"/>
                <a:gridCol w="1766600"/>
                <a:gridCol w="1766600"/>
              </a:tblGrid>
              <a:tr h="499025">
                <a:tc>
                  <a:txBody>
                    <a:bodyPr/>
                    <a:lstStyle/>
                    <a:p>
                      <a:pPr indent="0" lvl="0" marL="0" marR="0" rtl="0" algn="l">
                        <a:lnSpc>
                          <a:spcPct val="115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Comparative benchmarks</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b="0" sz="1300">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Proposed method of collecting the KPIs</a:t>
                      </a:r>
                      <a:endParaRPr b="0" sz="13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300">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2"/>
                        </a:buClr>
                        <a:buSzPts val="1500"/>
                        <a:buFont typeface="Montserrat Light"/>
                        <a:buNone/>
                      </a:pPr>
                      <a:r>
                        <a:rPr b="0" lang="en-GB" sz="1300" u="none" cap="none" strike="noStrike">
                          <a:solidFill>
                            <a:schemeClr val="dk2"/>
                          </a:solidFill>
                          <a:latin typeface="Montserrat SemiBold"/>
                          <a:ea typeface="Montserrat SemiBold"/>
                          <a:cs typeface="Montserrat SemiBold"/>
                          <a:sym typeface="Montserrat SemiBold"/>
                        </a:rPr>
                        <a:t>Frequency of KPI measurement</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Cost of measurement</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68" name="Google Shape;668;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9" name="Google Shape;669;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0" name="Google Shape;670;p6"/>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
          <p:cNvSpPr txBox="1"/>
          <p:nvPr/>
        </p:nvSpPr>
        <p:spPr>
          <a:xfrm>
            <a:off x="463525" y="1650675"/>
            <a:ext cx="103764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If the question “why?” is asked after the numeric score is received, it should give an indication of what action is required.</a:t>
            </a:r>
            <a:endParaRPr sz="1100"/>
          </a:p>
        </p:txBody>
      </p:sp>
      <p:sp>
        <p:nvSpPr>
          <p:cNvPr id="676" name="Google Shape;676;p7"/>
          <p:cNvSpPr txBox="1"/>
          <p:nvPr/>
        </p:nvSpPr>
        <p:spPr>
          <a:xfrm>
            <a:off x="2255574" y="5253203"/>
            <a:ext cx="768085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lt1"/>
                </a:solidFill>
                <a:latin typeface="Montserrat SemiBold"/>
                <a:ea typeface="Montserrat SemiBold"/>
                <a:cs typeface="Montserrat SemiBold"/>
                <a:sym typeface="Montserrat SemiBold"/>
              </a:rPr>
              <a:t>What  KPI targets will be set for future measurement programs?</a:t>
            </a:r>
            <a:endParaRPr>
              <a:solidFill>
                <a:schemeClr val="lt1"/>
              </a:solidFill>
              <a:latin typeface="Montserrat SemiBold"/>
              <a:ea typeface="Montserrat SemiBold"/>
              <a:cs typeface="Montserrat SemiBold"/>
              <a:sym typeface="Montserrat SemiBold"/>
            </a:endParaRPr>
          </a:p>
        </p:txBody>
      </p:sp>
      <p:graphicFrame>
        <p:nvGraphicFramePr>
          <p:cNvPr id="677" name="Google Shape;677;p7"/>
          <p:cNvGraphicFramePr/>
          <p:nvPr/>
        </p:nvGraphicFramePr>
        <p:xfrm>
          <a:off x="849283" y="2580587"/>
          <a:ext cx="3000000" cy="3000000"/>
        </p:xfrm>
        <a:graphic>
          <a:graphicData uri="http://schemas.openxmlformats.org/drawingml/2006/table">
            <a:tbl>
              <a:tblPr bandRow="1" firstCol="1" firstRow="1">
                <a:noFill/>
                <a:tableStyleId>{868B86A2-05C9-4DE9-9E15-91BB262EBCB9}</a:tableStyleId>
              </a:tblPr>
              <a:tblGrid>
                <a:gridCol w="3128650"/>
                <a:gridCol w="1517725"/>
                <a:gridCol w="1647975"/>
                <a:gridCol w="4583125"/>
              </a:tblGrid>
              <a:tr h="499025">
                <a:tc>
                  <a:txBody>
                    <a:bodyPr/>
                    <a:lstStyle/>
                    <a:p>
                      <a:pPr indent="0" lvl="0" marL="0" marR="0" rtl="0" algn="l">
                        <a:lnSpc>
                          <a:spcPct val="115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Comparative benchmarks</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KPI Score</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2"/>
                        </a:buClr>
                        <a:buSzPts val="1500"/>
                        <a:buFont typeface="Montserrat Light"/>
                        <a:buNone/>
                      </a:pPr>
                      <a:r>
                        <a:t/>
                      </a:r>
                      <a:endParaRPr b="0" sz="1300">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500"/>
                        <a:buFont typeface="Montserrat Light"/>
                        <a:buNone/>
                      </a:pPr>
                      <a:r>
                        <a:rPr b="0" lang="en-GB" sz="1300" u="none" cap="none" strike="noStrike">
                          <a:solidFill>
                            <a:schemeClr val="dk2"/>
                          </a:solidFill>
                          <a:latin typeface="Montserrat SemiBold"/>
                          <a:ea typeface="Montserrat SemiBold"/>
                          <a:cs typeface="Montserrat SemiBold"/>
                          <a:sym typeface="Montserrat SemiBold"/>
                        </a:rPr>
                        <a:t>Delta with anticipated KPI (see Step 2)</a:t>
                      </a:r>
                      <a:endParaRPr b="0" sz="13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500"/>
                        <a:buFont typeface="Montserrat Light"/>
                        <a:buNone/>
                      </a:pPr>
                      <a:r>
                        <a:t/>
                      </a:r>
                      <a:endParaRPr b="0" sz="1300">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lang="en-GB" sz="1300" u="none" cap="none" strike="noStrike">
                          <a:solidFill>
                            <a:schemeClr val="dk2"/>
                          </a:solidFill>
                          <a:latin typeface="Montserrat SemiBold"/>
                          <a:ea typeface="Montserrat SemiBold"/>
                          <a:cs typeface="Montserrat SemiBold"/>
                          <a:sym typeface="Montserrat SemiBold"/>
                        </a:rPr>
                        <a:t>Action required</a:t>
                      </a:r>
                      <a:endParaRPr b="0" sz="1300" u="none" cap="none" strike="noStrike">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D8D8D8"/>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65750">
                <a:tc>
                  <a:txBody>
                    <a:bodyPr/>
                    <a:lstStyle/>
                    <a:p>
                      <a:pPr indent="0" lvl="0" marL="0" marR="0" rtl="0" algn="l">
                        <a:lnSpc>
                          <a:spcPct val="115000"/>
                        </a:lnSpc>
                        <a:spcBef>
                          <a:spcPts val="0"/>
                        </a:spcBef>
                        <a:spcAft>
                          <a:spcPts val="0"/>
                        </a:spcAft>
                        <a:buNone/>
                      </a:pPr>
                      <a:r>
                        <a:t/>
                      </a:r>
                      <a:endParaRPr b="1"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2F2F2"/>
                    </a:solidFill>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500" u="none" cap="none" strike="noStrike">
                        <a:solidFill>
                          <a:schemeClr val="dk2"/>
                        </a:solidFill>
                        <a:latin typeface="Montserrat Light"/>
                        <a:ea typeface="Montserrat Light"/>
                        <a:cs typeface="Montserrat Light"/>
                        <a:sym typeface="Montserrat Light"/>
                      </a:endParaRPr>
                    </a:p>
                  </a:txBody>
                  <a:tcPr marT="0" marB="0"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78" name="Google Shape;678;p7"/>
          <p:cNvSpPr txBox="1"/>
          <p:nvPr>
            <p:ph type="title"/>
          </p:nvPr>
        </p:nvSpPr>
        <p:spPr>
          <a:xfrm>
            <a:off x="298682" y="75044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How can we improve</a:t>
            </a:r>
            <a:r>
              <a:rPr lang="en-GB" sz="3000">
                <a:solidFill>
                  <a:schemeClr val="accent3"/>
                </a:solidFill>
              </a:rPr>
              <a:t>?</a:t>
            </a:r>
            <a:endParaRPr sz="3000">
              <a:solidFill>
                <a:schemeClr val="accent3"/>
              </a:solidFill>
            </a:endParaRPr>
          </a:p>
        </p:txBody>
      </p:sp>
      <p:sp>
        <p:nvSpPr>
          <p:cNvPr id="679" name="Google Shape;679;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8"/>
          <p:cNvSpPr txBox="1"/>
          <p:nvPr>
            <p:ph type="title"/>
          </p:nvPr>
        </p:nvSpPr>
        <p:spPr>
          <a:xfrm>
            <a:off x="308103" y="591000"/>
            <a:ext cx="5156100" cy="51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Things to think about</a:t>
            </a:r>
            <a:r>
              <a:rPr lang="en-GB" sz="3000">
                <a:solidFill>
                  <a:schemeClr val="accent1"/>
                </a:solidFill>
              </a:rPr>
              <a:t>.</a:t>
            </a:r>
            <a:endParaRPr sz="3000">
              <a:solidFill>
                <a:schemeClr val="accent1"/>
              </a:solidFill>
            </a:endParaRPr>
          </a:p>
        </p:txBody>
      </p:sp>
      <p:sp>
        <p:nvSpPr>
          <p:cNvPr id="687" name="Google Shape;687;p8"/>
          <p:cNvSpPr txBox="1"/>
          <p:nvPr/>
        </p:nvSpPr>
        <p:spPr>
          <a:xfrm>
            <a:off x="1349414" y="2450206"/>
            <a:ext cx="8905200" cy="12990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15000"/>
              </a:lnSpc>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The key to benchmarking is finding data against which to benchmark. External data may be the gold standard but if it is not available then find an internal data source that is.</a:t>
            </a:r>
            <a:endParaRPr>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latin typeface="Montserrat Light"/>
              <a:ea typeface="Montserrat Light"/>
              <a:cs typeface="Montserrat Light"/>
              <a:sym typeface="Montserrat Light"/>
            </a:endParaRPr>
          </a:p>
          <a:p>
            <a:pPr indent="-317500" lvl="0" marL="457200" marR="0" rtl="0" algn="l">
              <a:lnSpc>
                <a:spcPct val="115000"/>
              </a:lnSpc>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Be realistic with your KPI's. It can take two or three years to make a significant positive difference.</a:t>
            </a:r>
            <a:endParaRPr>
              <a:latin typeface="Montserrat Light"/>
              <a:ea typeface="Montserrat Light"/>
              <a:cs typeface="Montserrat Light"/>
              <a:sym typeface="Montserrat Light"/>
            </a:endParaRPr>
          </a:p>
        </p:txBody>
      </p:sp>
      <p:sp>
        <p:nvSpPr>
          <p:cNvPr id="688" name="Google Shape;688;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8"/>
          <p:cNvSpPr/>
          <p:nvPr/>
        </p:nvSpPr>
        <p:spPr>
          <a:xfrm>
            <a:off x="401314" y="1585774"/>
            <a:ext cx="84396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67">
                <a:solidFill>
                  <a:schemeClr val="lt1"/>
                </a:solidFill>
                <a:latin typeface="Montserrat SemiBold"/>
                <a:ea typeface="Montserrat SemiBold"/>
                <a:cs typeface="Montserrat SemiBold"/>
                <a:sym typeface="Montserrat SemiBold"/>
              </a:rPr>
              <a:t>The key is finding the right things to benchmark against</a:t>
            </a:r>
            <a:endParaRPr sz="11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9"/>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Montserrat SemiBold"/>
              <a:buNone/>
            </a:pPr>
            <a:r>
              <a:rPr lang="en-GB"/>
              <a:t>Thank you</a:t>
            </a:r>
            <a:r>
              <a:rPr lang="en-GB">
                <a:solidFill>
                  <a:schemeClr val="lt1"/>
                </a:solidFill>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