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Kn88YECwGLVLPe9NBmZLM2xGM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D3EB3C-078F-4DD9-AD1A-ED4CB2AA047A}">
  <a:tblStyle styleId="{1CD3EB3C-078F-4DD9-AD1A-ED4CB2AA04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B8F17D2-F818-44EF-BE31-94D08F00334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f0d6b8a55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1f0d6b8a5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f0d6b8a55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1f0d6b8a55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 Id="rId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 Id="rId4" Type="http://schemas.openxmlformats.org/officeDocument/2006/relationships/image" Target="../media/image5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 Id="rId4" Type="http://schemas.openxmlformats.org/officeDocument/2006/relationships/image" Target="../media/image3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4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Porter’s Diamond</a:t>
            </a:r>
            <a:endParaRPr/>
          </a:p>
        </p:txBody>
      </p:sp>
      <p:pic>
        <p:nvPicPr>
          <p:cNvPr id="621" name="Google Shape;621;p1"/>
          <p:cNvPicPr preferRelativeResize="0"/>
          <p:nvPr/>
        </p:nvPicPr>
        <p:blipFill rotWithShape="1">
          <a:blip r:embed="rId3">
            <a:alphaModFix/>
          </a:blip>
          <a:srcRect b="0" l="0" r="0" t="0"/>
          <a:stretch/>
        </p:blipFill>
        <p:spPr>
          <a:xfrm>
            <a:off x="3869874" y="3656426"/>
            <a:ext cx="1040501" cy="921050"/>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6698851" y="2590800"/>
            <a:ext cx="1289942" cy="1141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enhance competitiveness</a:t>
            </a:r>
            <a:r>
              <a:rPr lang="en-GB" sz="3000">
                <a:solidFill>
                  <a:schemeClr val="accent1"/>
                </a:solidFill>
              </a:rPr>
              <a:t>.</a:t>
            </a:r>
            <a:endParaRPr sz="3000"/>
          </a:p>
        </p:txBody>
      </p:sp>
      <p:sp>
        <p:nvSpPr>
          <p:cNvPr id="630" name="Google Shape;630;p2"/>
          <p:cNvSpPr txBox="1"/>
          <p:nvPr/>
        </p:nvSpPr>
        <p:spPr>
          <a:xfrm>
            <a:off x="334298" y="1848994"/>
            <a:ext cx="47541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374151"/>
                </a:solidFill>
                <a:latin typeface="Montserrat Light"/>
                <a:ea typeface="Montserrat Light"/>
                <a:cs typeface="Montserrat Light"/>
                <a:sym typeface="Montserrat Light"/>
              </a:rPr>
              <a:t>Porter’s Diamond is an economic model developed by Michael Porter in his book </a:t>
            </a:r>
            <a:r>
              <a:rPr b="0" i="1" lang="en-GB" sz="1400" u="none" cap="none" strike="noStrike">
                <a:solidFill>
                  <a:srgbClr val="374151"/>
                </a:solidFill>
                <a:latin typeface="Montserrat Light"/>
                <a:ea typeface="Montserrat Light"/>
                <a:cs typeface="Montserrat Light"/>
                <a:sym typeface="Montserrat Light"/>
              </a:rPr>
              <a:t>The Competitive Advantage of Nations</a:t>
            </a:r>
            <a:r>
              <a:rPr b="0" i="0" lang="en-GB" sz="1400" u="none" cap="none" strike="noStrike">
                <a:solidFill>
                  <a:srgbClr val="374151"/>
                </a:solidFill>
                <a:latin typeface="Montserrat Light"/>
                <a:ea typeface="Montserrat Light"/>
                <a:cs typeface="Montserrat Light"/>
                <a:sym typeface="Montserrat Light"/>
              </a:rPr>
              <a:t>. The tool is used to analyse the competitive environment and marketplace and so help a company in a market, determine its relative strength. </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The diamond consists of four interconnected factors that influence competitiveness – key factors of production, demand conditions, supporting industries, and the rivalry of companies in the market.</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The effectiveness of Porter's Diamond may vary across industries and regions. It's important to customise your approach based on the specific context of your business and market conditions. Regularly reassess and adjust your strategies to stay ahead of the competition.</a:t>
            </a:r>
            <a:endParaRPr sz="1400">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3286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determine a competitive advantage</a:t>
            </a:r>
            <a:endParaRPr b="1" sz="1600">
              <a:solidFill>
                <a:schemeClr val="lt1"/>
              </a:solidFill>
              <a:latin typeface="Montserrat SemiBold"/>
              <a:ea typeface="Montserrat SemiBold"/>
              <a:cs typeface="Montserrat SemiBold"/>
              <a:sym typeface="Montserrat SemiBold"/>
            </a:endParaRPr>
          </a:p>
        </p:txBody>
      </p:sp>
      <p:pic>
        <p:nvPicPr>
          <p:cNvPr id="632" name="Google Shape;632;p2"/>
          <p:cNvPicPr preferRelativeResize="0"/>
          <p:nvPr/>
        </p:nvPicPr>
        <p:blipFill rotWithShape="1">
          <a:blip r:embed="rId3">
            <a:alphaModFix/>
          </a:blip>
          <a:srcRect b="0" l="0" r="0" t="0"/>
          <a:stretch/>
        </p:blipFill>
        <p:spPr>
          <a:xfrm>
            <a:off x="6192324" y="1667444"/>
            <a:ext cx="4754203" cy="42083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9" name="Google Shape;639;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factor conditions</a:t>
            </a:r>
            <a:r>
              <a:rPr lang="en-GB" sz="3000">
                <a:solidFill>
                  <a:schemeClr val="accent3"/>
                </a:solidFill>
              </a:rPr>
              <a:t>.</a:t>
            </a:r>
            <a:endParaRPr sz="3000">
              <a:solidFill>
                <a:schemeClr val="accent3"/>
              </a:solidFill>
            </a:endParaRPr>
          </a:p>
        </p:txBody>
      </p:sp>
      <p:graphicFrame>
        <p:nvGraphicFramePr>
          <p:cNvPr id="640" name="Google Shape;640;p3"/>
          <p:cNvGraphicFramePr/>
          <p:nvPr/>
        </p:nvGraphicFramePr>
        <p:xfrm>
          <a:off x="1383570" y="2947368"/>
          <a:ext cx="3000000" cy="3000000"/>
        </p:xfrm>
        <a:graphic>
          <a:graphicData uri="http://schemas.openxmlformats.org/drawingml/2006/table">
            <a:tbl>
              <a:tblPr>
                <a:noFill/>
                <a:tableStyleId>{1CD3EB3C-078F-4DD9-AD1A-ED4CB2AA047A}</a:tableStyleId>
              </a:tblPr>
              <a:tblGrid>
                <a:gridCol w="4540975"/>
                <a:gridCol w="45919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24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factors are required for your company in your market?</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391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important are the various factors – physical resources, human resources, access to capital?</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77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Where are there shortfalls and advantages in these factors?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1" name="Google Shape;641;p3"/>
          <p:cNvSpPr txBox="1"/>
          <p:nvPr/>
        </p:nvSpPr>
        <p:spPr>
          <a:xfrm>
            <a:off x="406825" y="1607575"/>
            <a:ext cx="10810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and assess the key factors of production in your industry or market. This includes human resources, physical resources, knowledge resources, capital resources, and infrastructure. Invest in developing and upgrading these factors. This might involve improving education and training, upgrading technology, or enhancing infrastructure.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8" name="Google Shape;648;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Assess demand conditions</a:t>
            </a:r>
            <a:r>
              <a:rPr lang="en-GB" sz="3000">
                <a:solidFill>
                  <a:schemeClr val="accent2"/>
                </a:solidFill>
              </a:rPr>
              <a:t>.</a:t>
            </a:r>
            <a:r>
              <a:rPr lang="en-GB" sz="3000"/>
              <a:t> </a:t>
            </a:r>
            <a:endParaRPr sz="3000"/>
          </a:p>
        </p:txBody>
      </p:sp>
      <p:graphicFrame>
        <p:nvGraphicFramePr>
          <p:cNvPr id="649" name="Google Shape;649;p4"/>
          <p:cNvGraphicFramePr/>
          <p:nvPr/>
        </p:nvGraphicFramePr>
        <p:xfrm>
          <a:off x="1106563" y="2778443"/>
          <a:ext cx="3000000" cy="3000000"/>
        </p:xfrm>
        <a:graphic>
          <a:graphicData uri="http://schemas.openxmlformats.org/drawingml/2006/table">
            <a:tbl>
              <a:tblPr bandRow="1" firstCol="1" firstRow="1">
                <a:noFill/>
                <a:tableStyleId>{CB8F17D2-F818-44EF-BE31-94D08F00334E}</a:tableStyleId>
              </a:tblPr>
              <a:tblGrid>
                <a:gridCol w="4751300"/>
                <a:gridCol w="520997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driving demand for your products?  Who are the major customers?  What do they need that you can offer?</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can you better adjust your offer to meet the needs of your market?</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is demand changing in your market?  What is driving this change?  How quickly is it happening?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0" name="Google Shape;650;p4"/>
          <p:cNvSpPr txBox="1"/>
          <p:nvPr/>
        </p:nvSpPr>
        <p:spPr>
          <a:xfrm>
            <a:off x="441700" y="1579325"/>
            <a:ext cx="10600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Analyse the characteristics of the local or global demand for your product or service. Focus on innovation and meeting customer needs. Tailor your products or services to specific customer demands and preferences. Understand the trends and changes in customer demand and adjust your strategies accordingly.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7" name="Google Shape;657;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Consider related and supportive companies</a:t>
            </a:r>
            <a:r>
              <a:rPr lang="en-GB" sz="3000">
                <a:solidFill>
                  <a:schemeClr val="accent1"/>
                </a:solidFill>
              </a:rPr>
              <a:t>.</a:t>
            </a:r>
            <a:endParaRPr sz="3000">
              <a:solidFill>
                <a:schemeClr val="accent1"/>
              </a:solidFill>
            </a:endParaRPr>
          </a:p>
        </p:txBody>
      </p:sp>
      <p:graphicFrame>
        <p:nvGraphicFramePr>
          <p:cNvPr id="658" name="Google Shape;658;p5"/>
          <p:cNvGraphicFramePr/>
          <p:nvPr/>
        </p:nvGraphicFramePr>
        <p:xfrm>
          <a:off x="1167497" y="2867138"/>
          <a:ext cx="3000000" cy="3000000"/>
        </p:xfrm>
        <a:graphic>
          <a:graphicData uri="http://schemas.openxmlformats.org/drawingml/2006/table">
            <a:tbl>
              <a:tblPr bandRow="1" firstCol="1" firstRow="1">
                <a:noFill/>
                <a:tableStyleId>{CB8F17D2-F818-44EF-BE31-94D08F00334E}</a:tableStyleId>
              </a:tblPr>
              <a:tblGrid>
                <a:gridCol w="5309925"/>
                <a:gridCol w="4464775"/>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043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companies in your market are worthy of collaboration? Consider suppliers, universities, trade associations etc.</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382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relationships does my company have with these supportive organisations? How can I improve and strengthen relationships?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9" name="Google Shape;659;p5"/>
          <p:cNvSpPr txBox="1"/>
          <p:nvPr/>
        </p:nvSpPr>
        <p:spPr>
          <a:xfrm>
            <a:off x="408097" y="1584101"/>
            <a:ext cx="10278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Build strong relationships with suppliers, manufacturers, and other related industries. Foster collaboration and innovation within the supply chain. A strong and efficient network of supporting industries can enhance competitiveness. Invest in research and development to create synergies with related industries.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5" name="Google Shape;665;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6" name="Google Shape;666;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Assess firms’ strategies and rivalry</a:t>
            </a:r>
            <a:r>
              <a:rPr lang="en-GB" sz="3000">
                <a:solidFill>
                  <a:schemeClr val="accent1"/>
                </a:solidFill>
              </a:rPr>
              <a:t>.</a:t>
            </a:r>
            <a:endParaRPr sz="3000"/>
          </a:p>
        </p:txBody>
      </p:sp>
      <p:graphicFrame>
        <p:nvGraphicFramePr>
          <p:cNvPr id="667" name="Google Shape;667;p6"/>
          <p:cNvGraphicFramePr/>
          <p:nvPr/>
        </p:nvGraphicFramePr>
        <p:xfrm>
          <a:off x="1398330" y="2705310"/>
          <a:ext cx="3000000" cy="3000000"/>
        </p:xfrm>
        <a:graphic>
          <a:graphicData uri="http://schemas.openxmlformats.org/drawingml/2006/table">
            <a:tbl>
              <a:tblPr bandRow="1" firstCol="1" firstRow="1">
                <a:noFill/>
                <a:tableStyleId>{CB8F17D2-F818-44EF-BE31-94D08F00334E}</a:tableStyleId>
              </a:tblPr>
              <a:tblGrid>
                <a:gridCol w="4430975"/>
                <a:gridCol w="4840600"/>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11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are the leaders in the market? What makes them leaders?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481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my company position itself to compete more effectively? What position can I take that will give me a competitive advantage?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8" name="Google Shape;668;p6"/>
          <p:cNvSpPr txBox="1"/>
          <p:nvPr/>
        </p:nvSpPr>
        <p:spPr>
          <a:xfrm>
            <a:off x="418634" y="1631281"/>
            <a:ext cx="970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Manage rivalry positively by focusing on differentiation, cost leadership, or niche strategies. Promote healthy competition that drives innovation and efficiency..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4" name="Google Shape;674;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5" name="Google Shape;675;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Government and chance</a:t>
            </a:r>
            <a:r>
              <a:rPr lang="en-GB" sz="3000">
                <a:solidFill>
                  <a:schemeClr val="lt1"/>
                </a:solidFill>
              </a:rPr>
              <a:t>.</a:t>
            </a:r>
            <a:endParaRPr sz="3000"/>
          </a:p>
        </p:txBody>
      </p:sp>
      <p:graphicFrame>
        <p:nvGraphicFramePr>
          <p:cNvPr id="676" name="Google Shape;676;p7"/>
          <p:cNvGraphicFramePr/>
          <p:nvPr/>
        </p:nvGraphicFramePr>
        <p:xfrm>
          <a:off x="1321210" y="3108400"/>
          <a:ext cx="3000000" cy="3000000"/>
        </p:xfrm>
        <a:graphic>
          <a:graphicData uri="http://schemas.openxmlformats.org/drawingml/2006/table">
            <a:tbl>
              <a:tblPr bandRow="1" firstCol="1" firstRow="1">
                <a:noFill/>
                <a:tableStyleId>{CB8F17D2-F818-44EF-BE31-94D08F00334E}</a:tableStyleId>
              </a:tblPr>
              <a:tblGrid>
                <a:gridCol w="4517625"/>
                <a:gridCol w="5048575"/>
              </a:tblGrid>
              <a:tr h="543875">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9006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would working closely with government help my company? What can I offer government?  What do I want from government?</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23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events are happening or could happen that I need to be aware of? What about technical break throughs, wars, social changes?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77" name="Google Shape;677;p7"/>
          <p:cNvSpPr txBox="1"/>
          <p:nvPr/>
        </p:nvSpPr>
        <p:spPr>
          <a:xfrm>
            <a:off x="410178" y="1642938"/>
            <a:ext cx="97299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Work closely with the government to create a favourable business environment. This may include policies that support education, infrastructure, and research and development. Monitor and adapt to changes in the external environment, such as economic fluctuations or technological advancements.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f0d6b8a558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Editable framework</a:t>
            </a:r>
            <a:r>
              <a:rPr lang="en-GB" sz="3000">
                <a:solidFill>
                  <a:schemeClr val="lt1"/>
                </a:solidFill>
              </a:rPr>
              <a:t>.</a:t>
            </a:r>
            <a:endParaRPr sz="3000">
              <a:solidFill>
                <a:schemeClr val="lt1"/>
              </a:solidFill>
            </a:endParaRPr>
          </a:p>
        </p:txBody>
      </p:sp>
      <p:sp>
        <p:nvSpPr>
          <p:cNvPr id="683" name="Google Shape;683;g1f0d6b8a558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4" name="Google Shape;684;g1f0d6b8a558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5" name="Google Shape;685;g1f0d6b8a558_0_0"/>
          <p:cNvSpPr/>
          <p:nvPr/>
        </p:nvSpPr>
        <p:spPr>
          <a:xfrm>
            <a:off x="484600" y="1310350"/>
            <a:ext cx="3246600" cy="158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86" name="Google Shape;686;g1f0d6b8a558_0_0"/>
          <p:cNvGrpSpPr/>
          <p:nvPr/>
        </p:nvGrpSpPr>
        <p:grpSpPr>
          <a:xfrm>
            <a:off x="0" y="1100016"/>
            <a:ext cx="1397787" cy="57996"/>
            <a:chOff x="0" y="1077191"/>
            <a:chExt cx="1397787" cy="57996"/>
          </a:xfrm>
        </p:grpSpPr>
        <p:sp>
          <p:nvSpPr>
            <p:cNvPr id="687" name="Google Shape;687;g1f0d6b8a558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8" name="Google Shape;688;g1f0d6b8a558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89" name="Google Shape;689;g1f0d6b8a558_0_0"/>
          <p:cNvGrpSpPr/>
          <p:nvPr/>
        </p:nvGrpSpPr>
        <p:grpSpPr>
          <a:xfrm>
            <a:off x="4854566" y="896348"/>
            <a:ext cx="5305783" cy="5172286"/>
            <a:chOff x="1502465" y="401163"/>
            <a:chExt cx="9467850" cy="9467850"/>
          </a:xfrm>
        </p:grpSpPr>
        <p:sp>
          <p:nvSpPr>
            <p:cNvPr id="690" name="Google Shape;690;g1f0d6b8a558_0_0"/>
            <p:cNvSpPr/>
            <p:nvPr/>
          </p:nvSpPr>
          <p:spPr>
            <a:xfrm>
              <a:off x="1502465" y="401163"/>
              <a:ext cx="9467850" cy="9467850"/>
            </a:xfrm>
            <a:custGeom>
              <a:rect b="b" l="l" r="r" t="t"/>
              <a:pathLst>
                <a:path extrusionOk="0" h="9467850" w="9467850">
                  <a:moveTo>
                    <a:pt x="4733734" y="0"/>
                  </a:moveTo>
                  <a:lnTo>
                    <a:pt x="0" y="4733721"/>
                  </a:lnTo>
                  <a:lnTo>
                    <a:pt x="4733734" y="9467456"/>
                  </a:lnTo>
                  <a:lnTo>
                    <a:pt x="9467469" y="4733721"/>
                  </a:lnTo>
                  <a:lnTo>
                    <a:pt x="4733734"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1" name="Google Shape;691;g1f0d6b8a558_0_0"/>
            <p:cNvSpPr/>
            <p:nvPr/>
          </p:nvSpPr>
          <p:spPr>
            <a:xfrm>
              <a:off x="1915998" y="801166"/>
              <a:ext cx="8614410" cy="8667750"/>
            </a:xfrm>
            <a:custGeom>
              <a:rect b="b" l="l" r="r" t="t"/>
              <a:pathLst>
                <a:path extrusionOk="0" h="8667750" w="8614410">
                  <a:moveTo>
                    <a:pt x="3458286" y="4333722"/>
                  </a:moveTo>
                  <a:lnTo>
                    <a:pt x="1729143" y="2604579"/>
                  </a:lnTo>
                  <a:lnTo>
                    <a:pt x="0" y="4333722"/>
                  </a:lnTo>
                  <a:lnTo>
                    <a:pt x="1729143" y="6062865"/>
                  </a:lnTo>
                  <a:lnTo>
                    <a:pt x="3458286" y="4333722"/>
                  </a:lnTo>
                  <a:close/>
                </a:path>
                <a:path extrusionOk="0" h="8667750" w="8614410">
                  <a:moveTo>
                    <a:pt x="6062865" y="6938315"/>
                  </a:moveTo>
                  <a:lnTo>
                    <a:pt x="4333722" y="5209171"/>
                  </a:lnTo>
                  <a:lnTo>
                    <a:pt x="2604579" y="6938315"/>
                  </a:lnTo>
                  <a:lnTo>
                    <a:pt x="4333722" y="8667458"/>
                  </a:lnTo>
                  <a:lnTo>
                    <a:pt x="6062865" y="6938315"/>
                  </a:lnTo>
                  <a:close/>
                </a:path>
                <a:path extrusionOk="0" h="8667750" w="8614410">
                  <a:moveTo>
                    <a:pt x="6062865" y="1729143"/>
                  </a:moveTo>
                  <a:lnTo>
                    <a:pt x="4333722" y="0"/>
                  </a:lnTo>
                  <a:lnTo>
                    <a:pt x="2604579" y="1729143"/>
                  </a:lnTo>
                  <a:lnTo>
                    <a:pt x="4333722" y="3458286"/>
                  </a:lnTo>
                  <a:lnTo>
                    <a:pt x="6062865" y="1729143"/>
                  </a:lnTo>
                  <a:close/>
                </a:path>
                <a:path extrusionOk="0" h="8667750" w="8614410">
                  <a:moveTo>
                    <a:pt x="8614004" y="4333722"/>
                  </a:moveTo>
                  <a:lnTo>
                    <a:pt x="6884860" y="2604579"/>
                  </a:lnTo>
                  <a:lnTo>
                    <a:pt x="5155717" y="4333722"/>
                  </a:lnTo>
                  <a:lnTo>
                    <a:pt x="6884860" y="6062865"/>
                  </a:lnTo>
                  <a:lnTo>
                    <a:pt x="8614004" y="4333722"/>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2" name="Google Shape;692;g1f0d6b8a558_0_0"/>
            <p:cNvSpPr/>
            <p:nvPr/>
          </p:nvSpPr>
          <p:spPr>
            <a:xfrm>
              <a:off x="5482285" y="4379899"/>
              <a:ext cx="1510029" cy="1510029"/>
            </a:xfrm>
            <a:custGeom>
              <a:rect b="b" l="l" r="r" t="t"/>
              <a:pathLst>
                <a:path extrusionOk="0" h="1510029" w="1510029">
                  <a:moveTo>
                    <a:pt x="615289" y="646658"/>
                  </a:moveTo>
                  <a:lnTo>
                    <a:pt x="281444" y="645172"/>
                  </a:lnTo>
                  <a:lnTo>
                    <a:pt x="282092" y="543534"/>
                  </a:lnTo>
                  <a:lnTo>
                    <a:pt x="0" y="753046"/>
                  </a:lnTo>
                  <a:lnTo>
                    <a:pt x="279412" y="966114"/>
                  </a:lnTo>
                  <a:lnTo>
                    <a:pt x="280047" y="864476"/>
                  </a:lnTo>
                  <a:lnTo>
                    <a:pt x="613905" y="865962"/>
                  </a:lnTo>
                  <a:lnTo>
                    <a:pt x="615289" y="646658"/>
                  </a:lnTo>
                  <a:close/>
                </a:path>
                <a:path extrusionOk="0" h="1510029" w="1510029">
                  <a:moveTo>
                    <a:pt x="966114" y="1230579"/>
                  </a:moveTo>
                  <a:lnTo>
                    <a:pt x="864476" y="1229944"/>
                  </a:lnTo>
                  <a:lnTo>
                    <a:pt x="865962" y="896086"/>
                  </a:lnTo>
                  <a:lnTo>
                    <a:pt x="646658" y="894702"/>
                  </a:lnTo>
                  <a:lnTo>
                    <a:pt x="645172" y="1228547"/>
                  </a:lnTo>
                  <a:lnTo>
                    <a:pt x="543534" y="1227899"/>
                  </a:lnTo>
                  <a:lnTo>
                    <a:pt x="753046" y="1509991"/>
                  </a:lnTo>
                  <a:lnTo>
                    <a:pt x="966114" y="1230579"/>
                  </a:lnTo>
                  <a:close/>
                </a:path>
                <a:path extrusionOk="0" h="1510029" w="1510029">
                  <a:moveTo>
                    <a:pt x="966444" y="282092"/>
                  </a:moveTo>
                  <a:lnTo>
                    <a:pt x="756932" y="0"/>
                  </a:lnTo>
                  <a:lnTo>
                    <a:pt x="543864" y="279412"/>
                  </a:lnTo>
                  <a:lnTo>
                    <a:pt x="645502" y="280047"/>
                  </a:lnTo>
                  <a:lnTo>
                    <a:pt x="644017" y="613905"/>
                  </a:lnTo>
                  <a:lnTo>
                    <a:pt x="863320" y="615289"/>
                  </a:lnTo>
                  <a:lnTo>
                    <a:pt x="864806" y="281444"/>
                  </a:lnTo>
                  <a:lnTo>
                    <a:pt x="966444" y="282092"/>
                  </a:lnTo>
                  <a:close/>
                </a:path>
                <a:path extrusionOk="0" h="1510029" w="1510029">
                  <a:moveTo>
                    <a:pt x="1509979" y="756945"/>
                  </a:moveTo>
                  <a:lnTo>
                    <a:pt x="1230566" y="543877"/>
                  </a:lnTo>
                  <a:lnTo>
                    <a:pt x="1229931" y="645515"/>
                  </a:lnTo>
                  <a:lnTo>
                    <a:pt x="896073" y="644029"/>
                  </a:lnTo>
                  <a:lnTo>
                    <a:pt x="894689" y="863333"/>
                  </a:lnTo>
                  <a:lnTo>
                    <a:pt x="1228534" y="864819"/>
                  </a:lnTo>
                  <a:lnTo>
                    <a:pt x="1227886" y="966457"/>
                  </a:lnTo>
                  <a:lnTo>
                    <a:pt x="1509979" y="756945"/>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693" name="Google Shape;693;g1f0d6b8a558_0_0"/>
          <p:cNvSpPr txBox="1"/>
          <p:nvPr/>
        </p:nvSpPr>
        <p:spPr>
          <a:xfrm>
            <a:off x="6640151" y="1752575"/>
            <a:ext cx="1772700" cy="608700"/>
          </a:xfrm>
          <a:prstGeom prst="rect">
            <a:avLst/>
          </a:prstGeom>
          <a:noFill/>
          <a:ln>
            <a:noFill/>
          </a:ln>
        </p:spPr>
        <p:txBody>
          <a:bodyPr anchorCtr="0" anchor="t" bIns="0" lIns="0" spcFirstLastPara="1" rIns="0" wrap="square" tIns="8225">
            <a:spAutoFit/>
          </a:bodyPr>
          <a:lstStyle/>
          <a:p>
            <a:pPr indent="444500" lvl="0" marL="12700" marR="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Company strategy, structure,</a:t>
            </a:r>
            <a:endParaRPr sz="1300">
              <a:latin typeface="Montserrat SemiBold"/>
              <a:ea typeface="Montserrat SemiBold"/>
              <a:cs typeface="Montserrat SemiBold"/>
              <a:sym typeface="Montserrat SemiBold"/>
            </a:endParaRPr>
          </a:p>
          <a:p>
            <a:pPr indent="0" lvl="0" marL="4191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and rivalry</a:t>
            </a:r>
            <a:endParaRPr sz="1300">
              <a:latin typeface="Montserrat SemiBold"/>
              <a:ea typeface="Montserrat SemiBold"/>
              <a:cs typeface="Montserrat SemiBold"/>
              <a:sym typeface="Montserrat SemiBold"/>
            </a:endParaRPr>
          </a:p>
        </p:txBody>
      </p:sp>
      <p:sp>
        <p:nvSpPr>
          <p:cNvPr id="694" name="Google Shape;694;g1f0d6b8a558_0_0"/>
          <p:cNvSpPr txBox="1"/>
          <p:nvPr/>
        </p:nvSpPr>
        <p:spPr>
          <a:xfrm>
            <a:off x="6878650" y="4609675"/>
            <a:ext cx="1348500" cy="608700"/>
          </a:xfrm>
          <a:prstGeom prst="rect">
            <a:avLst/>
          </a:prstGeom>
          <a:noFill/>
          <a:ln>
            <a:noFill/>
          </a:ln>
        </p:spPr>
        <p:txBody>
          <a:bodyPr anchorCtr="0" anchor="t" bIns="0" lIns="0" spcFirstLastPara="1" rIns="0" wrap="square" tIns="8225">
            <a:spAutoFit/>
          </a:bodyPr>
          <a:lstStyle/>
          <a:p>
            <a:pPr indent="-38100" lvl="0" marL="50800" marR="0" rtl="0" algn="ctr">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Related and supporting industries</a:t>
            </a:r>
            <a:endParaRPr sz="1300">
              <a:latin typeface="Montserrat SemiBold"/>
              <a:ea typeface="Montserrat SemiBold"/>
              <a:cs typeface="Montserrat SemiBold"/>
              <a:sym typeface="Montserrat SemiBold"/>
            </a:endParaRPr>
          </a:p>
        </p:txBody>
      </p:sp>
      <p:sp>
        <p:nvSpPr>
          <p:cNvPr id="695" name="Google Shape;695;g1f0d6b8a558_0_0"/>
          <p:cNvSpPr txBox="1"/>
          <p:nvPr/>
        </p:nvSpPr>
        <p:spPr>
          <a:xfrm>
            <a:off x="5596324" y="3231375"/>
            <a:ext cx="1005000" cy="408600"/>
          </a:xfrm>
          <a:prstGeom prst="rect">
            <a:avLst/>
          </a:prstGeom>
          <a:noFill/>
          <a:ln>
            <a:noFill/>
          </a:ln>
        </p:spPr>
        <p:txBody>
          <a:bodyPr anchorCtr="0" anchor="t" bIns="0" lIns="0" spcFirstLastPara="1" rIns="0" wrap="square" tIns="8225">
            <a:spAutoFit/>
          </a:bodyPr>
          <a:lstStyle/>
          <a:p>
            <a:pPr indent="203200" lvl="0" marL="12700" marR="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Factor conditions</a:t>
            </a:r>
            <a:endParaRPr sz="1300">
              <a:latin typeface="Montserrat SemiBold"/>
              <a:ea typeface="Montserrat SemiBold"/>
              <a:cs typeface="Montserrat SemiBold"/>
              <a:sym typeface="Montserrat SemiBold"/>
            </a:endParaRPr>
          </a:p>
        </p:txBody>
      </p:sp>
      <p:sp>
        <p:nvSpPr>
          <p:cNvPr id="696" name="Google Shape;696;g1f0d6b8a558_0_0"/>
          <p:cNvSpPr txBox="1"/>
          <p:nvPr/>
        </p:nvSpPr>
        <p:spPr>
          <a:xfrm>
            <a:off x="8488999" y="3231375"/>
            <a:ext cx="1005000" cy="408600"/>
          </a:xfrm>
          <a:prstGeom prst="rect">
            <a:avLst/>
          </a:prstGeom>
          <a:noFill/>
          <a:ln>
            <a:noFill/>
          </a:ln>
        </p:spPr>
        <p:txBody>
          <a:bodyPr anchorCtr="0" anchor="t" bIns="0" lIns="0" spcFirstLastPara="1" rIns="0" wrap="square" tIns="8225">
            <a:spAutoFit/>
          </a:bodyPr>
          <a:lstStyle/>
          <a:p>
            <a:pPr indent="88900" lvl="0" marL="12700" marR="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Demand conditions</a:t>
            </a:r>
            <a:endParaRPr sz="1300">
              <a:latin typeface="Montserrat SemiBold"/>
              <a:ea typeface="Montserrat SemiBold"/>
              <a:cs typeface="Montserrat SemiBold"/>
              <a:sym typeface="Montserrat SemiBold"/>
            </a:endParaRPr>
          </a:p>
        </p:txBody>
      </p:sp>
      <p:sp>
        <p:nvSpPr>
          <p:cNvPr id="697" name="Google Shape;697;g1f0d6b8a558_0_0"/>
          <p:cNvSpPr txBox="1"/>
          <p:nvPr>
            <p:ph type="title"/>
          </p:nvPr>
        </p:nvSpPr>
        <p:spPr>
          <a:xfrm>
            <a:off x="5248688" y="1861731"/>
            <a:ext cx="920700" cy="2700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0" lang="en-GB" sz="1700">
                <a:latin typeface="Montserrat Medium"/>
                <a:ea typeface="Montserrat Medium"/>
                <a:cs typeface="Montserrat Medium"/>
                <a:sym typeface="Montserrat Medium"/>
              </a:rPr>
              <a:t>Chance</a:t>
            </a:r>
            <a:endParaRPr sz="1700">
              <a:latin typeface="Montserrat Medium"/>
              <a:ea typeface="Montserrat Medium"/>
              <a:cs typeface="Montserrat Medium"/>
              <a:sym typeface="Montserrat Medium"/>
            </a:endParaRPr>
          </a:p>
        </p:txBody>
      </p:sp>
      <p:sp>
        <p:nvSpPr>
          <p:cNvPr id="698" name="Google Shape;698;g1f0d6b8a558_0_0"/>
          <p:cNvSpPr txBox="1"/>
          <p:nvPr/>
        </p:nvSpPr>
        <p:spPr>
          <a:xfrm>
            <a:off x="8941994" y="4782265"/>
            <a:ext cx="1516800" cy="2700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700">
                <a:solidFill>
                  <a:srgbClr val="023154"/>
                </a:solidFill>
                <a:latin typeface="Montserrat Medium"/>
                <a:ea typeface="Montserrat Medium"/>
                <a:cs typeface="Montserrat Medium"/>
                <a:sym typeface="Montserrat Medium"/>
              </a:rPr>
              <a:t>Government</a:t>
            </a:r>
            <a:endParaRPr sz="1700">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1f0d6b8a558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4" name="Google Shape;704;g1f0d6b8a558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1f0d6b8a558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1f0d6b8a558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1f0d6b8a558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1f0d6b8a558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