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nBXS16TnQvkm0ryHPfGNn6rZI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8B80E48-9239-458C-829A-DDE5BC56C869}">
  <a:tblStyle styleId="{48B80E48-9239-458C-829A-DDE5BC56C86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686D5D0-E583-4CCC-A99E-F00701A91074}"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2b7d62c797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g2b7d62c797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2b7d62c797a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g2b7d62c797a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2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3" name="Shape 243"/>
        <p:cNvGrpSpPr/>
        <p:nvPr/>
      </p:nvGrpSpPr>
      <p:grpSpPr>
        <a:xfrm>
          <a:off x="0" y="0"/>
          <a:ext cx="0" cy="0"/>
          <a:chOff x="0" y="0"/>
          <a:chExt cx="0" cy="0"/>
        </a:xfrm>
      </p:grpSpPr>
      <p:pic>
        <p:nvPicPr>
          <p:cNvPr descr="A yellow circle on a black background&#10;&#10;Description automatically generated" id="244" name="Google Shape;244;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5" name="Google Shape;245;p18"/>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8" name="Google Shape;248;p18"/>
          <p:cNvGrpSpPr/>
          <p:nvPr/>
        </p:nvGrpSpPr>
        <p:grpSpPr>
          <a:xfrm>
            <a:off x="0" y="1318491"/>
            <a:ext cx="1397812" cy="58002"/>
            <a:chOff x="0" y="1077191"/>
            <a:chExt cx="1397812" cy="58002"/>
          </a:xfrm>
        </p:grpSpPr>
        <p:sp>
          <p:nvSpPr>
            <p:cNvPr id="249" name="Google Shape;249;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1" name="Google Shape;251;p1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252" name="Google Shape;252;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53" name="Google Shape;253;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54" name="Google Shape;254;p18"/>
          <p:cNvGrpSpPr/>
          <p:nvPr/>
        </p:nvGrpSpPr>
        <p:grpSpPr>
          <a:xfrm>
            <a:off x="11436251" y="129884"/>
            <a:ext cx="661669" cy="1214119"/>
            <a:chOff x="11436251" y="129884"/>
            <a:chExt cx="661669" cy="1214119"/>
          </a:xfrm>
        </p:grpSpPr>
        <p:sp>
          <p:nvSpPr>
            <p:cNvPr id="255" name="Google Shape;255;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83" name="Google Shape;283;p18"/>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4" name="Shape 284"/>
        <p:cNvGrpSpPr/>
        <p:nvPr/>
      </p:nvGrpSpPr>
      <p:grpSpPr>
        <a:xfrm>
          <a:off x="0" y="0"/>
          <a:ext cx="0" cy="0"/>
          <a:chOff x="0" y="0"/>
          <a:chExt cx="0" cy="0"/>
        </a:xfrm>
      </p:grpSpPr>
      <p:pic>
        <p:nvPicPr>
          <p:cNvPr descr="A yellow circle on a black background&#10;&#10;Description automatically generated" id="285" name="Google Shape;285;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6" name="Google Shape;286;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9" name="Google Shape;289;p19"/>
          <p:cNvGrpSpPr/>
          <p:nvPr/>
        </p:nvGrpSpPr>
        <p:grpSpPr>
          <a:xfrm>
            <a:off x="0" y="1318491"/>
            <a:ext cx="1397812" cy="58002"/>
            <a:chOff x="0" y="1077191"/>
            <a:chExt cx="1397812" cy="58002"/>
          </a:xfrm>
        </p:grpSpPr>
        <p:sp>
          <p:nvSpPr>
            <p:cNvPr id="290" name="Google Shape;290;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2" name="Google Shape;292;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293" name="Google Shape;293;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4" name="Google Shape;294;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5" name="Google Shape;295;p19"/>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6" name="Google Shape;296;p19"/>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7" name="Google Shape;297;p19"/>
          <p:cNvGrpSpPr/>
          <p:nvPr/>
        </p:nvGrpSpPr>
        <p:grpSpPr>
          <a:xfrm>
            <a:off x="11626751" y="129884"/>
            <a:ext cx="661669" cy="1214119"/>
            <a:chOff x="11436251" y="129884"/>
            <a:chExt cx="661669" cy="1214119"/>
          </a:xfrm>
        </p:grpSpPr>
        <p:sp>
          <p:nvSpPr>
            <p:cNvPr id="298" name="Google Shape;29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0"/>
          <p:cNvGrpSpPr/>
          <p:nvPr/>
        </p:nvGrpSpPr>
        <p:grpSpPr>
          <a:xfrm>
            <a:off x="0" y="1318491"/>
            <a:ext cx="1397812" cy="58002"/>
            <a:chOff x="0" y="1077191"/>
            <a:chExt cx="1397812" cy="58002"/>
          </a:xfrm>
        </p:grpSpPr>
        <p:sp>
          <p:nvSpPr>
            <p:cNvPr id="332" name="Google Shape;332;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20"/>
          <p:cNvGrpSpPr/>
          <p:nvPr/>
        </p:nvGrpSpPr>
        <p:grpSpPr>
          <a:xfrm>
            <a:off x="11436251" y="129884"/>
            <a:ext cx="661669" cy="1214119"/>
            <a:chOff x="11436251" y="129884"/>
            <a:chExt cx="661669" cy="1214119"/>
          </a:xfrm>
        </p:grpSpPr>
        <p:sp>
          <p:nvSpPr>
            <p:cNvPr id="338" name="Google Shape;338;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1"/>
          <p:cNvGrpSpPr/>
          <p:nvPr/>
        </p:nvGrpSpPr>
        <p:grpSpPr>
          <a:xfrm>
            <a:off x="0" y="1318491"/>
            <a:ext cx="1397812" cy="58002"/>
            <a:chOff x="0" y="1077191"/>
            <a:chExt cx="1397812" cy="58002"/>
          </a:xfrm>
        </p:grpSpPr>
        <p:sp>
          <p:nvSpPr>
            <p:cNvPr id="374" name="Google Shape;37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1"/>
          <p:cNvGrpSpPr/>
          <p:nvPr/>
        </p:nvGrpSpPr>
        <p:grpSpPr>
          <a:xfrm>
            <a:off x="11436251" y="129884"/>
            <a:ext cx="661669" cy="1214119"/>
            <a:chOff x="11436251" y="129884"/>
            <a:chExt cx="661669" cy="1214119"/>
          </a:xfrm>
        </p:grpSpPr>
        <p:sp>
          <p:nvSpPr>
            <p:cNvPr id="380" name="Google Shape;380;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2"/>
          <p:cNvGrpSpPr/>
          <p:nvPr/>
        </p:nvGrpSpPr>
        <p:grpSpPr>
          <a:xfrm>
            <a:off x="0" y="1318491"/>
            <a:ext cx="1397812" cy="58002"/>
            <a:chOff x="0" y="1077191"/>
            <a:chExt cx="1397812" cy="58002"/>
          </a:xfrm>
        </p:grpSpPr>
        <p:sp>
          <p:nvSpPr>
            <p:cNvPr id="417" name="Google Shape;417;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2"/>
          <p:cNvGrpSpPr/>
          <p:nvPr/>
        </p:nvGrpSpPr>
        <p:grpSpPr>
          <a:xfrm>
            <a:off x="11614051" y="129884"/>
            <a:ext cx="661669" cy="1214119"/>
            <a:chOff x="11436251" y="129884"/>
            <a:chExt cx="661669" cy="1214119"/>
          </a:xfrm>
        </p:grpSpPr>
        <p:sp>
          <p:nvSpPr>
            <p:cNvPr id="422" name="Google Shape;422;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3"/>
          <p:cNvGrpSpPr/>
          <p:nvPr/>
        </p:nvGrpSpPr>
        <p:grpSpPr>
          <a:xfrm>
            <a:off x="0" y="1318491"/>
            <a:ext cx="1397812" cy="58002"/>
            <a:chOff x="0" y="1077191"/>
            <a:chExt cx="1397812" cy="58002"/>
          </a:xfrm>
        </p:grpSpPr>
        <p:sp>
          <p:nvSpPr>
            <p:cNvPr id="458" name="Google Shape;45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3"/>
          <p:cNvGrpSpPr/>
          <p:nvPr/>
        </p:nvGrpSpPr>
        <p:grpSpPr>
          <a:xfrm>
            <a:off x="11436251" y="129884"/>
            <a:ext cx="661669" cy="1214119"/>
            <a:chOff x="11436251" y="129884"/>
            <a:chExt cx="661669" cy="1214119"/>
          </a:xfrm>
        </p:grpSpPr>
        <p:sp>
          <p:nvSpPr>
            <p:cNvPr id="463" name="Google Shape;463;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4"/>
          <p:cNvGrpSpPr/>
          <p:nvPr/>
        </p:nvGrpSpPr>
        <p:grpSpPr>
          <a:xfrm>
            <a:off x="0" y="1318491"/>
            <a:ext cx="1397812" cy="58002"/>
            <a:chOff x="0" y="1077191"/>
            <a:chExt cx="1397812" cy="58002"/>
          </a:xfrm>
        </p:grpSpPr>
        <p:sp>
          <p:nvSpPr>
            <p:cNvPr id="499" name="Google Shape;499;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4"/>
          <p:cNvGrpSpPr/>
          <p:nvPr/>
        </p:nvGrpSpPr>
        <p:grpSpPr>
          <a:xfrm>
            <a:off x="11436251" y="129884"/>
            <a:ext cx="661669" cy="1214119"/>
            <a:chOff x="11436251" y="129884"/>
            <a:chExt cx="661669" cy="1214119"/>
          </a:xfrm>
        </p:grpSpPr>
        <p:sp>
          <p:nvSpPr>
            <p:cNvPr id="504" name="Google Shape;504;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5"/>
          <p:cNvGrpSpPr/>
          <p:nvPr/>
        </p:nvGrpSpPr>
        <p:grpSpPr>
          <a:xfrm>
            <a:off x="0" y="1318491"/>
            <a:ext cx="1397812" cy="58002"/>
            <a:chOff x="0" y="1077191"/>
            <a:chExt cx="1397812" cy="58002"/>
          </a:xfrm>
        </p:grpSpPr>
        <p:sp>
          <p:nvSpPr>
            <p:cNvPr id="540" name="Google Shape;540;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5"/>
          <p:cNvGrpSpPr/>
          <p:nvPr/>
        </p:nvGrpSpPr>
        <p:grpSpPr>
          <a:xfrm>
            <a:off x="11436251" y="129884"/>
            <a:ext cx="661669" cy="1214119"/>
            <a:chOff x="11436251" y="129884"/>
            <a:chExt cx="661669" cy="1214119"/>
          </a:xfrm>
        </p:grpSpPr>
        <p:sp>
          <p:nvSpPr>
            <p:cNvPr id="545" name="Google Shape;545;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6"/>
          <p:cNvGrpSpPr/>
          <p:nvPr/>
        </p:nvGrpSpPr>
        <p:grpSpPr>
          <a:xfrm>
            <a:off x="0" y="1318491"/>
            <a:ext cx="1397812" cy="58002"/>
            <a:chOff x="0" y="1077191"/>
            <a:chExt cx="1397812" cy="58002"/>
          </a:xfrm>
        </p:grpSpPr>
        <p:sp>
          <p:nvSpPr>
            <p:cNvPr id="582" name="Google Shape;582;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6"/>
          <p:cNvGrpSpPr/>
          <p:nvPr/>
        </p:nvGrpSpPr>
        <p:grpSpPr>
          <a:xfrm>
            <a:off x="11614051" y="129884"/>
            <a:ext cx="661669" cy="1214119"/>
            <a:chOff x="11436251" y="129884"/>
            <a:chExt cx="661669" cy="1214119"/>
          </a:xfrm>
        </p:grpSpPr>
        <p:sp>
          <p:nvSpPr>
            <p:cNvPr id="587" name="Google Shape;587;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0"/>
          <p:cNvGrpSpPr/>
          <p:nvPr/>
        </p:nvGrpSpPr>
        <p:grpSpPr>
          <a:xfrm>
            <a:off x="11436251" y="129884"/>
            <a:ext cx="661669" cy="1214119"/>
            <a:chOff x="11436251" y="129884"/>
            <a:chExt cx="661669" cy="1214119"/>
          </a:xfrm>
        </p:grpSpPr>
        <p:sp>
          <p:nvSpPr>
            <p:cNvPr id="29" name="Google Shape;29;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64" name="Google Shape;64;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 name="Google Shape;65;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6" name="Google Shape;66;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67" name="Google Shape;67;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68" name="Google Shape;68;p11"/>
          <p:cNvGrpSpPr/>
          <p:nvPr/>
        </p:nvGrpSpPr>
        <p:grpSpPr>
          <a:xfrm>
            <a:off x="11436251" y="129884"/>
            <a:ext cx="661669" cy="1214119"/>
            <a:chOff x="11436251" y="129884"/>
            <a:chExt cx="661669" cy="1214119"/>
          </a:xfrm>
        </p:grpSpPr>
        <p:sp>
          <p:nvSpPr>
            <p:cNvPr id="69" name="Google Shape;69;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97" name="Google Shape;97;p11"/>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98" name="Shape 98"/>
        <p:cNvGrpSpPr/>
        <p:nvPr/>
      </p:nvGrpSpPr>
      <p:grpSpPr>
        <a:xfrm>
          <a:off x="0" y="0"/>
          <a:ext cx="0" cy="0"/>
          <a:chOff x="0" y="0"/>
          <a:chExt cx="0" cy="0"/>
        </a:xfrm>
      </p:grpSpPr>
      <p:pic>
        <p:nvPicPr>
          <p:cNvPr descr="A logo with blue and yellow colors&#10;&#10;Description automatically generated" id="99" name="Google Shape;99;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00" name="Google Shape;100;p12"/>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01" name="Google Shape;101;p12"/>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02" name="Google Shape;102;p12"/>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03" name="Google Shape;103;p12"/>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04" name="Google Shape;104;p12"/>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05" name="Google Shape;105;p12"/>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06" name="Shape 106"/>
        <p:cNvGrpSpPr/>
        <p:nvPr/>
      </p:nvGrpSpPr>
      <p:grpSpPr>
        <a:xfrm>
          <a:off x="0" y="0"/>
          <a:ext cx="0" cy="0"/>
          <a:chOff x="0" y="0"/>
          <a:chExt cx="0" cy="0"/>
        </a:xfrm>
      </p:grpSpPr>
      <p:pic>
        <p:nvPicPr>
          <p:cNvPr descr="A logo with blue and yellow colors&#10;&#10;Description automatically generated" id="107" name="Google Shape;107;p13"/>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108" name="Google Shape;108;p13"/>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9" name="Google Shape;109;p13"/>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10" name="Google Shape;110;p13"/>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3"/>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112" name="Google Shape;112;p13"/>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13" name="Shape 113"/>
        <p:cNvGrpSpPr/>
        <p:nvPr/>
      </p:nvGrpSpPr>
      <p:grpSpPr>
        <a:xfrm>
          <a:off x="0" y="0"/>
          <a:ext cx="0" cy="0"/>
          <a:chOff x="0" y="0"/>
          <a:chExt cx="0" cy="0"/>
        </a:xfrm>
      </p:grpSpPr>
      <p:sp>
        <p:nvSpPr>
          <p:cNvPr id="114" name="Google Shape;114;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115" name="Google Shape;115;p14"/>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116" name="Google Shape;116;p14"/>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117" name="Google Shape;117;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9" name="Google Shape;119;p14"/>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120" name="Google Shape;120;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121" name="Shape 121"/>
        <p:cNvGrpSpPr/>
        <p:nvPr/>
      </p:nvGrpSpPr>
      <p:grpSpPr>
        <a:xfrm>
          <a:off x="0" y="0"/>
          <a:ext cx="0" cy="0"/>
          <a:chOff x="0" y="0"/>
          <a:chExt cx="0" cy="0"/>
        </a:xfrm>
      </p:grpSpPr>
      <p:pic>
        <p:nvPicPr>
          <p:cNvPr descr="A yellow circle on a black background&#10;&#10;Description automatically generated" id="122" name="Google Shape;122;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3" name="Google Shape;123;p1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26" name="Google Shape;126;p1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127" name="Google Shape;127;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5"/>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30" name="Google Shape;130;p15"/>
          <p:cNvGrpSpPr/>
          <p:nvPr/>
        </p:nvGrpSpPr>
        <p:grpSpPr>
          <a:xfrm>
            <a:off x="11436251" y="129884"/>
            <a:ext cx="661669" cy="1214119"/>
            <a:chOff x="11436251" y="129884"/>
            <a:chExt cx="661669" cy="1214119"/>
          </a:xfrm>
        </p:grpSpPr>
        <p:sp>
          <p:nvSpPr>
            <p:cNvPr id="131" name="Google Shape;131;p1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9" name="Google Shape;159;p15"/>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60" name="Shape 160"/>
        <p:cNvGrpSpPr/>
        <p:nvPr/>
      </p:nvGrpSpPr>
      <p:grpSpPr>
        <a:xfrm>
          <a:off x="0" y="0"/>
          <a:ext cx="0" cy="0"/>
          <a:chOff x="0" y="0"/>
          <a:chExt cx="0" cy="0"/>
        </a:xfrm>
      </p:grpSpPr>
      <p:pic>
        <p:nvPicPr>
          <p:cNvPr descr="A yellow circle on a black background&#10;&#10;Description automatically generated" id="161" name="Google Shape;161;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2" name="Google Shape;162;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65" name="Google Shape;165;p16"/>
          <p:cNvGrpSpPr/>
          <p:nvPr/>
        </p:nvGrpSpPr>
        <p:grpSpPr>
          <a:xfrm>
            <a:off x="0" y="1318491"/>
            <a:ext cx="1397812" cy="58002"/>
            <a:chOff x="0" y="1077191"/>
            <a:chExt cx="1397812" cy="58002"/>
          </a:xfrm>
        </p:grpSpPr>
        <p:sp>
          <p:nvSpPr>
            <p:cNvPr id="166" name="Google Shape;166;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8" name="Google Shape;168;p1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169" name="Google Shape;169;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70" name="Google Shape;170;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71" name="Google Shape;171;p16"/>
          <p:cNvGrpSpPr/>
          <p:nvPr/>
        </p:nvGrpSpPr>
        <p:grpSpPr>
          <a:xfrm>
            <a:off x="11436251" y="129884"/>
            <a:ext cx="661669" cy="1214119"/>
            <a:chOff x="11436251" y="129884"/>
            <a:chExt cx="661669" cy="1214119"/>
          </a:xfrm>
        </p:grpSpPr>
        <p:sp>
          <p:nvSpPr>
            <p:cNvPr id="172" name="Google Shape;172;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00" name="Google Shape;200;p1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01" name="Google Shape;201;p16"/>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2" name="Shape 202"/>
        <p:cNvGrpSpPr/>
        <p:nvPr/>
      </p:nvGrpSpPr>
      <p:grpSpPr>
        <a:xfrm>
          <a:off x="0" y="0"/>
          <a:ext cx="0" cy="0"/>
          <a:chOff x="0" y="0"/>
          <a:chExt cx="0" cy="0"/>
        </a:xfrm>
      </p:grpSpPr>
      <p:pic>
        <p:nvPicPr>
          <p:cNvPr descr="A yellow circle on a black background&#10;&#10;Description automatically generated" id="203" name="Google Shape;203;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4" name="Google Shape;204;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7" name="Google Shape;207;p17"/>
          <p:cNvGrpSpPr/>
          <p:nvPr/>
        </p:nvGrpSpPr>
        <p:grpSpPr>
          <a:xfrm>
            <a:off x="0" y="1318491"/>
            <a:ext cx="1397812" cy="58002"/>
            <a:chOff x="0" y="1077191"/>
            <a:chExt cx="1397812" cy="58002"/>
          </a:xfrm>
        </p:grpSpPr>
        <p:sp>
          <p:nvSpPr>
            <p:cNvPr id="208" name="Google Shape;208;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0" name="Google Shape;210;p1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211" name="Google Shape;211;p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12" name="Google Shape;212;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13" name="Google Shape;213;p17"/>
          <p:cNvGrpSpPr/>
          <p:nvPr/>
        </p:nvGrpSpPr>
        <p:grpSpPr>
          <a:xfrm>
            <a:off x="11436251" y="129884"/>
            <a:ext cx="661669" cy="1214119"/>
            <a:chOff x="11436251" y="129884"/>
            <a:chExt cx="661669" cy="1214119"/>
          </a:xfrm>
        </p:grpSpPr>
        <p:sp>
          <p:nvSpPr>
            <p:cNvPr id="214" name="Google Shape;214;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2" name="Google Shape;242;p17"/>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84200" y="947796"/>
            <a:ext cx="51561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Game Theory</a:t>
            </a:r>
            <a:endParaRPr/>
          </a:p>
        </p:txBody>
      </p:sp>
      <p:pic>
        <p:nvPicPr>
          <p:cNvPr id="663" name="Google Shape;663;p1"/>
          <p:cNvPicPr preferRelativeResize="0"/>
          <p:nvPr/>
        </p:nvPicPr>
        <p:blipFill rotWithShape="1">
          <a:blip r:embed="rId3">
            <a:alphaModFix/>
          </a:blip>
          <a:srcRect b="0" l="0" r="0" t="0"/>
          <a:stretch/>
        </p:blipFill>
        <p:spPr>
          <a:xfrm>
            <a:off x="6441248" y="2664977"/>
            <a:ext cx="1739200" cy="1020215"/>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3661525" y="3685200"/>
            <a:ext cx="1379969" cy="809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tool to understand interactions</a:t>
            </a:r>
            <a:r>
              <a:rPr lang="en-GB">
                <a:solidFill>
                  <a:schemeClr val="accent1"/>
                </a:solidFill>
              </a:rPr>
              <a:t>.</a:t>
            </a:r>
            <a:endParaRPr/>
          </a:p>
        </p:txBody>
      </p:sp>
      <p:sp>
        <p:nvSpPr>
          <p:cNvPr id="672" name="Google Shape;672;p2"/>
          <p:cNvSpPr txBox="1"/>
          <p:nvPr/>
        </p:nvSpPr>
        <p:spPr>
          <a:xfrm>
            <a:off x="537798" y="1976845"/>
            <a:ext cx="5646692"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200" u="none" cap="none" strike="noStrike">
                <a:solidFill>
                  <a:srgbClr val="2B3940"/>
                </a:solidFill>
                <a:latin typeface="Montserrat Light"/>
                <a:ea typeface="Montserrat Light"/>
                <a:cs typeface="Montserrat Light"/>
                <a:sym typeface="Montserrat Light"/>
              </a:rPr>
              <a:t>Game theory is a branch of mathematics that studies strategic interactions between rational decision-makers and can be a powerful tool in developing business strategy.</a:t>
            </a:r>
            <a:endParaRPr/>
          </a:p>
          <a:p>
            <a:pPr indent="0" lvl="0" marL="0" marR="0" rtl="0" algn="l">
              <a:spcBef>
                <a:spcPts val="0"/>
              </a:spcBef>
              <a:spcAft>
                <a:spcPts val="0"/>
              </a:spcAft>
              <a:buNone/>
            </a:pPr>
            <a:r>
              <a:t/>
            </a:r>
            <a:endParaRPr sz="1200">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200">
                <a:solidFill>
                  <a:srgbClr val="2B3940"/>
                </a:solidFill>
                <a:latin typeface="Montserrat Light"/>
                <a:ea typeface="Montserrat Light"/>
                <a:cs typeface="Montserrat Light"/>
                <a:sym typeface="Montserrat Light"/>
              </a:rPr>
              <a:t>By applying game theory in business strategy, companies can gain valuable insights into the interactions within their industry, anticipate competitors' moves, and make more informed decisions to achieve their objectives. </a:t>
            </a:r>
            <a:endParaRPr/>
          </a:p>
          <a:p>
            <a:pPr indent="0" lvl="0" marL="0" marR="0" rtl="0" algn="l">
              <a:spcBef>
                <a:spcPts val="0"/>
              </a:spcBef>
              <a:spcAft>
                <a:spcPts val="0"/>
              </a:spcAft>
              <a:buNone/>
            </a:pPr>
            <a:r>
              <a:t/>
            </a:r>
            <a:endParaRPr sz="1200">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200">
                <a:solidFill>
                  <a:srgbClr val="2B3940"/>
                </a:solidFill>
                <a:latin typeface="Montserrat Light"/>
                <a:ea typeface="Montserrat Light"/>
                <a:cs typeface="Montserrat Light"/>
                <a:sym typeface="Montserrat Light"/>
              </a:rPr>
              <a:t>In the example on the right, two competitors start out in the northwest corner, each holding their price and achieving revenues of $50 million per company. However, competitor 2 cuts its prices, raises its revenue to $60 million and competitor 1 suffers with revenues of only $10 million. This causes competitive 1 to retaliate and reverse the position. In the end, they both end up with reduced revenues of only $20 million per company because they haven't understood the effects of the price war. Game theory helps us understand the interactions between competitors.</a:t>
            </a:r>
            <a:endParaRPr sz="1200">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442913" y="1328740"/>
            <a:ext cx="113061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tool to figure out what will be the result of certain actions</a:t>
            </a:r>
            <a:endParaRPr/>
          </a:p>
        </p:txBody>
      </p:sp>
      <p:pic>
        <p:nvPicPr>
          <p:cNvPr id="674" name="Google Shape;674;p2"/>
          <p:cNvPicPr preferRelativeResize="0"/>
          <p:nvPr/>
        </p:nvPicPr>
        <p:blipFill rotWithShape="1">
          <a:blip r:embed="rId3">
            <a:alphaModFix/>
          </a:blip>
          <a:srcRect b="0" l="0" r="0" t="0"/>
          <a:stretch/>
        </p:blipFill>
        <p:spPr>
          <a:xfrm>
            <a:off x="6135991" y="2053045"/>
            <a:ext cx="5613505" cy="32928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333515" y="472411"/>
            <a:ext cx="8477110"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Understanding strategic positioning</a:t>
            </a:r>
            <a:r>
              <a:rPr lang="en-GB" sz="3000">
                <a:solidFill>
                  <a:schemeClr val="lt1"/>
                </a:solidFill>
              </a:rPr>
              <a:t>.</a:t>
            </a:r>
            <a:endParaRPr sz="3000">
              <a:solidFill>
                <a:schemeClr val="lt1"/>
              </a:solidFill>
            </a:endParaRPr>
          </a:p>
        </p:txBody>
      </p:sp>
      <p:sp>
        <p:nvSpPr>
          <p:cNvPr id="682" name="Google Shape;682;p3"/>
          <p:cNvSpPr txBox="1"/>
          <p:nvPr/>
        </p:nvSpPr>
        <p:spPr>
          <a:xfrm>
            <a:off x="417650" y="1253644"/>
            <a:ext cx="9972600" cy="1169700"/>
          </a:xfrm>
          <a:prstGeom prst="rect">
            <a:avLst/>
          </a:prstGeom>
          <a:noFill/>
          <a:ln>
            <a:noFill/>
          </a:ln>
        </p:spPr>
        <p:txBody>
          <a:bodyPr anchorCtr="0" anchor="t" bIns="45700" lIns="91425" spcFirstLastPara="1" rIns="91425" wrap="square" tIns="45700">
            <a:spAutoFit/>
          </a:bodyPr>
          <a:lstStyle/>
          <a:p>
            <a:pPr indent="-273050" lvl="0" marL="28575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Game theory helps in analysing the </a:t>
            </a:r>
            <a:r>
              <a:rPr b="1" lang="en-GB">
                <a:solidFill>
                  <a:schemeClr val="dk1"/>
                </a:solidFill>
                <a:latin typeface="Montserrat Light"/>
                <a:ea typeface="Montserrat Light"/>
                <a:cs typeface="Montserrat Light"/>
                <a:sym typeface="Montserrat Light"/>
              </a:rPr>
              <a:t>strategic positioning </a:t>
            </a:r>
            <a:r>
              <a:rPr lang="en-GB">
                <a:solidFill>
                  <a:schemeClr val="dk1"/>
                </a:solidFill>
                <a:latin typeface="Montserrat Light"/>
                <a:ea typeface="Montserrat Light"/>
                <a:cs typeface="Montserrat Light"/>
                <a:sym typeface="Montserrat Light"/>
              </a:rPr>
              <a:t>of competitors. By understanding competitors' potential moves and responses, a company can make more informed decisions about its own strategy.</a:t>
            </a:r>
            <a:endParaRPr>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73050" lvl="0" marL="28575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Analysing competitors as players in a game allows for </a:t>
            </a:r>
            <a:r>
              <a:rPr b="1" lang="en-GB">
                <a:solidFill>
                  <a:schemeClr val="dk1"/>
                </a:solidFill>
                <a:latin typeface="Montserrat Light"/>
                <a:ea typeface="Montserrat Light"/>
                <a:cs typeface="Montserrat Light"/>
                <a:sym typeface="Montserrat Light"/>
              </a:rPr>
              <a:t>predicting likely responses </a:t>
            </a:r>
            <a:r>
              <a:rPr lang="en-GB">
                <a:solidFill>
                  <a:schemeClr val="dk1"/>
                </a:solidFill>
                <a:latin typeface="Montserrat Light"/>
                <a:ea typeface="Montserrat Light"/>
                <a:cs typeface="Montserrat Light"/>
                <a:sym typeface="Montserrat Light"/>
              </a:rPr>
              <a:t>to specific strategic moves. This insight helps in anticipating competitive dynamics and planning accordingly.</a:t>
            </a:r>
            <a:endParaRPr/>
          </a:p>
        </p:txBody>
      </p:sp>
      <p:graphicFrame>
        <p:nvGraphicFramePr>
          <p:cNvPr id="683" name="Google Shape;683;p3"/>
          <p:cNvGraphicFramePr/>
          <p:nvPr/>
        </p:nvGraphicFramePr>
        <p:xfrm>
          <a:off x="1500187" y="2656239"/>
          <a:ext cx="3000000" cy="3000000"/>
        </p:xfrm>
        <a:graphic>
          <a:graphicData uri="http://schemas.openxmlformats.org/drawingml/2006/table">
            <a:tbl>
              <a:tblPr>
                <a:noFill/>
                <a:tableStyleId>{48B80E48-9239-458C-829A-DDE5BC56C869}</a:tableStyleId>
              </a:tblPr>
              <a:tblGrid>
                <a:gridCol w="5254425"/>
                <a:gridCol w="3878525"/>
              </a:tblGrid>
              <a:tr h="7186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485325">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Who are the competitors your company faces? What are their market shares? </a:t>
                      </a:r>
                      <a:endParaRPr>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0170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do you know about their past moves in relation to changes you have made?</a:t>
                      </a:r>
                      <a:endParaRPr>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158710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Can you construct a table that contains the options that are available to all companies in the market. This should illustrate the possible outcomes that are involved in strategic decision-making. The rows of the table represent the options for one company, and the columns represent the options for the other company.</a:t>
                      </a:r>
                      <a:endParaRPr>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333515" y="472411"/>
            <a:ext cx="8477110"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Understanding price positioning</a:t>
            </a:r>
            <a:r>
              <a:rPr lang="en-GB" sz="3000">
                <a:solidFill>
                  <a:schemeClr val="accent3"/>
                </a:solidFill>
              </a:rPr>
              <a:t>.</a:t>
            </a:r>
            <a:endParaRPr sz="3000">
              <a:solidFill>
                <a:schemeClr val="accent3"/>
              </a:solidFill>
            </a:endParaRPr>
          </a:p>
        </p:txBody>
      </p:sp>
      <p:sp>
        <p:nvSpPr>
          <p:cNvPr id="691" name="Google Shape;691;p4"/>
          <p:cNvSpPr txBox="1"/>
          <p:nvPr/>
        </p:nvSpPr>
        <p:spPr>
          <a:xfrm>
            <a:off x="405674" y="1412600"/>
            <a:ext cx="10450800" cy="1169700"/>
          </a:xfrm>
          <a:prstGeom prst="rect">
            <a:avLst/>
          </a:prstGeom>
          <a:noFill/>
          <a:ln>
            <a:noFill/>
          </a:ln>
        </p:spPr>
        <p:txBody>
          <a:bodyPr anchorCtr="0" anchor="t" bIns="45700" lIns="91425" spcFirstLastPara="1" rIns="91425" wrap="square" tIns="45700">
            <a:spAutoFit/>
          </a:bodyPr>
          <a:lstStyle/>
          <a:p>
            <a:pPr indent="-273050" lvl="0" marL="28575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Game theory can be applied to understand and mitigate the risks of price wars. Companies can model and analyse pricing strategies, taking into account competitors' potential reactions to changes in pricing.</a:t>
            </a:r>
            <a:endParaRPr>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73050" lvl="0" marL="28575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In certain situations, game theory can help identify cooperative pricing strategies that benefit all players in a market. This might involve tacit agreements to maintain stable pricing.</a:t>
            </a:r>
            <a:endParaRPr/>
          </a:p>
        </p:txBody>
      </p:sp>
      <p:graphicFrame>
        <p:nvGraphicFramePr>
          <p:cNvPr id="692" name="Google Shape;692;p4"/>
          <p:cNvGraphicFramePr/>
          <p:nvPr/>
        </p:nvGraphicFramePr>
        <p:xfrm>
          <a:off x="1574992" y="2948449"/>
          <a:ext cx="3000000" cy="3000000"/>
        </p:xfrm>
        <a:graphic>
          <a:graphicData uri="http://schemas.openxmlformats.org/drawingml/2006/table">
            <a:tbl>
              <a:tblPr>
                <a:noFill/>
                <a:tableStyleId>{48B80E48-9239-458C-829A-DDE5BC56C869}</a:tableStyleId>
              </a:tblPr>
              <a:tblGrid>
                <a:gridCol w="3805075"/>
                <a:gridCol w="53278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86945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Who are the competitors your company faces? What are their market shares? What are their prices?  Where do they sit on the value equivalence line?</a:t>
                      </a:r>
                      <a:endParaRPr>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2590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do you know about their past moves in relation to price changes in the market?</a:t>
                      </a:r>
                      <a:endParaRPr>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333528" y="472400"/>
            <a:ext cx="9906900" cy="54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Other possibilities for game theory</a:t>
            </a:r>
            <a:r>
              <a:rPr lang="en-GB" sz="3000">
                <a:solidFill>
                  <a:schemeClr val="accent1"/>
                </a:solidFill>
              </a:rPr>
              <a:t>.</a:t>
            </a:r>
            <a:endParaRPr sz="3000">
              <a:solidFill>
                <a:schemeClr val="accent1"/>
              </a:solidFill>
            </a:endParaRPr>
          </a:p>
        </p:txBody>
      </p:sp>
      <p:sp>
        <p:nvSpPr>
          <p:cNvPr id="700" name="Google Shape;700;p5"/>
          <p:cNvSpPr txBox="1"/>
          <p:nvPr/>
        </p:nvSpPr>
        <p:spPr>
          <a:xfrm>
            <a:off x="333515" y="1324124"/>
            <a:ext cx="10315500" cy="514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lt1"/>
                </a:solidFill>
                <a:latin typeface="Montserrat SemiBold"/>
                <a:ea typeface="Montserrat SemiBold"/>
                <a:cs typeface="Montserrat SemiBold"/>
                <a:sym typeface="Montserrat SemiBold"/>
              </a:rPr>
              <a:t>Product Launch and Timing</a:t>
            </a:r>
            <a:r>
              <a:rPr lang="en-GB" sz="1400">
                <a:solidFill>
                  <a:schemeClr val="lt1"/>
                </a:solidFill>
                <a:latin typeface="Montserrat SemiBold"/>
                <a:ea typeface="Montserrat SemiBold"/>
                <a:cs typeface="Montserrat SemiBold"/>
                <a:sym typeface="Montserrat SemiBold"/>
              </a:rPr>
              <a:t>:</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85750" lvl="0" marL="285750"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First-Mover Advantage</a:t>
            </a:r>
            <a:r>
              <a:rPr lang="en-GB" sz="1400">
                <a:solidFill>
                  <a:schemeClr val="dk1"/>
                </a:solidFill>
                <a:latin typeface="Montserrat Light"/>
                <a:ea typeface="Montserrat Light"/>
                <a:cs typeface="Montserrat Light"/>
                <a:sym typeface="Montserrat Light"/>
              </a:rPr>
              <a:t>: Game theory helps analyse the benefits and risks associated with being a first mover in a market. It considers the potential reactions of competitors and helps in deciding the optimal timing for product launches.</a:t>
            </a:r>
            <a:endParaRPr/>
          </a:p>
          <a:p>
            <a:pPr indent="-285750" lvl="0" marL="285750"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Sequential Decision-Making</a:t>
            </a:r>
            <a:r>
              <a:rPr lang="en-GB" sz="1400">
                <a:solidFill>
                  <a:schemeClr val="dk1"/>
                </a:solidFill>
                <a:latin typeface="Montserrat Light"/>
                <a:ea typeface="Montserrat Light"/>
                <a:cs typeface="Montserrat Light"/>
                <a:sym typeface="Montserrat Light"/>
              </a:rPr>
              <a:t>: When planning product releases or expansions, understanding how competitors might respond sequentially is crucial. Game theory provides a framework for modelling and analysing such sequential decision-making.</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600">
                <a:solidFill>
                  <a:schemeClr val="lt1"/>
                </a:solidFill>
                <a:latin typeface="Montserrat SemiBold"/>
                <a:ea typeface="Montserrat SemiBold"/>
                <a:cs typeface="Montserrat SemiBold"/>
                <a:sym typeface="Montserrat SemiBold"/>
              </a:rPr>
              <a:t>Resource Allocation:</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85750" lvl="0" marL="285750"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Strategic Investments</a:t>
            </a:r>
            <a:r>
              <a:rPr lang="en-GB" sz="1400">
                <a:solidFill>
                  <a:schemeClr val="dk1"/>
                </a:solidFill>
                <a:latin typeface="Montserrat Light"/>
                <a:ea typeface="Montserrat Light"/>
                <a:cs typeface="Montserrat Light"/>
                <a:sym typeface="Montserrat Light"/>
              </a:rPr>
              <a:t>: Game theory can guide strategic investments by considering how competitors may react to resource allocations. This includes decisions related to R&amp;D, marketing spend, and capital investments.</a:t>
            </a:r>
            <a:endParaRPr/>
          </a:p>
          <a:p>
            <a:pPr indent="-285750" lvl="0" marL="285750"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Market Entry and Exit</a:t>
            </a:r>
            <a:r>
              <a:rPr lang="en-GB" sz="1400">
                <a:solidFill>
                  <a:schemeClr val="dk1"/>
                </a:solidFill>
                <a:latin typeface="Montserrat Light"/>
                <a:ea typeface="Montserrat Light"/>
                <a:cs typeface="Montserrat Light"/>
                <a:sym typeface="Montserrat Light"/>
              </a:rPr>
              <a:t>: When entering or exiting markets, companies can use game theory to model competitive responses and assess the potential impact on market dynamics.</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600">
                <a:solidFill>
                  <a:schemeClr val="lt1"/>
                </a:solidFill>
                <a:latin typeface="Montserrat SemiBold"/>
                <a:ea typeface="Montserrat SemiBold"/>
                <a:cs typeface="Montserrat SemiBold"/>
                <a:sym typeface="Montserrat SemiBold"/>
              </a:rPr>
              <a:t>Brand and Reputation Management</a:t>
            </a:r>
            <a:r>
              <a:rPr lang="en-GB" sz="1400">
                <a:solidFill>
                  <a:schemeClr val="lt1"/>
                </a:solidFill>
                <a:latin typeface="Montserrat SemiBold"/>
                <a:ea typeface="Montserrat SemiBold"/>
                <a:cs typeface="Montserrat SemiBold"/>
                <a:sym typeface="Montserrat SemiBold"/>
              </a:rPr>
              <a:t>:</a:t>
            </a:r>
            <a:endParaRPr>
              <a:solidFill>
                <a:schemeClr val="lt1"/>
              </a:solidFill>
              <a:latin typeface="Montserrat SemiBold"/>
              <a:ea typeface="Montserrat SemiBold"/>
              <a:cs typeface="Montserrat SemiBold"/>
              <a:sym typeface="Montserrat SemiBold"/>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Montserrat Light"/>
              <a:ea typeface="Montserrat Light"/>
              <a:cs typeface="Montserrat Light"/>
              <a:sym typeface="Montserrat Light"/>
            </a:endParaRPr>
          </a:p>
          <a:p>
            <a:pPr indent="-285750" lvl="0" marL="285750"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Cooperation and Reputation</a:t>
            </a:r>
            <a:r>
              <a:rPr lang="en-GB" sz="1400">
                <a:solidFill>
                  <a:schemeClr val="dk1"/>
                </a:solidFill>
                <a:latin typeface="Montserrat Light"/>
                <a:ea typeface="Montserrat Light"/>
                <a:cs typeface="Montserrat Light"/>
                <a:sym typeface="Montserrat Light"/>
              </a:rPr>
              <a:t>: Game theory can be applied to understand how cooperation and reputation impact strategic interactions. Building and maintaining a positive reputation may influence competitors' behaviour.</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Deterrence: By signalling commitment to certain strategies or actions, companies can use game theory to deter competitors from taking specific actions.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6" name="Google Shape;706;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7" name="Google Shape;707;p6"/>
          <p:cNvSpPr txBox="1"/>
          <p:nvPr>
            <p:ph type="title"/>
          </p:nvPr>
        </p:nvSpPr>
        <p:spPr>
          <a:xfrm>
            <a:off x="333514" y="472411"/>
            <a:ext cx="10315575"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Contd: Other possibilities for game theory</a:t>
            </a:r>
            <a:r>
              <a:rPr lang="en-GB" sz="3000">
                <a:solidFill>
                  <a:schemeClr val="lt1"/>
                </a:solidFill>
              </a:rPr>
              <a:t>.</a:t>
            </a:r>
            <a:endParaRPr sz="3000">
              <a:solidFill>
                <a:schemeClr val="lt1"/>
              </a:solidFill>
            </a:endParaRPr>
          </a:p>
        </p:txBody>
      </p:sp>
      <p:sp>
        <p:nvSpPr>
          <p:cNvPr id="708" name="Google Shape;708;p6"/>
          <p:cNvSpPr txBox="1"/>
          <p:nvPr/>
        </p:nvSpPr>
        <p:spPr>
          <a:xfrm>
            <a:off x="866915" y="1705124"/>
            <a:ext cx="10315500" cy="381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lt1"/>
                </a:solidFill>
                <a:latin typeface="Montserrat SemiBold"/>
                <a:ea typeface="Montserrat SemiBold"/>
                <a:cs typeface="Montserrat SemiBold"/>
                <a:sym typeface="Montserrat SemiBold"/>
              </a:rPr>
              <a:t>Regulatory Compliance:</a:t>
            </a:r>
            <a:endParaRPr sz="1600">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85750" lvl="0" marL="28575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Strategic Compliance</a:t>
            </a:r>
            <a:r>
              <a:rPr lang="en-GB">
                <a:solidFill>
                  <a:schemeClr val="dk1"/>
                </a:solidFill>
                <a:latin typeface="Montserrat Light"/>
                <a:ea typeface="Montserrat Light"/>
                <a:cs typeface="Montserrat Light"/>
                <a:sym typeface="Montserrat Light"/>
              </a:rPr>
              <a:t>: In regulated industries, game theory can help organizations strategically comply with regulations. Understanding how competitors may respond to regulatory changes is vital for compliance planning.</a:t>
            </a:r>
            <a:endParaRPr>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85750" lvl="0" marL="28575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Policy Advocacy</a:t>
            </a:r>
            <a:r>
              <a:rPr lang="en-GB">
                <a:solidFill>
                  <a:schemeClr val="dk1"/>
                </a:solidFill>
                <a:latin typeface="Montserrat Light"/>
                <a:ea typeface="Montserrat Light"/>
                <a:cs typeface="Montserrat Light"/>
                <a:sym typeface="Montserrat Light"/>
              </a:rPr>
              <a:t>: Companies can use game theory to assess the potential impacts of advocating for specific regulatory policies or changes.</a:t>
            </a:r>
            <a:endParaRPr>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600">
                <a:solidFill>
                  <a:schemeClr val="lt1"/>
                </a:solidFill>
                <a:latin typeface="Montserrat SemiBold"/>
                <a:ea typeface="Montserrat SemiBold"/>
                <a:cs typeface="Montserrat SemiBold"/>
                <a:sym typeface="Montserrat SemiBold"/>
              </a:rPr>
              <a:t>Innovation Strategy:</a:t>
            </a:r>
            <a:endParaRPr sz="1600">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85750" lvl="0" marL="28575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Technology Races</a:t>
            </a:r>
            <a:r>
              <a:rPr lang="en-GB">
                <a:solidFill>
                  <a:schemeClr val="dk1"/>
                </a:solidFill>
                <a:latin typeface="Montserrat Light"/>
                <a:ea typeface="Montserrat Light"/>
                <a:cs typeface="Montserrat Light"/>
                <a:sym typeface="Montserrat Light"/>
              </a:rPr>
              <a:t>: Game theory can be applied to analyse technology races and innovation dynamics. Companies can model scenarios to understand the implications of investing in specific technologies.</a:t>
            </a:r>
            <a:endParaRPr>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85750" lvl="0" marL="28575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Patent Strategies</a:t>
            </a:r>
            <a:r>
              <a:rPr lang="en-GB">
                <a:solidFill>
                  <a:schemeClr val="dk1"/>
                </a:solidFill>
                <a:latin typeface="Montserrat Light"/>
                <a:ea typeface="Montserrat Light"/>
                <a:cs typeface="Montserrat Light"/>
                <a:sym typeface="Montserrat Light"/>
              </a:rPr>
              <a:t>: Understanding the potential responses of competitors to patent strategies is crucial. Game theory can assist in making informed decisions about patent filing, licensing, and litigation.</a:t>
            </a:r>
            <a:endParaRPr>
              <a:solidFill>
                <a:schemeClr val="dk1"/>
              </a:solidFill>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g2b7d62c797a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714" name="Google Shape;714;g2b7d62c797a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15" name="Google Shape;715;g2b7d62c797a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16" name="Google Shape;716;g2b7d62c797a_0_0"/>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17" name="Google Shape;717;g2b7d62c797a_0_0"/>
          <p:cNvGrpSpPr/>
          <p:nvPr/>
        </p:nvGrpSpPr>
        <p:grpSpPr>
          <a:xfrm>
            <a:off x="0" y="1100016"/>
            <a:ext cx="1397787" cy="57996"/>
            <a:chOff x="0" y="1077191"/>
            <a:chExt cx="1397787" cy="57996"/>
          </a:xfrm>
        </p:grpSpPr>
        <p:sp>
          <p:nvSpPr>
            <p:cNvPr id="718" name="Google Shape;718;g2b7d62c797a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9" name="Google Shape;719;g2b7d62c797a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720" name="Google Shape;720;g2b7d62c797a_0_0"/>
          <p:cNvGrpSpPr/>
          <p:nvPr/>
        </p:nvGrpSpPr>
        <p:grpSpPr>
          <a:xfrm>
            <a:off x="3510006" y="2652239"/>
            <a:ext cx="6278616" cy="2464794"/>
            <a:chOff x="3167209" y="1135818"/>
            <a:chExt cx="8378190" cy="5563870"/>
          </a:xfrm>
        </p:grpSpPr>
        <p:sp>
          <p:nvSpPr>
            <p:cNvPr id="721" name="Google Shape;721;g2b7d62c797a_0_0"/>
            <p:cNvSpPr/>
            <p:nvPr/>
          </p:nvSpPr>
          <p:spPr>
            <a:xfrm>
              <a:off x="7356080" y="1135818"/>
              <a:ext cx="4189095" cy="2781935"/>
            </a:xfrm>
            <a:custGeom>
              <a:rect b="b" l="l" r="r" t="t"/>
              <a:pathLst>
                <a:path extrusionOk="0" h="2781935" w="4189095">
                  <a:moveTo>
                    <a:pt x="0" y="0"/>
                  </a:moveTo>
                  <a:lnTo>
                    <a:pt x="4188866" y="2781744"/>
                  </a:lnTo>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2" name="Google Shape;722;g2b7d62c797a_0_0"/>
            <p:cNvSpPr/>
            <p:nvPr/>
          </p:nvSpPr>
          <p:spPr>
            <a:xfrm>
              <a:off x="3167209" y="3917557"/>
              <a:ext cx="4189095" cy="2781934"/>
            </a:xfrm>
            <a:custGeom>
              <a:rect b="b" l="l" r="r" t="t"/>
              <a:pathLst>
                <a:path extrusionOk="0" h="2781934" w="4189095">
                  <a:moveTo>
                    <a:pt x="0" y="0"/>
                  </a:moveTo>
                  <a:lnTo>
                    <a:pt x="4188866" y="2781744"/>
                  </a:lnTo>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3" name="Google Shape;723;g2b7d62c797a_0_0"/>
            <p:cNvSpPr/>
            <p:nvPr/>
          </p:nvSpPr>
          <p:spPr>
            <a:xfrm>
              <a:off x="3167209" y="1135818"/>
              <a:ext cx="8378190" cy="5563870"/>
            </a:xfrm>
            <a:custGeom>
              <a:rect b="b" l="l" r="r" t="t"/>
              <a:pathLst>
                <a:path extrusionOk="0" h="5563870" w="8378190">
                  <a:moveTo>
                    <a:pt x="0" y="0"/>
                  </a:moveTo>
                  <a:lnTo>
                    <a:pt x="8377745" y="5563476"/>
                  </a:lnTo>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724" name="Google Shape;724;g2b7d62c797a_0_0"/>
          <p:cNvSpPr txBox="1"/>
          <p:nvPr>
            <p:ph type="title"/>
          </p:nvPr>
        </p:nvSpPr>
        <p:spPr>
          <a:xfrm>
            <a:off x="5874248" y="2216017"/>
            <a:ext cx="1516200" cy="2547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600">
                <a:latin typeface="Montserrat SemiBold"/>
                <a:ea typeface="Montserrat SemiBold"/>
                <a:cs typeface="Montserrat SemiBold"/>
                <a:sym typeface="Montserrat SemiBold"/>
              </a:rPr>
              <a:t>Competitor 1</a:t>
            </a:r>
            <a:endParaRPr sz="1600">
              <a:latin typeface="Montserrat SemiBold"/>
              <a:ea typeface="Montserrat SemiBold"/>
              <a:cs typeface="Montserrat SemiBold"/>
              <a:sym typeface="Montserrat SemiBold"/>
            </a:endParaRPr>
          </a:p>
        </p:txBody>
      </p:sp>
      <p:sp>
        <p:nvSpPr>
          <p:cNvPr id="725" name="Google Shape;725;g2b7d62c797a_0_0"/>
          <p:cNvSpPr txBox="1"/>
          <p:nvPr/>
        </p:nvSpPr>
        <p:spPr>
          <a:xfrm>
            <a:off x="1628348" y="3778001"/>
            <a:ext cx="1562400" cy="2547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600">
                <a:solidFill>
                  <a:srgbClr val="023154"/>
                </a:solidFill>
                <a:latin typeface="Montserrat SemiBold"/>
                <a:ea typeface="Montserrat SemiBold"/>
                <a:cs typeface="Montserrat SemiBold"/>
                <a:sym typeface="Montserrat SemiBold"/>
              </a:rPr>
              <a:t>Competitor 2</a:t>
            </a:r>
            <a:endParaRPr sz="1600">
              <a:latin typeface="Montserrat SemiBold"/>
              <a:ea typeface="Montserrat SemiBold"/>
              <a:cs typeface="Montserrat SemiBold"/>
              <a:sym typeface="Montserrat SemiBold"/>
            </a:endParaRPr>
          </a:p>
        </p:txBody>
      </p:sp>
      <p:sp>
        <p:nvSpPr>
          <p:cNvPr id="726" name="Google Shape;726;g2b7d62c797a_0_0"/>
          <p:cNvSpPr txBox="1"/>
          <p:nvPr/>
        </p:nvSpPr>
        <p:spPr>
          <a:xfrm>
            <a:off x="1916844" y="3115853"/>
            <a:ext cx="1325400" cy="2547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600">
                <a:solidFill>
                  <a:srgbClr val="023154"/>
                </a:solidFill>
                <a:latin typeface="Montserrat Medium"/>
                <a:ea typeface="Montserrat Medium"/>
                <a:cs typeface="Montserrat Medium"/>
                <a:sym typeface="Montserrat Medium"/>
              </a:rPr>
              <a:t>Hold prices</a:t>
            </a:r>
            <a:endParaRPr sz="1600">
              <a:latin typeface="Montserrat Medium"/>
              <a:ea typeface="Montserrat Medium"/>
              <a:cs typeface="Montserrat Medium"/>
              <a:sym typeface="Montserrat Medium"/>
            </a:endParaRPr>
          </a:p>
        </p:txBody>
      </p:sp>
      <p:sp>
        <p:nvSpPr>
          <p:cNvPr id="727" name="Google Shape;727;g2b7d62c797a_0_0"/>
          <p:cNvSpPr txBox="1"/>
          <p:nvPr/>
        </p:nvSpPr>
        <p:spPr>
          <a:xfrm>
            <a:off x="2056410" y="4446901"/>
            <a:ext cx="1185300" cy="2547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600">
                <a:solidFill>
                  <a:srgbClr val="023154"/>
                </a:solidFill>
                <a:latin typeface="Montserrat Medium"/>
                <a:ea typeface="Montserrat Medium"/>
                <a:cs typeface="Montserrat Medium"/>
                <a:sym typeface="Montserrat Medium"/>
              </a:rPr>
              <a:t>Cut prices</a:t>
            </a:r>
            <a:endParaRPr sz="1600">
              <a:latin typeface="Montserrat Medium"/>
              <a:ea typeface="Montserrat Medium"/>
              <a:cs typeface="Montserrat Medium"/>
              <a:sym typeface="Montserrat Medium"/>
            </a:endParaRPr>
          </a:p>
        </p:txBody>
      </p:sp>
      <p:sp>
        <p:nvSpPr>
          <p:cNvPr id="728" name="Google Shape;728;g2b7d62c797a_0_0"/>
          <p:cNvSpPr txBox="1"/>
          <p:nvPr/>
        </p:nvSpPr>
        <p:spPr>
          <a:xfrm>
            <a:off x="7705732" y="2222586"/>
            <a:ext cx="1185300" cy="2547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600">
                <a:solidFill>
                  <a:srgbClr val="023154"/>
                </a:solidFill>
                <a:latin typeface="Montserrat Medium"/>
                <a:ea typeface="Montserrat Medium"/>
                <a:cs typeface="Montserrat Medium"/>
                <a:sym typeface="Montserrat Medium"/>
              </a:rPr>
              <a:t>Cut prices</a:t>
            </a:r>
            <a:endParaRPr sz="1600">
              <a:latin typeface="Montserrat Medium"/>
              <a:ea typeface="Montserrat Medium"/>
              <a:cs typeface="Montserrat Medium"/>
              <a:sym typeface="Montserrat Medium"/>
            </a:endParaRPr>
          </a:p>
        </p:txBody>
      </p:sp>
      <p:graphicFrame>
        <p:nvGraphicFramePr>
          <p:cNvPr id="729" name="Google Shape;729;g2b7d62c797a_0_0"/>
          <p:cNvGraphicFramePr/>
          <p:nvPr/>
        </p:nvGraphicFramePr>
        <p:xfrm>
          <a:off x="3308552" y="2519654"/>
          <a:ext cx="3000000" cy="3000000"/>
        </p:xfrm>
        <a:graphic>
          <a:graphicData uri="http://schemas.openxmlformats.org/drawingml/2006/table">
            <a:tbl>
              <a:tblPr bandRow="1" firstRow="1">
                <a:noFill/>
                <a:tableStyleId>{6686D5D0-E583-4CCC-A99E-F00701A91074}</a:tableStyleId>
              </a:tblPr>
              <a:tblGrid>
                <a:gridCol w="188425"/>
                <a:gridCol w="1544200"/>
                <a:gridCol w="1594650"/>
                <a:gridCol w="1582275"/>
                <a:gridCol w="1556575"/>
              </a:tblGrid>
              <a:tr h="124600">
                <a:tc gridSpan="3">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R cap="flat" cmpd="sng" w="38100">
                      <a:solidFill>
                        <a:srgbClr val="2B7AF9"/>
                      </a:solidFill>
                      <a:prstDash val="solid"/>
                      <a:round/>
                      <a:headEnd len="sm" w="sm" type="none"/>
                      <a:tailEnd len="sm" w="sm" type="none"/>
                    </a:lnR>
                  </a:tcPr>
                </a:tc>
                <a:tc hMerge="1"/>
                <a:tc hMerge="1"/>
                <a:tc gridSpan="2">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38100">
                      <a:solidFill>
                        <a:srgbClr val="2B7AF9"/>
                      </a:solidFill>
                      <a:prstDash val="solid"/>
                      <a:round/>
                      <a:headEnd len="sm" w="sm" type="none"/>
                      <a:tailEnd len="sm" w="sm" type="none"/>
                    </a:lnL>
                    <a:lnB cap="flat" cmpd="sng" w="38100">
                      <a:solidFill>
                        <a:srgbClr val="2B7AF9"/>
                      </a:solidFill>
                      <a:prstDash val="solid"/>
                      <a:round/>
                      <a:headEnd len="sm" w="sm" type="none"/>
                      <a:tailEnd len="sm" w="sm" type="none"/>
                    </a:lnB>
                  </a:tcPr>
                </a:tc>
                <a:tc hMerge="1"/>
              </a:tr>
              <a:tr h="1232075">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R cap="flat" cmpd="sng" w="38100">
                      <a:solidFill>
                        <a:srgbClr val="2B7AF9"/>
                      </a:solidFill>
                      <a:prstDash val="solid"/>
                      <a:round/>
                      <a:headEnd len="sm" w="sm" type="none"/>
                      <a:tailEnd len="sm" w="sm" type="none"/>
                    </a:lnR>
                    <a:lnB cap="flat" cmpd="sng" w="38100">
                      <a:solidFill>
                        <a:srgbClr val="2B7AF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600"/>
                        </a:spcBef>
                        <a:spcAft>
                          <a:spcPts val="0"/>
                        </a:spcAft>
                        <a:buNone/>
                      </a:pPr>
                      <a:r>
                        <a:t/>
                      </a:r>
                      <a:endParaRPr sz="900" u="none" cap="none" strike="noStrike">
                        <a:latin typeface="Times New Roman"/>
                        <a:ea typeface="Times New Roman"/>
                        <a:cs typeface="Times New Roman"/>
                        <a:sym typeface="Times New Roman"/>
                      </a:endParaRPr>
                    </a:p>
                    <a:p>
                      <a:pPr indent="0" lvl="0" marL="0" marR="50800" rtl="0" algn="r">
                        <a:lnSpc>
                          <a:spcPct val="100000"/>
                        </a:lnSpc>
                        <a:spcBef>
                          <a:spcPts val="0"/>
                        </a:spcBef>
                        <a:spcAft>
                          <a:spcPts val="0"/>
                        </a:spcAft>
                        <a:buNone/>
                      </a:pPr>
                      <a:r>
                        <a:rPr lang="en-GB" sz="900" u="none" cap="none" strike="noStrike">
                          <a:solidFill>
                            <a:srgbClr val="4D4D4D"/>
                          </a:solidFill>
                          <a:latin typeface="Montserrat Medium"/>
                          <a:ea typeface="Montserrat Medium"/>
                          <a:cs typeface="Montserrat Medium"/>
                          <a:sym typeface="Montserrat Medium"/>
                        </a:rPr>
                        <a:t>$50 million</a:t>
                      </a:r>
                      <a:endParaRPr sz="900" u="none" cap="none" strike="noStrike">
                        <a:latin typeface="Montserrat Medium"/>
                        <a:ea typeface="Montserrat Medium"/>
                        <a:cs typeface="Montserrat Medium"/>
                        <a:sym typeface="Montserrat Medium"/>
                      </a:endParaRPr>
                    </a:p>
                  </a:txBody>
                  <a:tcPr marT="0" marB="0" marR="0" marL="0">
                    <a:lnL cap="flat" cmpd="sng" w="38100">
                      <a:solidFill>
                        <a:srgbClr val="2B7AF9"/>
                      </a:solidFill>
                      <a:prstDash val="solid"/>
                      <a:round/>
                      <a:headEnd len="sm" w="sm" type="none"/>
                      <a:tailEnd len="sm" w="sm" type="none"/>
                    </a:lnL>
                    <a:lnT cap="flat" cmpd="sng" w="38100">
                      <a:solidFill>
                        <a:srgbClr val="2B7AF9"/>
                      </a:solidFill>
                      <a:prstDash val="solid"/>
                      <a:round/>
                      <a:headEnd len="sm" w="sm" type="none"/>
                      <a:tailEnd len="sm" w="sm" type="none"/>
                    </a:lnT>
                    <a:lnB cap="flat" cmpd="sng" w="38100">
                      <a:solidFill>
                        <a:srgbClr val="2B7AF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50800" marR="0" rtl="0" algn="l">
                        <a:lnSpc>
                          <a:spcPct val="100000"/>
                        </a:lnSpc>
                        <a:spcBef>
                          <a:spcPts val="0"/>
                        </a:spcBef>
                        <a:spcAft>
                          <a:spcPts val="0"/>
                        </a:spcAft>
                        <a:buNone/>
                      </a:pPr>
                      <a:r>
                        <a:rPr lang="en-GB" sz="900" u="none" cap="none" strike="noStrike">
                          <a:solidFill>
                            <a:srgbClr val="4D4D4D"/>
                          </a:solidFill>
                          <a:latin typeface="Montserrat Medium"/>
                          <a:ea typeface="Montserrat Medium"/>
                          <a:cs typeface="Montserrat Medium"/>
                          <a:sym typeface="Montserrat Medium"/>
                        </a:rPr>
                        <a:t>$50 million</a:t>
                      </a:r>
                      <a:endParaRPr sz="900" u="none" cap="none" strike="noStrike">
                        <a:latin typeface="Montserrat Medium"/>
                        <a:ea typeface="Montserrat Medium"/>
                        <a:cs typeface="Montserrat Medium"/>
                        <a:sym typeface="Montserrat Medium"/>
                      </a:endParaRPr>
                    </a:p>
                  </a:txBody>
                  <a:tcPr marT="0" marB="0" marR="0" marL="0">
                    <a:lnR cap="flat" cmpd="sng" w="38100">
                      <a:solidFill>
                        <a:srgbClr val="2B7AF9"/>
                      </a:solidFill>
                      <a:prstDash val="solid"/>
                      <a:round/>
                      <a:headEnd len="sm" w="sm" type="none"/>
                      <a:tailEnd len="sm" w="sm" type="none"/>
                    </a:lnR>
                    <a:lnT cap="flat" cmpd="sng" w="38100">
                      <a:solidFill>
                        <a:srgbClr val="2B7AF9"/>
                      </a:solidFill>
                      <a:prstDash val="solid"/>
                      <a:round/>
                      <a:headEnd len="sm" w="sm" type="none"/>
                      <a:tailEnd len="sm" w="sm" type="none"/>
                    </a:lnT>
                    <a:lnB cap="flat" cmpd="sng" w="38100">
                      <a:solidFill>
                        <a:srgbClr val="2B7AF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600"/>
                        </a:spcBef>
                        <a:spcAft>
                          <a:spcPts val="0"/>
                        </a:spcAft>
                        <a:buNone/>
                      </a:pPr>
                      <a:r>
                        <a:t/>
                      </a:r>
                      <a:endParaRPr sz="900" u="none" cap="none" strike="noStrike">
                        <a:latin typeface="Times New Roman"/>
                        <a:ea typeface="Times New Roman"/>
                        <a:cs typeface="Times New Roman"/>
                        <a:sym typeface="Times New Roman"/>
                      </a:endParaRPr>
                    </a:p>
                    <a:p>
                      <a:pPr indent="0" lvl="0" marL="0" marR="50800" rtl="0" algn="r">
                        <a:lnSpc>
                          <a:spcPct val="100000"/>
                        </a:lnSpc>
                        <a:spcBef>
                          <a:spcPts val="0"/>
                        </a:spcBef>
                        <a:spcAft>
                          <a:spcPts val="0"/>
                        </a:spcAft>
                        <a:buNone/>
                      </a:pPr>
                      <a:r>
                        <a:rPr lang="en-GB" sz="900" u="none" cap="none" strike="noStrike">
                          <a:solidFill>
                            <a:srgbClr val="4D4D4D"/>
                          </a:solidFill>
                          <a:latin typeface="Montserrat Medium"/>
                          <a:ea typeface="Montserrat Medium"/>
                          <a:cs typeface="Montserrat Medium"/>
                          <a:sym typeface="Montserrat Medium"/>
                        </a:rPr>
                        <a:t>$10 million</a:t>
                      </a:r>
                      <a:endParaRPr sz="900" u="none" cap="none" strike="noStrike">
                        <a:latin typeface="Montserrat Medium"/>
                        <a:ea typeface="Montserrat Medium"/>
                        <a:cs typeface="Montserrat Medium"/>
                        <a:sym typeface="Montserrat Medium"/>
                      </a:endParaRPr>
                    </a:p>
                  </a:txBody>
                  <a:tcPr marT="0" marB="0" marR="0" marL="0">
                    <a:lnL cap="flat" cmpd="sng" w="38100">
                      <a:solidFill>
                        <a:srgbClr val="2B7AF9"/>
                      </a:solidFill>
                      <a:prstDash val="solid"/>
                      <a:round/>
                      <a:headEnd len="sm" w="sm" type="none"/>
                      <a:tailEnd len="sm" w="sm" type="none"/>
                    </a:lnL>
                    <a:lnT cap="flat" cmpd="sng" w="38100">
                      <a:solidFill>
                        <a:srgbClr val="2B7AF9"/>
                      </a:solidFill>
                      <a:prstDash val="solid"/>
                      <a:round/>
                      <a:headEnd len="sm" w="sm" type="none"/>
                      <a:tailEnd len="sm" w="sm" type="none"/>
                    </a:lnT>
                    <a:lnB cap="flat" cmpd="sng" w="38100">
                      <a:solidFill>
                        <a:srgbClr val="2B7AF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50800" marR="0" rtl="0" algn="l">
                        <a:lnSpc>
                          <a:spcPct val="100000"/>
                        </a:lnSpc>
                        <a:spcBef>
                          <a:spcPts val="0"/>
                        </a:spcBef>
                        <a:spcAft>
                          <a:spcPts val="0"/>
                        </a:spcAft>
                        <a:buNone/>
                      </a:pPr>
                      <a:r>
                        <a:rPr lang="en-GB" sz="900" u="none" cap="none" strike="noStrike">
                          <a:solidFill>
                            <a:srgbClr val="4D4D4D"/>
                          </a:solidFill>
                          <a:latin typeface="Montserrat Medium"/>
                          <a:ea typeface="Montserrat Medium"/>
                          <a:cs typeface="Montserrat Medium"/>
                          <a:sym typeface="Montserrat Medium"/>
                        </a:rPr>
                        <a:t>$60 million</a:t>
                      </a:r>
                      <a:endParaRPr sz="900" u="none" cap="none" strike="noStrike">
                        <a:latin typeface="Montserrat Medium"/>
                        <a:ea typeface="Montserrat Medium"/>
                        <a:cs typeface="Montserrat Medium"/>
                        <a:sym typeface="Montserrat Medium"/>
                      </a:endParaRPr>
                    </a:p>
                  </a:txBody>
                  <a:tcPr marT="0" marB="0" marR="0" marL="0">
                    <a:lnR cap="flat" cmpd="sng" w="38100">
                      <a:solidFill>
                        <a:srgbClr val="2B7AF9"/>
                      </a:solidFill>
                      <a:prstDash val="solid"/>
                      <a:round/>
                      <a:headEnd len="sm" w="sm" type="none"/>
                      <a:tailEnd len="sm" w="sm" type="none"/>
                    </a:lnR>
                    <a:lnT cap="flat" cmpd="sng" w="38100">
                      <a:solidFill>
                        <a:srgbClr val="2B7AF9"/>
                      </a:solidFill>
                      <a:prstDash val="solid"/>
                      <a:round/>
                      <a:headEnd len="sm" w="sm" type="none"/>
                      <a:tailEnd len="sm" w="sm" type="none"/>
                    </a:lnT>
                    <a:lnB cap="flat" cmpd="sng" w="38100">
                      <a:solidFill>
                        <a:srgbClr val="2B7AF9"/>
                      </a:solidFill>
                      <a:prstDash val="solid"/>
                      <a:round/>
                      <a:headEnd len="sm" w="sm" type="none"/>
                      <a:tailEnd len="sm" w="sm" type="none"/>
                    </a:lnB>
                  </a:tcPr>
                </a:tc>
              </a:tr>
              <a:tr h="1232075">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R cap="flat" cmpd="sng" w="38100">
                      <a:solidFill>
                        <a:srgbClr val="2B7AF9"/>
                      </a:solidFill>
                      <a:prstDash val="solid"/>
                      <a:round/>
                      <a:headEnd len="sm" w="sm" type="none"/>
                      <a:tailEnd len="sm" w="sm" type="none"/>
                    </a:lnR>
                    <a:lnT cap="flat" cmpd="sng" w="38100">
                      <a:solidFill>
                        <a:srgbClr val="2B7AF9"/>
                      </a:solidFill>
                      <a:prstDash val="solid"/>
                      <a:round/>
                      <a:headEnd len="sm" w="sm" type="none"/>
                      <a:tailEnd len="sm" w="sm" type="none"/>
                    </a:lnT>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1000"/>
                        </a:spcBef>
                        <a:spcAft>
                          <a:spcPts val="0"/>
                        </a:spcAft>
                        <a:buNone/>
                      </a:pPr>
                      <a:r>
                        <a:t/>
                      </a:r>
                      <a:endParaRPr sz="900" u="none" cap="none" strike="noStrike">
                        <a:latin typeface="Times New Roman"/>
                        <a:ea typeface="Times New Roman"/>
                        <a:cs typeface="Times New Roman"/>
                        <a:sym typeface="Times New Roman"/>
                      </a:endParaRPr>
                    </a:p>
                    <a:p>
                      <a:pPr indent="0" lvl="0" marL="0" marR="50800" rtl="0" algn="r">
                        <a:lnSpc>
                          <a:spcPct val="100000"/>
                        </a:lnSpc>
                        <a:spcBef>
                          <a:spcPts val="0"/>
                        </a:spcBef>
                        <a:spcAft>
                          <a:spcPts val="0"/>
                        </a:spcAft>
                        <a:buNone/>
                      </a:pPr>
                      <a:r>
                        <a:rPr lang="en-GB" sz="900" u="none" cap="none" strike="noStrike">
                          <a:solidFill>
                            <a:srgbClr val="4D4D4D"/>
                          </a:solidFill>
                          <a:latin typeface="Montserrat Medium"/>
                          <a:ea typeface="Montserrat Medium"/>
                          <a:cs typeface="Montserrat Medium"/>
                          <a:sym typeface="Montserrat Medium"/>
                        </a:rPr>
                        <a:t>$60 million</a:t>
                      </a:r>
                      <a:endParaRPr sz="900" u="none" cap="none" strike="noStrike">
                        <a:latin typeface="Montserrat Medium"/>
                        <a:ea typeface="Montserrat Medium"/>
                        <a:cs typeface="Montserrat Medium"/>
                        <a:sym typeface="Montserrat Medium"/>
                      </a:endParaRPr>
                    </a:p>
                  </a:txBody>
                  <a:tcPr marT="0" marB="0" marR="0" marL="0">
                    <a:lnL cap="flat" cmpd="sng" w="38100">
                      <a:solidFill>
                        <a:srgbClr val="2B7AF9"/>
                      </a:solidFill>
                      <a:prstDash val="solid"/>
                      <a:round/>
                      <a:headEnd len="sm" w="sm" type="none"/>
                      <a:tailEnd len="sm" w="sm" type="none"/>
                    </a:lnL>
                    <a:lnT cap="flat" cmpd="sng" w="38100">
                      <a:solidFill>
                        <a:srgbClr val="2B7AF9"/>
                      </a:solidFill>
                      <a:prstDash val="solid"/>
                      <a:round/>
                      <a:headEnd len="sm" w="sm" type="none"/>
                      <a:tailEnd len="sm" w="sm" type="none"/>
                    </a:lnT>
                    <a:lnB cap="flat" cmpd="sng" w="38100">
                      <a:solidFill>
                        <a:srgbClr val="2B7AF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200"/>
                        </a:spcBef>
                        <a:spcAft>
                          <a:spcPts val="0"/>
                        </a:spcAft>
                        <a:buNone/>
                      </a:pPr>
                      <a:r>
                        <a:t/>
                      </a:r>
                      <a:endParaRPr sz="900" u="none" cap="none" strike="noStrike">
                        <a:latin typeface="Times New Roman"/>
                        <a:ea typeface="Times New Roman"/>
                        <a:cs typeface="Times New Roman"/>
                        <a:sym typeface="Times New Roman"/>
                      </a:endParaRPr>
                    </a:p>
                    <a:p>
                      <a:pPr indent="0" lvl="0" marL="63500" marR="0" rtl="0" algn="l">
                        <a:lnSpc>
                          <a:spcPct val="100000"/>
                        </a:lnSpc>
                        <a:spcBef>
                          <a:spcPts val="0"/>
                        </a:spcBef>
                        <a:spcAft>
                          <a:spcPts val="0"/>
                        </a:spcAft>
                        <a:buNone/>
                      </a:pPr>
                      <a:r>
                        <a:rPr lang="en-GB" sz="900" u="none" cap="none" strike="noStrike">
                          <a:solidFill>
                            <a:srgbClr val="4D4D4D"/>
                          </a:solidFill>
                          <a:latin typeface="Montserrat Medium"/>
                          <a:ea typeface="Montserrat Medium"/>
                          <a:cs typeface="Montserrat Medium"/>
                          <a:sym typeface="Montserrat Medium"/>
                        </a:rPr>
                        <a:t>$10 million</a:t>
                      </a:r>
                      <a:endParaRPr sz="900" u="none" cap="none" strike="noStrike">
                        <a:latin typeface="Montserrat Medium"/>
                        <a:ea typeface="Montserrat Medium"/>
                        <a:cs typeface="Montserrat Medium"/>
                        <a:sym typeface="Montserrat Medium"/>
                      </a:endParaRPr>
                    </a:p>
                  </a:txBody>
                  <a:tcPr marT="0" marB="0" marR="0" marL="0">
                    <a:lnR cap="flat" cmpd="sng" w="38100">
                      <a:solidFill>
                        <a:srgbClr val="2B7AF9"/>
                      </a:solidFill>
                      <a:prstDash val="solid"/>
                      <a:round/>
                      <a:headEnd len="sm" w="sm" type="none"/>
                      <a:tailEnd len="sm" w="sm" type="none"/>
                    </a:lnR>
                    <a:lnT cap="flat" cmpd="sng" w="38100">
                      <a:solidFill>
                        <a:srgbClr val="2B7AF9"/>
                      </a:solidFill>
                      <a:prstDash val="solid"/>
                      <a:round/>
                      <a:headEnd len="sm" w="sm" type="none"/>
                      <a:tailEnd len="sm" w="sm" type="none"/>
                    </a:lnT>
                    <a:lnB cap="flat" cmpd="sng" w="38100">
                      <a:solidFill>
                        <a:srgbClr val="2B7AF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1000"/>
                        </a:spcBef>
                        <a:spcAft>
                          <a:spcPts val="0"/>
                        </a:spcAft>
                        <a:buNone/>
                      </a:pPr>
                      <a:r>
                        <a:t/>
                      </a:r>
                      <a:endParaRPr sz="900" u="none" cap="none" strike="noStrike">
                        <a:latin typeface="Times New Roman"/>
                        <a:ea typeface="Times New Roman"/>
                        <a:cs typeface="Times New Roman"/>
                        <a:sym typeface="Times New Roman"/>
                      </a:endParaRPr>
                    </a:p>
                    <a:p>
                      <a:pPr indent="0" lvl="0" marL="0" marR="50800" rtl="0" algn="r">
                        <a:lnSpc>
                          <a:spcPct val="100000"/>
                        </a:lnSpc>
                        <a:spcBef>
                          <a:spcPts val="0"/>
                        </a:spcBef>
                        <a:spcAft>
                          <a:spcPts val="0"/>
                        </a:spcAft>
                        <a:buNone/>
                      </a:pPr>
                      <a:r>
                        <a:rPr lang="en-GB" sz="900" u="none" cap="none" strike="noStrike">
                          <a:solidFill>
                            <a:srgbClr val="4D4D4D"/>
                          </a:solidFill>
                          <a:latin typeface="Montserrat Medium"/>
                          <a:ea typeface="Montserrat Medium"/>
                          <a:cs typeface="Montserrat Medium"/>
                          <a:sym typeface="Montserrat Medium"/>
                        </a:rPr>
                        <a:t>$20 million</a:t>
                      </a:r>
                      <a:endParaRPr sz="900" u="none" cap="none" strike="noStrike">
                        <a:latin typeface="Montserrat Medium"/>
                        <a:ea typeface="Montserrat Medium"/>
                        <a:cs typeface="Montserrat Medium"/>
                        <a:sym typeface="Montserrat Medium"/>
                      </a:endParaRPr>
                    </a:p>
                  </a:txBody>
                  <a:tcPr marT="0" marB="0" marR="0" marL="0">
                    <a:lnL cap="flat" cmpd="sng" w="38100">
                      <a:solidFill>
                        <a:srgbClr val="2B7AF9"/>
                      </a:solidFill>
                      <a:prstDash val="solid"/>
                      <a:round/>
                      <a:headEnd len="sm" w="sm" type="none"/>
                      <a:tailEnd len="sm" w="sm" type="none"/>
                    </a:lnL>
                    <a:lnT cap="flat" cmpd="sng" w="38100">
                      <a:solidFill>
                        <a:srgbClr val="2B7AF9"/>
                      </a:solidFill>
                      <a:prstDash val="solid"/>
                      <a:round/>
                      <a:headEnd len="sm" w="sm" type="none"/>
                      <a:tailEnd len="sm" w="sm" type="none"/>
                    </a:lnT>
                    <a:lnB cap="flat" cmpd="sng" w="38100">
                      <a:solidFill>
                        <a:srgbClr val="2B7AF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p>
                      <a:pPr indent="0" lvl="0" marL="0" marR="0" rtl="0" algn="l">
                        <a:lnSpc>
                          <a:spcPct val="100000"/>
                        </a:lnSpc>
                        <a:spcBef>
                          <a:spcPts val="200"/>
                        </a:spcBef>
                        <a:spcAft>
                          <a:spcPts val="0"/>
                        </a:spcAft>
                        <a:buNone/>
                      </a:pPr>
                      <a:r>
                        <a:t/>
                      </a:r>
                      <a:endParaRPr sz="900" u="none" cap="none" strike="noStrike">
                        <a:latin typeface="Times New Roman"/>
                        <a:ea typeface="Times New Roman"/>
                        <a:cs typeface="Times New Roman"/>
                        <a:sym typeface="Times New Roman"/>
                      </a:endParaRPr>
                    </a:p>
                    <a:p>
                      <a:pPr indent="0" lvl="0" marL="50800" marR="0" rtl="0" algn="l">
                        <a:lnSpc>
                          <a:spcPct val="100000"/>
                        </a:lnSpc>
                        <a:spcBef>
                          <a:spcPts val="0"/>
                        </a:spcBef>
                        <a:spcAft>
                          <a:spcPts val="0"/>
                        </a:spcAft>
                        <a:buNone/>
                      </a:pPr>
                      <a:r>
                        <a:rPr lang="en-GB" sz="900" u="none" cap="none" strike="noStrike">
                          <a:solidFill>
                            <a:srgbClr val="4D4D4D"/>
                          </a:solidFill>
                          <a:latin typeface="Montserrat Medium"/>
                          <a:ea typeface="Montserrat Medium"/>
                          <a:cs typeface="Montserrat Medium"/>
                          <a:sym typeface="Montserrat Medium"/>
                        </a:rPr>
                        <a:t>$20 million</a:t>
                      </a:r>
                      <a:endParaRPr sz="900" u="none" cap="none" strike="noStrike">
                        <a:latin typeface="Montserrat Medium"/>
                        <a:ea typeface="Montserrat Medium"/>
                        <a:cs typeface="Montserrat Medium"/>
                        <a:sym typeface="Montserrat Medium"/>
                      </a:endParaRPr>
                    </a:p>
                  </a:txBody>
                  <a:tcPr marT="0" marB="0" marR="0" marL="0">
                    <a:lnR cap="flat" cmpd="sng" w="38100">
                      <a:solidFill>
                        <a:srgbClr val="2B7AF9"/>
                      </a:solidFill>
                      <a:prstDash val="solid"/>
                      <a:round/>
                      <a:headEnd len="sm" w="sm" type="none"/>
                      <a:tailEnd len="sm" w="sm" type="none"/>
                    </a:lnR>
                    <a:lnT cap="flat" cmpd="sng" w="38100">
                      <a:solidFill>
                        <a:srgbClr val="2B7AF9"/>
                      </a:solidFill>
                      <a:prstDash val="solid"/>
                      <a:round/>
                      <a:headEnd len="sm" w="sm" type="none"/>
                      <a:tailEnd len="sm" w="sm" type="none"/>
                    </a:lnT>
                    <a:lnB cap="flat" cmpd="sng" w="38100">
                      <a:solidFill>
                        <a:srgbClr val="2B7AF9"/>
                      </a:solidFill>
                      <a:prstDash val="solid"/>
                      <a:round/>
                      <a:headEnd len="sm" w="sm" type="none"/>
                      <a:tailEnd len="sm" w="sm" type="none"/>
                    </a:lnB>
                  </a:tcPr>
                </a:tc>
              </a:tr>
            </a:tbl>
          </a:graphicData>
        </a:graphic>
      </p:graphicFrame>
      <p:sp>
        <p:nvSpPr>
          <p:cNvPr id="730" name="Google Shape;730;g2b7d62c797a_0_0"/>
          <p:cNvSpPr txBox="1"/>
          <p:nvPr/>
        </p:nvSpPr>
        <p:spPr>
          <a:xfrm>
            <a:off x="4345808" y="2222646"/>
            <a:ext cx="1325400" cy="2547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600">
                <a:solidFill>
                  <a:srgbClr val="023154"/>
                </a:solidFill>
                <a:latin typeface="Montserrat Medium"/>
                <a:ea typeface="Montserrat Medium"/>
                <a:cs typeface="Montserrat Medium"/>
                <a:sym typeface="Montserrat Medium"/>
              </a:rPr>
              <a:t>Hold prices</a:t>
            </a:r>
            <a:endParaRPr sz="1600">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g2b7d62c797a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36" name="Google Shape;736;g2b7d62c797a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7" name="Google Shape;737;g2b7d62c797a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8" name="Google Shape;738;g2b7d62c797a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9" name="Google Shape;739;g2b7d62c797a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0" name="Google Shape;740;g2b7d62c797a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