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Montserrat SemiBold"/>
      <p:regular r:id="rId16"/>
      <p:bold r:id="rId17"/>
      <p:italic r:id="rId18"/>
      <p:boldItalic r:id="rId19"/>
    </p:embeddedFont>
    <p:embeddedFont>
      <p:font typeface="Montserrat"/>
      <p:regular r:id="rId20"/>
      <p:bold r:id="rId21"/>
      <p:italic r:id="rId22"/>
      <p:boldItalic r:id="rId23"/>
    </p:embeddedFont>
    <p:embeddedFont>
      <p:font typeface="Montserrat Medium"/>
      <p:regular r:id="rId24"/>
      <p:bold r:id="rId25"/>
      <p:italic r:id="rId26"/>
      <p:boldItalic r:id="rId27"/>
    </p:embeddedFont>
    <p:embeddedFont>
      <p:font typeface="Montserrat Light"/>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gGIT46bUx63VopQAFd9hgwgZfJ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E60DD62-D1BE-4C53-BBEF-C1147B184B74}">
  <a:tblStyle styleId="{DE60DD62-D1BE-4C53-BBEF-C1147B184B74}"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tcStyle>
        <a:fill>
          <a:solidFill>
            <a:schemeClr val="dk1">
              <a:alpha val="20000"/>
            </a:schemeClr>
          </a:solidFill>
        </a:fill>
      </a:tcStyle>
    </a:band1H>
    <a:band2H>
      <a:tcTxStyle/>
    </a:band2H>
    <a:band1V>
      <a:tcTxStyle/>
      <a:tcStyle>
        <a:fill>
          <a:solidFill>
            <a:schemeClr val="dk1">
              <a:alpha val="20000"/>
            </a:schemeClr>
          </a:solidFill>
        </a:fill>
      </a:tcStyle>
    </a:band1V>
    <a:band2V>
      <a:tcTxStyle/>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dk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MontserratMedium-regular.fntdata"/><Relationship Id="rId23"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italic.fntdata"/><Relationship Id="rId25" Type="http://schemas.openxmlformats.org/officeDocument/2006/relationships/font" Target="fonts/MontserratMedium-bold.fntdata"/><Relationship Id="rId28" Type="http://schemas.openxmlformats.org/officeDocument/2006/relationships/font" Target="fonts/MontserratLight-regular.fntdata"/><Relationship Id="rId27" Type="http://schemas.openxmlformats.org/officeDocument/2006/relationships/font" Target="fonts/MontserratMedium-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Light-boldItalic.fntdata"/><Relationship Id="rId30" Type="http://schemas.openxmlformats.org/officeDocument/2006/relationships/font" Target="fonts/MontserratLight-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SemiBold-bold.fntdata"/><Relationship Id="rId16" Type="http://schemas.openxmlformats.org/officeDocument/2006/relationships/font" Target="fonts/MontserratSemiBold-regular.fntdata"/><Relationship Id="rId19" Type="http://schemas.openxmlformats.org/officeDocument/2006/relationships/font" Target="fonts/MontserratSemiBold-boldItalic.fntdata"/><Relationship Id="rId18" Type="http://schemas.openxmlformats.org/officeDocument/2006/relationships/font" Target="fonts/MontserratSemi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4" name="Google Shape;67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28e76535071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8" name="Google Shape;758;g28e76535071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1" name="Google Shape;68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1" name="Google Shape;69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0" name="Google Shape;70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0" name="Google Shape;71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0" name="Google Shape;72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0" name="Google Shape;73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0" name="Google Shape;74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0" name="Google Shape;75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2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 Id="rId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1.png"/><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1.png"/><Relationship Id="rId4" Type="http://schemas.openxmlformats.org/officeDocument/2006/relationships/image" Target="../media/image2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1.png"/><Relationship Id="rId4" Type="http://schemas.openxmlformats.org/officeDocument/2006/relationships/image" Target="../media/image2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1.png"/><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7.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12"/>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12"/>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12"/>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12"/>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1">
  <p:cSld name="step 1_1">
    <p:bg>
      <p:bgPr>
        <a:solidFill>
          <a:schemeClr val="dk2"/>
        </a:solidFill>
      </p:bgPr>
    </p:bg>
    <p:spTree>
      <p:nvGrpSpPr>
        <p:cNvPr id="206" name="Shape 206"/>
        <p:cNvGrpSpPr/>
        <p:nvPr/>
      </p:nvGrpSpPr>
      <p:grpSpPr>
        <a:xfrm>
          <a:off x="0" y="0"/>
          <a:ext cx="0" cy="0"/>
          <a:chOff x="0" y="0"/>
          <a:chExt cx="0" cy="0"/>
        </a:xfrm>
      </p:grpSpPr>
      <p:pic>
        <p:nvPicPr>
          <p:cNvPr descr="A yellow circle on a black background&#10;&#10;Description automatically generated" id="207" name="Google Shape;207;g28e76535071_0_69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8" name="Google Shape;208;g28e76535071_0_691"/>
          <p:cNvSpPr/>
          <p:nvPr/>
        </p:nvSpPr>
        <p:spPr>
          <a:xfrm flipH="1">
            <a:off x="71532" y="6260464"/>
            <a:ext cx="471000" cy="4710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g28e76535071_0_691"/>
          <p:cNvSpPr txBox="1"/>
          <p:nvPr>
            <p:ph idx="11" type="ftr"/>
          </p:nvPr>
        </p:nvSpPr>
        <p:spPr>
          <a:xfrm>
            <a:off x="4038600" y="6415984"/>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b="0" i="0" sz="800">
                <a:latin typeface="Montserrat Light"/>
                <a:ea typeface="Montserrat Light"/>
                <a:cs typeface="Montserrat Light"/>
                <a:sym typeface="Montserrat Light"/>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0" name="Google Shape;210;g28e76535071_0_691"/>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b="0" i="0" sz="1000">
                <a:solidFill>
                  <a:schemeClr val="dk2"/>
                </a:solidFill>
                <a:latin typeface="Montserrat Light"/>
                <a:ea typeface="Montserrat Light"/>
                <a:cs typeface="Montserrat Light"/>
                <a:sym typeface="Montserrat Light"/>
              </a:defRPr>
            </a:lvl1pPr>
            <a:lvl2pPr indent="0" lvl="1" marL="0" rtl="0" algn="l">
              <a:spcBef>
                <a:spcPts val="0"/>
              </a:spcBef>
              <a:buNone/>
              <a:defRPr b="0" i="0" sz="1000">
                <a:solidFill>
                  <a:schemeClr val="dk2"/>
                </a:solidFill>
                <a:latin typeface="Montserrat Light"/>
                <a:ea typeface="Montserrat Light"/>
                <a:cs typeface="Montserrat Light"/>
                <a:sym typeface="Montserrat Light"/>
              </a:defRPr>
            </a:lvl2pPr>
            <a:lvl3pPr indent="0" lvl="2" marL="0" rtl="0" algn="l">
              <a:spcBef>
                <a:spcPts val="0"/>
              </a:spcBef>
              <a:buNone/>
              <a:defRPr b="0" i="0" sz="1000">
                <a:solidFill>
                  <a:schemeClr val="dk2"/>
                </a:solidFill>
                <a:latin typeface="Montserrat Light"/>
                <a:ea typeface="Montserrat Light"/>
                <a:cs typeface="Montserrat Light"/>
                <a:sym typeface="Montserrat Light"/>
              </a:defRPr>
            </a:lvl3pPr>
            <a:lvl4pPr indent="0" lvl="3" marL="0" rtl="0" algn="l">
              <a:spcBef>
                <a:spcPts val="0"/>
              </a:spcBef>
              <a:buNone/>
              <a:defRPr b="0" i="0" sz="1000">
                <a:solidFill>
                  <a:schemeClr val="dk2"/>
                </a:solidFill>
                <a:latin typeface="Montserrat Light"/>
                <a:ea typeface="Montserrat Light"/>
                <a:cs typeface="Montserrat Light"/>
                <a:sym typeface="Montserrat Light"/>
              </a:defRPr>
            </a:lvl4pPr>
            <a:lvl5pPr indent="0" lvl="4" marL="0" rtl="0" algn="l">
              <a:spcBef>
                <a:spcPts val="0"/>
              </a:spcBef>
              <a:buNone/>
              <a:defRPr b="0" i="0" sz="1000">
                <a:solidFill>
                  <a:schemeClr val="dk2"/>
                </a:solidFill>
                <a:latin typeface="Montserrat Light"/>
                <a:ea typeface="Montserrat Light"/>
                <a:cs typeface="Montserrat Light"/>
                <a:sym typeface="Montserrat Light"/>
              </a:defRPr>
            </a:lvl5pPr>
            <a:lvl6pPr indent="0" lvl="5" marL="0" rtl="0" algn="l">
              <a:spcBef>
                <a:spcPts val="0"/>
              </a:spcBef>
              <a:buNone/>
              <a:defRPr b="0" i="0" sz="1000">
                <a:solidFill>
                  <a:schemeClr val="dk2"/>
                </a:solidFill>
                <a:latin typeface="Montserrat Light"/>
                <a:ea typeface="Montserrat Light"/>
                <a:cs typeface="Montserrat Light"/>
                <a:sym typeface="Montserrat Light"/>
              </a:defRPr>
            </a:lvl6pPr>
            <a:lvl7pPr indent="0" lvl="6" marL="0" rtl="0" algn="l">
              <a:spcBef>
                <a:spcPts val="0"/>
              </a:spcBef>
              <a:buNone/>
              <a:defRPr b="0" i="0" sz="1000">
                <a:solidFill>
                  <a:schemeClr val="dk2"/>
                </a:solidFill>
                <a:latin typeface="Montserrat Light"/>
                <a:ea typeface="Montserrat Light"/>
                <a:cs typeface="Montserrat Light"/>
                <a:sym typeface="Montserrat Light"/>
              </a:defRPr>
            </a:lvl7pPr>
            <a:lvl8pPr indent="0" lvl="7" marL="0" rtl="0" algn="l">
              <a:spcBef>
                <a:spcPts val="0"/>
              </a:spcBef>
              <a:buNone/>
              <a:defRPr b="0" i="0" sz="1000">
                <a:solidFill>
                  <a:schemeClr val="dk2"/>
                </a:solidFill>
                <a:latin typeface="Montserrat Light"/>
                <a:ea typeface="Montserrat Light"/>
                <a:cs typeface="Montserrat Light"/>
                <a:sym typeface="Montserrat Light"/>
              </a:defRPr>
            </a:lvl8pPr>
            <a:lvl9pPr indent="0" lvl="8" marL="0" rt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11" name="Google Shape;211;g28e76535071_0_691"/>
          <p:cNvPicPr preferRelativeResize="0"/>
          <p:nvPr/>
        </p:nvPicPr>
        <p:blipFill rotWithShape="1">
          <a:blip r:embed="rId3">
            <a:alphaModFix/>
          </a:blip>
          <a:srcRect b="0" l="0" r="0" t="0"/>
          <a:stretch/>
        </p:blipFill>
        <p:spPr>
          <a:xfrm>
            <a:off x="10089605" y="6341879"/>
            <a:ext cx="1807528" cy="426924"/>
          </a:xfrm>
          <a:prstGeom prst="rect">
            <a:avLst/>
          </a:prstGeom>
          <a:noFill/>
          <a:ln>
            <a:noFill/>
          </a:ln>
        </p:spPr>
      </p:pic>
      <p:grpSp>
        <p:nvGrpSpPr>
          <p:cNvPr id="212" name="Google Shape;212;g28e76535071_0_691"/>
          <p:cNvGrpSpPr/>
          <p:nvPr/>
        </p:nvGrpSpPr>
        <p:grpSpPr>
          <a:xfrm>
            <a:off x="11436251" y="129884"/>
            <a:ext cx="661550" cy="1214000"/>
            <a:chOff x="11436251" y="129884"/>
            <a:chExt cx="661550" cy="1214000"/>
          </a:xfrm>
        </p:grpSpPr>
        <p:sp>
          <p:nvSpPr>
            <p:cNvPr id="213" name="Google Shape;213;g28e76535071_0_691"/>
            <p:cNvSpPr/>
            <p:nvPr/>
          </p:nvSpPr>
          <p:spPr>
            <a:xfrm>
              <a:off x="11436251" y="12988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g28e76535071_0_691"/>
            <p:cNvSpPr/>
            <p:nvPr/>
          </p:nvSpPr>
          <p:spPr>
            <a:xfrm>
              <a:off x="11842651" y="12988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g28e76535071_0_691"/>
            <p:cNvSpPr/>
            <p:nvPr/>
          </p:nvSpPr>
          <p:spPr>
            <a:xfrm>
              <a:off x="11436251" y="32355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g28e76535071_0_691"/>
            <p:cNvSpPr/>
            <p:nvPr/>
          </p:nvSpPr>
          <p:spPr>
            <a:xfrm>
              <a:off x="11842651" y="32355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g28e76535071_0_691"/>
            <p:cNvSpPr/>
            <p:nvPr/>
          </p:nvSpPr>
          <p:spPr>
            <a:xfrm>
              <a:off x="11436251" y="51723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g28e76535071_0_691"/>
            <p:cNvSpPr/>
            <p:nvPr/>
          </p:nvSpPr>
          <p:spPr>
            <a:xfrm>
              <a:off x="11842651" y="51723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g28e76535071_0_691"/>
            <p:cNvSpPr/>
            <p:nvPr/>
          </p:nvSpPr>
          <p:spPr>
            <a:xfrm>
              <a:off x="11639451" y="12988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g28e76535071_0_691"/>
            <p:cNvSpPr/>
            <p:nvPr/>
          </p:nvSpPr>
          <p:spPr>
            <a:xfrm>
              <a:off x="11639451" y="32355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g28e76535071_0_691"/>
            <p:cNvSpPr/>
            <p:nvPr/>
          </p:nvSpPr>
          <p:spPr>
            <a:xfrm>
              <a:off x="11639451" y="51723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g28e76535071_0_691"/>
            <p:cNvSpPr/>
            <p:nvPr/>
          </p:nvSpPr>
          <p:spPr>
            <a:xfrm>
              <a:off x="12045851" y="12988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g28e76535071_0_691"/>
            <p:cNvSpPr/>
            <p:nvPr/>
          </p:nvSpPr>
          <p:spPr>
            <a:xfrm>
              <a:off x="12045851" y="32355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g28e76535071_0_691"/>
            <p:cNvSpPr/>
            <p:nvPr/>
          </p:nvSpPr>
          <p:spPr>
            <a:xfrm>
              <a:off x="12045851" y="51723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g28e76535071_0_691"/>
            <p:cNvSpPr/>
            <p:nvPr/>
          </p:nvSpPr>
          <p:spPr>
            <a:xfrm>
              <a:off x="11439426" y="71725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g28e76535071_0_691"/>
            <p:cNvSpPr/>
            <p:nvPr/>
          </p:nvSpPr>
          <p:spPr>
            <a:xfrm>
              <a:off x="11845826" y="71725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g28e76535071_0_691"/>
            <p:cNvSpPr/>
            <p:nvPr/>
          </p:nvSpPr>
          <p:spPr>
            <a:xfrm>
              <a:off x="11439426" y="91093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g28e76535071_0_691"/>
            <p:cNvSpPr/>
            <p:nvPr/>
          </p:nvSpPr>
          <p:spPr>
            <a:xfrm>
              <a:off x="11845826" y="91093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g28e76535071_0_691"/>
            <p:cNvSpPr/>
            <p:nvPr/>
          </p:nvSpPr>
          <p:spPr>
            <a:xfrm>
              <a:off x="11439426" y="110460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g28e76535071_0_691"/>
            <p:cNvSpPr/>
            <p:nvPr/>
          </p:nvSpPr>
          <p:spPr>
            <a:xfrm>
              <a:off x="11845826" y="110460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g28e76535071_0_691"/>
            <p:cNvSpPr/>
            <p:nvPr/>
          </p:nvSpPr>
          <p:spPr>
            <a:xfrm>
              <a:off x="11642626" y="71725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g28e76535071_0_691"/>
            <p:cNvSpPr/>
            <p:nvPr/>
          </p:nvSpPr>
          <p:spPr>
            <a:xfrm>
              <a:off x="11642626" y="91093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g28e76535071_0_691"/>
            <p:cNvSpPr/>
            <p:nvPr/>
          </p:nvSpPr>
          <p:spPr>
            <a:xfrm>
              <a:off x="11642626" y="110460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g28e76535071_0_691"/>
            <p:cNvSpPr/>
            <p:nvPr/>
          </p:nvSpPr>
          <p:spPr>
            <a:xfrm>
              <a:off x="12049026" y="71725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g28e76535071_0_691"/>
            <p:cNvSpPr/>
            <p:nvPr/>
          </p:nvSpPr>
          <p:spPr>
            <a:xfrm>
              <a:off x="12049026" y="91093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g28e76535071_0_691"/>
            <p:cNvSpPr/>
            <p:nvPr/>
          </p:nvSpPr>
          <p:spPr>
            <a:xfrm>
              <a:off x="12049026" y="1104609"/>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g28e76535071_0_691"/>
            <p:cNvSpPr/>
            <p:nvPr/>
          </p:nvSpPr>
          <p:spPr>
            <a:xfrm>
              <a:off x="11442601" y="129828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g28e76535071_0_691"/>
            <p:cNvSpPr/>
            <p:nvPr/>
          </p:nvSpPr>
          <p:spPr>
            <a:xfrm>
              <a:off x="11849001" y="129828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g28e76535071_0_691"/>
            <p:cNvSpPr/>
            <p:nvPr/>
          </p:nvSpPr>
          <p:spPr>
            <a:xfrm>
              <a:off x="11645801" y="129828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g28e76535071_0_691"/>
            <p:cNvSpPr/>
            <p:nvPr/>
          </p:nvSpPr>
          <p:spPr>
            <a:xfrm>
              <a:off x="12052201" y="1298284"/>
              <a:ext cx="45600" cy="456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241" name="Google Shape;241;g28e76535071_0_691"/>
          <p:cNvPicPr preferRelativeResize="0"/>
          <p:nvPr/>
        </p:nvPicPr>
        <p:blipFill rotWithShape="1">
          <a:blip r:embed="rId4">
            <a:alphaModFix/>
          </a:blip>
          <a:srcRect b="0" l="0" r="0" t="0"/>
          <a:stretch/>
        </p:blipFill>
        <p:spPr>
          <a:xfrm>
            <a:off x="11782156" y="722319"/>
            <a:ext cx="424803" cy="1542708"/>
          </a:xfrm>
          <a:prstGeom prst="rect">
            <a:avLst/>
          </a:prstGeom>
          <a:noFill/>
          <a:ln>
            <a:noFill/>
          </a:ln>
        </p:spPr>
      </p:pic>
      <p:pic>
        <p:nvPicPr>
          <p:cNvPr descr="A blue circle with black border&#10;&#10;Description automatically generated" id="242" name="Google Shape;242;g28e76535071_0_691"/>
          <p:cNvPicPr preferRelativeResize="0"/>
          <p:nvPr/>
        </p:nvPicPr>
        <p:blipFill rotWithShape="1">
          <a:blip r:embed="rId5">
            <a:alphaModFix/>
          </a:blip>
          <a:srcRect b="0" l="0" r="0" t="0"/>
          <a:stretch/>
        </p:blipFill>
        <p:spPr>
          <a:xfrm rot="-5400000">
            <a:off x="10529476" y="-425736"/>
            <a:ext cx="323559" cy="1175032"/>
          </a:xfrm>
          <a:prstGeom prst="rect">
            <a:avLst/>
          </a:prstGeom>
          <a:solidFill>
            <a:schemeClr val="dk2"/>
          </a:solidFill>
          <a:ln>
            <a:noFill/>
          </a:ln>
        </p:spPr>
      </p:pic>
      <p:grpSp>
        <p:nvGrpSpPr>
          <p:cNvPr id="243" name="Google Shape;243;g28e76535071_0_691"/>
          <p:cNvGrpSpPr/>
          <p:nvPr/>
        </p:nvGrpSpPr>
        <p:grpSpPr>
          <a:xfrm>
            <a:off x="0" y="1318491"/>
            <a:ext cx="1397787" cy="57996"/>
            <a:chOff x="0" y="1077191"/>
            <a:chExt cx="1397787" cy="57996"/>
          </a:xfrm>
        </p:grpSpPr>
        <p:sp>
          <p:nvSpPr>
            <p:cNvPr id="244" name="Google Shape;244;g28e76535071_0_691"/>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g28e76535071_0_691"/>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6" name="Google Shape;246;g28e76535071_0_691"/>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6</a:t>
            </a:r>
            <a:endParaRPr>
              <a:solidFill>
                <a:schemeClr val="lt1"/>
              </a:solidFill>
            </a:endParaRPr>
          </a:p>
        </p:txBody>
      </p:sp>
      <p:sp>
        <p:nvSpPr>
          <p:cNvPr id="247" name="Google Shape;247;g28e76535071_0_691"/>
          <p:cNvSpPr txBox="1"/>
          <p:nvPr>
            <p:ph type="title"/>
          </p:nvPr>
        </p:nvSpPr>
        <p:spPr>
          <a:xfrm>
            <a:off x="298674" y="750475"/>
            <a:ext cx="93264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248" name="Shape 248"/>
        <p:cNvGrpSpPr/>
        <p:nvPr/>
      </p:nvGrpSpPr>
      <p:grpSpPr>
        <a:xfrm>
          <a:off x="0" y="0"/>
          <a:ext cx="0" cy="0"/>
          <a:chOff x="0" y="0"/>
          <a:chExt cx="0" cy="0"/>
        </a:xfrm>
      </p:grpSpPr>
      <p:pic>
        <p:nvPicPr>
          <p:cNvPr descr="A yellow circle on a black background&#10;&#10;Description automatically generated" id="249" name="Google Shape;249;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50" name="Google Shape;250;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53" name="Google Shape;253;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54" name="Google Shape;254;p20"/>
          <p:cNvGrpSpPr/>
          <p:nvPr/>
        </p:nvGrpSpPr>
        <p:grpSpPr>
          <a:xfrm>
            <a:off x="11436251" y="129884"/>
            <a:ext cx="661669" cy="1214119"/>
            <a:chOff x="11436251" y="129884"/>
            <a:chExt cx="661669" cy="1214119"/>
          </a:xfrm>
        </p:grpSpPr>
        <p:sp>
          <p:nvSpPr>
            <p:cNvPr id="255" name="Google Shape;255;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3" name="Google Shape;283;p20"/>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84" name="Google Shape;284;p20"/>
          <p:cNvGrpSpPr/>
          <p:nvPr/>
        </p:nvGrpSpPr>
        <p:grpSpPr>
          <a:xfrm>
            <a:off x="0" y="1318491"/>
            <a:ext cx="1397787" cy="57996"/>
            <a:chOff x="0" y="1077191"/>
            <a:chExt cx="1397787" cy="57996"/>
          </a:xfrm>
        </p:grpSpPr>
        <p:sp>
          <p:nvSpPr>
            <p:cNvPr id="285" name="Google Shape;285;p2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2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7" name="Google Shape;287;p20"/>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2</a:t>
            </a:r>
            <a:endParaRPr>
              <a:solidFill>
                <a:schemeClr val="lt1"/>
              </a:solidFill>
            </a:endParaRPr>
          </a:p>
        </p:txBody>
      </p:sp>
      <p:sp>
        <p:nvSpPr>
          <p:cNvPr id="288" name="Google Shape;288;p20"/>
          <p:cNvSpPr txBox="1"/>
          <p:nvPr>
            <p:ph type="title"/>
          </p:nvPr>
        </p:nvSpPr>
        <p:spPr>
          <a:xfrm>
            <a:off x="298674" y="750475"/>
            <a:ext cx="93264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89" name="Shape 289"/>
        <p:cNvGrpSpPr/>
        <p:nvPr/>
      </p:nvGrpSpPr>
      <p:grpSpPr>
        <a:xfrm>
          <a:off x="0" y="0"/>
          <a:ext cx="0" cy="0"/>
          <a:chOff x="0" y="0"/>
          <a:chExt cx="0" cy="0"/>
        </a:xfrm>
      </p:grpSpPr>
      <p:pic>
        <p:nvPicPr>
          <p:cNvPr descr="A yellow circle on a black background&#10;&#10;Description automatically generated" id="290" name="Google Shape;290;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91" name="Google Shape;291;p21"/>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3" name="Google Shape;293;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94" name="Google Shape;294;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95" name="Google Shape;295;p21"/>
          <p:cNvGrpSpPr/>
          <p:nvPr/>
        </p:nvGrpSpPr>
        <p:grpSpPr>
          <a:xfrm>
            <a:off x="11436251" y="129884"/>
            <a:ext cx="661669" cy="1214119"/>
            <a:chOff x="11436251" y="129884"/>
            <a:chExt cx="661669" cy="1214119"/>
          </a:xfrm>
        </p:grpSpPr>
        <p:sp>
          <p:nvSpPr>
            <p:cNvPr id="296" name="Google Shape;296;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324" name="Google Shape;324;p21"/>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grpSp>
        <p:nvGrpSpPr>
          <p:cNvPr id="325" name="Google Shape;325;p21"/>
          <p:cNvGrpSpPr/>
          <p:nvPr/>
        </p:nvGrpSpPr>
        <p:grpSpPr>
          <a:xfrm>
            <a:off x="0" y="1318491"/>
            <a:ext cx="1397787" cy="57996"/>
            <a:chOff x="0" y="1077191"/>
            <a:chExt cx="1397787" cy="57996"/>
          </a:xfrm>
        </p:grpSpPr>
        <p:sp>
          <p:nvSpPr>
            <p:cNvPr id="326" name="Google Shape;326;p21"/>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21"/>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8" name="Google Shape;328;p21"/>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3</a:t>
            </a:r>
            <a:endParaRPr>
              <a:solidFill>
                <a:schemeClr val="lt1"/>
              </a:solidFill>
            </a:endParaRPr>
          </a:p>
        </p:txBody>
      </p:sp>
      <p:sp>
        <p:nvSpPr>
          <p:cNvPr id="329" name="Google Shape;329;p21"/>
          <p:cNvSpPr txBox="1"/>
          <p:nvPr>
            <p:ph type="title"/>
          </p:nvPr>
        </p:nvSpPr>
        <p:spPr>
          <a:xfrm>
            <a:off x="298674" y="750475"/>
            <a:ext cx="93264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330" name="Shape 330"/>
        <p:cNvGrpSpPr/>
        <p:nvPr/>
      </p:nvGrpSpPr>
      <p:grpSpPr>
        <a:xfrm>
          <a:off x="0" y="0"/>
          <a:ext cx="0" cy="0"/>
          <a:chOff x="0" y="0"/>
          <a:chExt cx="0" cy="0"/>
        </a:xfrm>
      </p:grpSpPr>
      <p:pic>
        <p:nvPicPr>
          <p:cNvPr descr="A yellow circle on a black background&#10;&#10;Description automatically generated" id="331" name="Google Shape;331;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32" name="Google Shape;332;p2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4" name="Google Shape;334;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35" name="Google Shape;335;p2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336" name="Google Shape;336;p22"/>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337" name="Google Shape;337;p22"/>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38" name="Google Shape;338;p22"/>
          <p:cNvGrpSpPr/>
          <p:nvPr/>
        </p:nvGrpSpPr>
        <p:grpSpPr>
          <a:xfrm>
            <a:off x="11626751" y="129884"/>
            <a:ext cx="661669" cy="1214119"/>
            <a:chOff x="11436251" y="129884"/>
            <a:chExt cx="661669" cy="1214119"/>
          </a:xfrm>
        </p:grpSpPr>
        <p:sp>
          <p:nvSpPr>
            <p:cNvPr id="339" name="Google Shape;339;p2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2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 name="Google Shape;366;p2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67" name="Google Shape;367;p22"/>
          <p:cNvGrpSpPr/>
          <p:nvPr/>
        </p:nvGrpSpPr>
        <p:grpSpPr>
          <a:xfrm>
            <a:off x="0" y="1318491"/>
            <a:ext cx="1397787" cy="57996"/>
            <a:chOff x="0" y="1077191"/>
            <a:chExt cx="1397787" cy="57996"/>
          </a:xfrm>
        </p:grpSpPr>
        <p:sp>
          <p:nvSpPr>
            <p:cNvPr id="368" name="Google Shape;368;p22"/>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22"/>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0" name="Google Shape;370;p22"/>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4</a:t>
            </a:r>
            <a:endParaRPr>
              <a:solidFill>
                <a:schemeClr val="lt1"/>
              </a:solidFill>
            </a:endParaRPr>
          </a:p>
        </p:txBody>
      </p:sp>
      <p:sp>
        <p:nvSpPr>
          <p:cNvPr id="371" name="Google Shape;371;p22"/>
          <p:cNvSpPr txBox="1"/>
          <p:nvPr>
            <p:ph type="title"/>
          </p:nvPr>
        </p:nvSpPr>
        <p:spPr>
          <a:xfrm>
            <a:off x="298674" y="750475"/>
            <a:ext cx="93264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72" name="Shape 372"/>
        <p:cNvGrpSpPr/>
        <p:nvPr/>
      </p:nvGrpSpPr>
      <p:grpSpPr>
        <a:xfrm>
          <a:off x="0" y="0"/>
          <a:ext cx="0" cy="0"/>
          <a:chOff x="0" y="0"/>
          <a:chExt cx="0" cy="0"/>
        </a:xfrm>
      </p:grpSpPr>
      <p:pic>
        <p:nvPicPr>
          <p:cNvPr descr="A yellow circle on a black background&#10;&#10;Description automatically generated" id="373" name="Google Shape;373;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74" name="Google Shape;374;p2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6" name="Google Shape;376;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77" name="Google Shape;377;p2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78" name="Google Shape;378;p23"/>
          <p:cNvGrpSpPr/>
          <p:nvPr/>
        </p:nvGrpSpPr>
        <p:grpSpPr>
          <a:xfrm>
            <a:off x="11436251" y="129884"/>
            <a:ext cx="661669" cy="1214119"/>
            <a:chOff x="11436251" y="129884"/>
            <a:chExt cx="661669" cy="1214119"/>
          </a:xfrm>
        </p:grpSpPr>
        <p:sp>
          <p:nvSpPr>
            <p:cNvPr id="379" name="Google Shape;379;p2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407" name="Google Shape;407;p23"/>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408" name="Google Shape;408;p23"/>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grpSp>
        <p:nvGrpSpPr>
          <p:cNvPr id="409" name="Google Shape;409;p23"/>
          <p:cNvGrpSpPr/>
          <p:nvPr/>
        </p:nvGrpSpPr>
        <p:grpSpPr>
          <a:xfrm>
            <a:off x="0" y="1318491"/>
            <a:ext cx="1397787" cy="57996"/>
            <a:chOff x="0" y="1077191"/>
            <a:chExt cx="1397787" cy="57996"/>
          </a:xfrm>
        </p:grpSpPr>
        <p:sp>
          <p:nvSpPr>
            <p:cNvPr id="410" name="Google Shape;410;p23"/>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1" name="Google Shape;411;p23"/>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2" name="Google Shape;412;p23"/>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5</a:t>
            </a:r>
            <a:endParaRPr>
              <a:solidFill>
                <a:schemeClr val="lt1"/>
              </a:solidFill>
            </a:endParaRPr>
          </a:p>
        </p:txBody>
      </p:sp>
      <p:sp>
        <p:nvSpPr>
          <p:cNvPr id="413" name="Google Shape;413;p23"/>
          <p:cNvSpPr txBox="1"/>
          <p:nvPr>
            <p:ph type="title"/>
          </p:nvPr>
        </p:nvSpPr>
        <p:spPr>
          <a:xfrm>
            <a:off x="298674" y="750475"/>
            <a:ext cx="93264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414" name="Shape 414"/>
        <p:cNvGrpSpPr/>
        <p:nvPr/>
      </p:nvGrpSpPr>
      <p:grpSpPr>
        <a:xfrm>
          <a:off x="0" y="0"/>
          <a:ext cx="0" cy="0"/>
          <a:chOff x="0" y="0"/>
          <a:chExt cx="0" cy="0"/>
        </a:xfrm>
      </p:grpSpPr>
      <p:pic>
        <p:nvPicPr>
          <p:cNvPr descr="A yellow circle on a black background&#10;&#10;Description automatically generated" id="415" name="Google Shape;415;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6" name="Google Shape;416;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8" name="Google Shape;418;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9" name="Google Shape;419;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20" name="Google Shape;420;p24"/>
          <p:cNvGrpSpPr/>
          <p:nvPr/>
        </p:nvGrpSpPr>
        <p:grpSpPr>
          <a:xfrm>
            <a:off x="0" y="1318491"/>
            <a:ext cx="1397812" cy="58002"/>
            <a:chOff x="0" y="1077191"/>
            <a:chExt cx="1397812" cy="58002"/>
          </a:xfrm>
        </p:grpSpPr>
        <p:sp>
          <p:nvSpPr>
            <p:cNvPr id="421" name="Google Shape;421;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23" name="Google Shape;423;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424" name="Google Shape;424;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25" name="Google Shape;425;p24"/>
          <p:cNvGrpSpPr/>
          <p:nvPr/>
        </p:nvGrpSpPr>
        <p:grpSpPr>
          <a:xfrm>
            <a:off x="11614051" y="129884"/>
            <a:ext cx="661669" cy="1214119"/>
            <a:chOff x="11436251" y="129884"/>
            <a:chExt cx="661669" cy="1214119"/>
          </a:xfrm>
        </p:grpSpPr>
        <p:sp>
          <p:nvSpPr>
            <p:cNvPr id="426" name="Google Shape;426;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0" name="Google Shape;450;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54" name="Google Shape;454;p24"/>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55" name="Shape 455"/>
        <p:cNvGrpSpPr/>
        <p:nvPr/>
      </p:nvGrpSpPr>
      <p:grpSpPr>
        <a:xfrm>
          <a:off x="0" y="0"/>
          <a:ext cx="0" cy="0"/>
          <a:chOff x="0" y="0"/>
          <a:chExt cx="0" cy="0"/>
        </a:xfrm>
      </p:grpSpPr>
      <p:pic>
        <p:nvPicPr>
          <p:cNvPr descr="A yellow circle on a black background&#10;&#10;Description automatically generated" id="456" name="Google Shape;456;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7" name="Google Shape;457;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9" name="Google Shape;459;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60" name="Google Shape;460;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61" name="Google Shape;461;p25"/>
          <p:cNvGrpSpPr/>
          <p:nvPr/>
        </p:nvGrpSpPr>
        <p:grpSpPr>
          <a:xfrm>
            <a:off x="0" y="1318491"/>
            <a:ext cx="1397812" cy="58002"/>
            <a:chOff x="0" y="1077191"/>
            <a:chExt cx="1397812" cy="58002"/>
          </a:xfrm>
        </p:grpSpPr>
        <p:sp>
          <p:nvSpPr>
            <p:cNvPr id="462" name="Google Shape;462;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64" name="Google Shape;464;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65" name="Google Shape;465;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6" name="Google Shape;466;p25"/>
          <p:cNvGrpSpPr/>
          <p:nvPr/>
        </p:nvGrpSpPr>
        <p:grpSpPr>
          <a:xfrm>
            <a:off x="11436251" y="129884"/>
            <a:ext cx="661669" cy="1214119"/>
            <a:chOff x="11436251" y="129884"/>
            <a:chExt cx="661669" cy="1214119"/>
          </a:xfrm>
        </p:grpSpPr>
        <p:sp>
          <p:nvSpPr>
            <p:cNvPr id="467" name="Google Shape;467;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1" name="Google Shape;491;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3" name="Google Shape;493;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95" name="Google Shape;495;p25"/>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96" name="Shape 496"/>
        <p:cNvGrpSpPr/>
        <p:nvPr/>
      </p:nvGrpSpPr>
      <p:grpSpPr>
        <a:xfrm>
          <a:off x="0" y="0"/>
          <a:ext cx="0" cy="0"/>
          <a:chOff x="0" y="0"/>
          <a:chExt cx="0" cy="0"/>
        </a:xfrm>
      </p:grpSpPr>
      <p:pic>
        <p:nvPicPr>
          <p:cNvPr descr="A yellow circle on a black background&#10;&#10;Description automatically generated" id="497" name="Google Shape;497;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8" name="Google Shape;498;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0" name="Google Shape;500;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01" name="Google Shape;501;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02" name="Google Shape;502;p26"/>
          <p:cNvGrpSpPr/>
          <p:nvPr/>
        </p:nvGrpSpPr>
        <p:grpSpPr>
          <a:xfrm>
            <a:off x="0" y="1318491"/>
            <a:ext cx="1397812" cy="58002"/>
            <a:chOff x="0" y="1077191"/>
            <a:chExt cx="1397812" cy="58002"/>
          </a:xfrm>
        </p:grpSpPr>
        <p:sp>
          <p:nvSpPr>
            <p:cNvPr id="503" name="Google Shape;503;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05" name="Google Shape;505;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506" name="Google Shape;506;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7" name="Google Shape;507;p26"/>
          <p:cNvGrpSpPr/>
          <p:nvPr/>
        </p:nvGrpSpPr>
        <p:grpSpPr>
          <a:xfrm>
            <a:off x="11436251" y="129884"/>
            <a:ext cx="661669" cy="1214119"/>
            <a:chOff x="11436251" y="129884"/>
            <a:chExt cx="661669" cy="1214119"/>
          </a:xfrm>
        </p:grpSpPr>
        <p:sp>
          <p:nvSpPr>
            <p:cNvPr id="508" name="Google Shape;508;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2" name="Google Shape;532;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3" name="Google Shape;533;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5" name="Google Shape;535;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6" name="Google Shape;536;p26"/>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537" name="Shape 537"/>
        <p:cNvGrpSpPr/>
        <p:nvPr/>
      </p:nvGrpSpPr>
      <p:grpSpPr>
        <a:xfrm>
          <a:off x="0" y="0"/>
          <a:ext cx="0" cy="0"/>
          <a:chOff x="0" y="0"/>
          <a:chExt cx="0" cy="0"/>
        </a:xfrm>
      </p:grpSpPr>
      <p:pic>
        <p:nvPicPr>
          <p:cNvPr descr="A yellow circle on a black background&#10;&#10;Description automatically generated" id="538" name="Google Shape;538;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9" name="Google Shape;539;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Google Shape;540;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1" name="Google Shape;541;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42" name="Google Shape;542;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43" name="Google Shape;543;p27"/>
          <p:cNvGrpSpPr/>
          <p:nvPr/>
        </p:nvGrpSpPr>
        <p:grpSpPr>
          <a:xfrm>
            <a:off x="0" y="1318491"/>
            <a:ext cx="1397812" cy="58002"/>
            <a:chOff x="0" y="1077191"/>
            <a:chExt cx="1397812" cy="58002"/>
          </a:xfrm>
        </p:grpSpPr>
        <p:sp>
          <p:nvSpPr>
            <p:cNvPr id="544" name="Google Shape;544;p2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6" name="Google Shape;546;p2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47" name="Google Shape;547;p2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8" name="Google Shape;548;p27"/>
          <p:cNvGrpSpPr/>
          <p:nvPr/>
        </p:nvGrpSpPr>
        <p:grpSpPr>
          <a:xfrm>
            <a:off x="11436251" y="129884"/>
            <a:ext cx="661669" cy="1214119"/>
            <a:chOff x="11436251" y="129884"/>
            <a:chExt cx="661669" cy="1214119"/>
          </a:xfrm>
        </p:grpSpPr>
        <p:sp>
          <p:nvSpPr>
            <p:cNvPr id="549" name="Google Shape;549;p2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3" name="Google Shape;573;p2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4" name="Google Shape;574;p2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5" name="Google Shape;575;p2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6" name="Google Shape;576;p2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77" name="Google Shape;577;p27"/>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78" name="Google Shape;578;p27"/>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79" name="Shape 579"/>
        <p:cNvGrpSpPr/>
        <p:nvPr/>
      </p:nvGrpSpPr>
      <p:grpSpPr>
        <a:xfrm>
          <a:off x="0" y="0"/>
          <a:ext cx="0" cy="0"/>
          <a:chOff x="0" y="0"/>
          <a:chExt cx="0" cy="0"/>
        </a:xfrm>
      </p:grpSpPr>
      <p:pic>
        <p:nvPicPr>
          <p:cNvPr descr="A yellow circle on a black background&#10;&#10;Description automatically generated" id="580" name="Google Shape;580;p2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81" name="Google Shape;581;p2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2" name="Google Shape;582;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3" name="Google Shape;583;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84" name="Google Shape;584;p2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85" name="Google Shape;585;p28"/>
          <p:cNvGrpSpPr/>
          <p:nvPr/>
        </p:nvGrpSpPr>
        <p:grpSpPr>
          <a:xfrm>
            <a:off x="0" y="1318491"/>
            <a:ext cx="1397812" cy="58002"/>
            <a:chOff x="0" y="1077191"/>
            <a:chExt cx="1397812" cy="58002"/>
          </a:xfrm>
        </p:grpSpPr>
        <p:sp>
          <p:nvSpPr>
            <p:cNvPr id="586" name="Google Shape;586;p2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7" name="Google Shape;587;p2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88" name="Google Shape;588;p28"/>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89" name="Google Shape;589;p2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90" name="Google Shape;590;p28"/>
          <p:cNvGrpSpPr/>
          <p:nvPr/>
        </p:nvGrpSpPr>
        <p:grpSpPr>
          <a:xfrm>
            <a:off x="11614051" y="129884"/>
            <a:ext cx="661669" cy="1214119"/>
            <a:chOff x="11436251" y="129884"/>
            <a:chExt cx="661669" cy="1214119"/>
          </a:xfrm>
        </p:grpSpPr>
        <p:sp>
          <p:nvSpPr>
            <p:cNvPr id="591" name="Google Shape;591;p28"/>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28"/>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28"/>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28"/>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5" name="Google Shape;595;p28"/>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28"/>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7" name="Google Shape;597;p28"/>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28"/>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28"/>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28"/>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28"/>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28"/>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3" name="Google Shape;603;p28"/>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28"/>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5" name="Google Shape;605;p28"/>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6" name="Google Shape;606;p28"/>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7" name="Google Shape;607;p28"/>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8" name="Google Shape;608;p28"/>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28"/>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0" name="Google Shape;610;p28"/>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28"/>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2" name="Google Shape;612;p28"/>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3" name="Google Shape;613;p28"/>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4" name="Google Shape;614;p28"/>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5" name="Google Shape;615;p28"/>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6" name="Google Shape;616;p28"/>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7" name="Google Shape;617;p28"/>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8" name="Google Shape;618;p28"/>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619" name="Google Shape;619;p28"/>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1">
  <p:cSld name="Title Slide 3_1">
    <p:bg>
      <p:bgPr>
        <a:solidFill>
          <a:schemeClr val="dk1"/>
        </a:solidFill>
      </p:bgPr>
    </p:bg>
    <p:spTree>
      <p:nvGrpSpPr>
        <p:cNvPr id="17" name="Shape 17"/>
        <p:cNvGrpSpPr/>
        <p:nvPr/>
      </p:nvGrpSpPr>
      <p:grpSpPr>
        <a:xfrm>
          <a:off x="0" y="0"/>
          <a:ext cx="0" cy="0"/>
          <a:chOff x="0" y="0"/>
          <a:chExt cx="0" cy="0"/>
        </a:xfrm>
      </p:grpSpPr>
      <p:pic>
        <p:nvPicPr>
          <p:cNvPr descr="A logo with blue and yellow colors&#10;&#10;Description automatically generated" id="18" name="Google Shape;18;g2ab74c0b5f1_0_7"/>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19" name="Google Shape;19;g2ab74c0b5f1_0_7"/>
          <p:cNvSpPr txBox="1"/>
          <p:nvPr>
            <p:ph type="title"/>
          </p:nvPr>
        </p:nvSpPr>
        <p:spPr>
          <a:xfrm>
            <a:off x="508000" y="1849496"/>
            <a:ext cx="51561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000"/>
              <a:buFont typeface="Montserrat SemiBold"/>
              <a:buNone/>
              <a:defRPr i="0" sz="4000" u="none" cap="none" strike="noStrike">
                <a:solidFill>
                  <a:schemeClr val="dk2"/>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0" name="Google Shape;20;g2ab74c0b5f1_0_7"/>
          <p:cNvSpPr/>
          <p:nvPr/>
        </p:nvSpPr>
        <p:spPr>
          <a:xfrm>
            <a:off x="1226931" y="26392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 name="Google Shape;21;g2ab74c0b5f1_0_7"/>
          <p:cNvSpPr/>
          <p:nvPr/>
        </p:nvSpPr>
        <p:spPr>
          <a:xfrm>
            <a:off x="0" y="26392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22" name="Google Shape;22;g2ab74c0b5f1_0_7"/>
          <p:cNvPicPr preferRelativeResize="0"/>
          <p:nvPr/>
        </p:nvPicPr>
        <p:blipFill rotWithShape="1">
          <a:blip r:embed="rId3">
            <a:alphaModFix/>
          </a:blip>
          <a:srcRect b="0" l="0" r="0" t="0"/>
          <a:stretch/>
        </p:blipFill>
        <p:spPr>
          <a:xfrm>
            <a:off x="5029200" y="1257300"/>
            <a:ext cx="7162798" cy="560070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620" name="Shape 620"/>
        <p:cNvGrpSpPr/>
        <p:nvPr/>
      </p:nvGrpSpPr>
      <p:grpSpPr>
        <a:xfrm>
          <a:off x="0" y="0"/>
          <a:ext cx="0" cy="0"/>
          <a:chOff x="0" y="0"/>
          <a:chExt cx="0" cy="0"/>
        </a:xfrm>
      </p:grpSpPr>
      <p:pic>
        <p:nvPicPr>
          <p:cNvPr descr="A yellow circle on a black background&#10;&#10;Description automatically generated" id="621" name="Google Shape;621;p2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22" name="Google Shape;622;p29"/>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3" name="Google Shape;623;p2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4" name="Google Shape;624;p2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625" name="Google Shape;625;p29"/>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626" name="Shape 626"/>
        <p:cNvGrpSpPr/>
        <p:nvPr/>
      </p:nvGrpSpPr>
      <p:grpSpPr>
        <a:xfrm>
          <a:off x="0" y="0"/>
          <a:ext cx="0" cy="0"/>
          <a:chOff x="0" y="0"/>
          <a:chExt cx="0" cy="0"/>
        </a:xfrm>
      </p:grpSpPr>
      <p:pic>
        <p:nvPicPr>
          <p:cNvPr id="627" name="Google Shape;627;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628" name="Google Shape;628;p30"/>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629" name="Google Shape;629;p3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0" name="Google Shape;630;p3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1" name="Google Shape;631;p3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32" name="Shape 632"/>
        <p:cNvGrpSpPr/>
        <p:nvPr/>
      </p:nvGrpSpPr>
      <p:grpSpPr>
        <a:xfrm>
          <a:off x="0" y="0"/>
          <a:ext cx="0" cy="0"/>
          <a:chOff x="0" y="0"/>
          <a:chExt cx="0" cy="0"/>
        </a:xfrm>
      </p:grpSpPr>
      <p:sp>
        <p:nvSpPr>
          <p:cNvPr id="633" name="Google Shape;633;p3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4" name="Google Shape;634;p3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635" name="Google Shape;635;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6" name="Shape 636"/>
        <p:cNvGrpSpPr/>
        <p:nvPr/>
      </p:nvGrpSpPr>
      <p:grpSpPr>
        <a:xfrm>
          <a:off x="0" y="0"/>
          <a:ext cx="0" cy="0"/>
          <a:chOff x="0" y="0"/>
          <a:chExt cx="0" cy="0"/>
        </a:xfrm>
      </p:grpSpPr>
      <p:sp>
        <p:nvSpPr>
          <p:cNvPr id="637" name="Google Shape;637;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8" name="Google Shape;638;p3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9" name="Google Shape;639;p3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40" name="Google Shape;640;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41" name="Shape 641"/>
        <p:cNvGrpSpPr/>
        <p:nvPr/>
      </p:nvGrpSpPr>
      <p:grpSpPr>
        <a:xfrm>
          <a:off x="0" y="0"/>
          <a:ext cx="0" cy="0"/>
          <a:chOff x="0" y="0"/>
          <a:chExt cx="0" cy="0"/>
        </a:xfrm>
      </p:grpSpPr>
      <p:sp>
        <p:nvSpPr>
          <p:cNvPr id="642" name="Google Shape;642;p33"/>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3" name="Google Shape;643;p3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4" name="Google Shape;644;p3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5" name="Google Shape;645;p3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6" name="Google Shape;646;p3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47" name="Google Shape;647;p33"/>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8" name="Shape 648"/>
        <p:cNvGrpSpPr/>
        <p:nvPr/>
      </p:nvGrpSpPr>
      <p:grpSpPr>
        <a:xfrm>
          <a:off x="0" y="0"/>
          <a:ext cx="0" cy="0"/>
          <a:chOff x="0" y="0"/>
          <a:chExt cx="0" cy="0"/>
        </a:xfrm>
      </p:grpSpPr>
      <p:sp>
        <p:nvSpPr>
          <p:cNvPr id="649" name="Google Shape;649;p3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50" name="Google Shape;650;p34"/>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51" name="Shape 651"/>
        <p:cNvGrpSpPr/>
        <p:nvPr/>
      </p:nvGrpSpPr>
      <p:grpSpPr>
        <a:xfrm>
          <a:off x="0" y="0"/>
          <a:ext cx="0" cy="0"/>
          <a:chOff x="0" y="0"/>
          <a:chExt cx="0" cy="0"/>
        </a:xfrm>
      </p:grpSpPr>
      <p:sp>
        <p:nvSpPr>
          <p:cNvPr id="652" name="Google Shape;652;p3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3" name="Google Shape;65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4" name="Google Shape;65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5" name="Shape 655"/>
        <p:cNvGrpSpPr/>
        <p:nvPr/>
      </p:nvGrpSpPr>
      <p:grpSpPr>
        <a:xfrm>
          <a:off x="0" y="0"/>
          <a:ext cx="0" cy="0"/>
          <a:chOff x="0" y="0"/>
          <a:chExt cx="0" cy="0"/>
        </a:xfrm>
      </p:grpSpPr>
      <p:sp>
        <p:nvSpPr>
          <p:cNvPr id="656" name="Google Shape;656;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7" name="Google Shape;657;p3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8" name="Google Shape;658;p3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9" name="Google Shape;659;p3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0" name="Google Shape;660;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1" name="Google Shape;661;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62" name="Shape 662"/>
        <p:cNvGrpSpPr/>
        <p:nvPr/>
      </p:nvGrpSpPr>
      <p:grpSpPr>
        <a:xfrm>
          <a:off x="0" y="0"/>
          <a:ext cx="0" cy="0"/>
          <a:chOff x="0" y="0"/>
          <a:chExt cx="0" cy="0"/>
        </a:xfrm>
      </p:grpSpPr>
      <p:sp>
        <p:nvSpPr>
          <p:cNvPr id="663" name="Google Shape;663;p37"/>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64" name="Google Shape;664;p37"/>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5" name="Google Shape;665;p37"/>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66" name="Google Shape;666;p37"/>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67" name="Shape 667"/>
        <p:cNvGrpSpPr/>
        <p:nvPr/>
      </p:nvGrpSpPr>
      <p:grpSpPr>
        <a:xfrm>
          <a:off x="0" y="0"/>
          <a:ext cx="0" cy="0"/>
          <a:chOff x="0" y="0"/>
          <a:chExt cx="0" cy="0"/>
        </a:xfrm>
      </p:grpSpPr>
      <p:sp>
        <p:nvSpPr>
          <p:cNvPr id="668" name="Google Shape;668;p38"/>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69" name="Google Shape;669;p38"/>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0" name="Google Shape;670;p38"/>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1" name="Google Shape;671;p38"/>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23" name="Shape 23"/>
        <p:cNvGrpSpPr/>
        <p:nvPr/>
      </p:nvGrpSpPr>
      <p:grpSpPr>
        <a:xfrm>
          <a:off x="0" y="0"/>
          <a:ext cx="0" cy="0"/>
          <a:chOff x="0" y="0"/>
          <a:chExt cx="0" cy="0"/>
        </a:xfrm>
      </p:grpSpPr>
      <p:pic>
        <p:nvPicPr>
          <p:cNvPr descr="A yellow circle on a black background&#10;&#10;Description automatically generated" id="24" name="Google Shape;24;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5" name="Google Shape;25;p1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 name="Google Shape;26;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8" name="Google Shape;28;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0" name="Google Shape;30;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31" name="Google Shape;31;p13"/>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2" name="Google Shape;32;p13"/>
          <p:cNvGrpSpPr/>
          <p:nvPr/>
        </p:nvGrpSpPr>
        <p:grpSpPr>
          <a:xfrm>
            <a:off x="11436251" y="129884"/>
            <a:ext cx="661669" cy="1214119"/>
            <a:chOff x="11436251" y="129884"/>
            <a:chExt cx="661669" cy="1214119"/>
          </a:xfrm>
        </p:grpSpPr>
        <p:sp>
          <p:nvSpPr>
            <p:cNvPr id="33" name="Google Shape;33;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7" name="Google Shape;57;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9" name="Google Shape;59;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 name="Google Shape;60;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61" name="Google Shape;61;p13"/>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2" name="Google Shape;62;p13"/>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63" name="Shape 63"/>
        <p:cNvGrpSpPr/>
        <p:nvPr/>
      </p:nvGrpSpPr>
      <p:grpSpPr>
        <a:xfrm>
          <a:off x="0" y="0"/>
          <a:ext cx="0" cy="0"/>
          <a:chOff x="0" y="0"/>
          <a:chExt cx="0" cy="0"/>
        </a:xfrm>
      </p:grpSpPr>
      <p:pic>
        <p:nvPicPr>
          <p:cNvPr descr="A logo with blue and yellow colors&#10;&#10;Description automatically generated" id="64" name="Google Shape;64;p14"/>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65" name="Google Shape;65;p14"/>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66" name="Google Shape;66;p14"/>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67" name="Google Shape;67;p14"/>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68" name="Google Shape;68;p14"/>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69" name="Google Shape;69;p14"/>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70" name="Google Shape;70;p14"/>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71" name="Shape 71"/>
        <p:cNvGrpSpPr/>
        <p:nvPr/>
      </p:nvGrpSpPr>
      <p:grpSpPr>
        <a:xfrm>
          <a:off x="0" y="0"/>
          <a:ext cx="0" cy="0"/>
          <a:chOff x="0" y="0"/>
          <a:chExt cx="0" cy="0"/>
        </a:xfrm>
      </p:grpSpPr>
      <p:pic>
        <p:nvPicPr>
          <p:cNvPr descr="A logo with blue and yellow colors&#10;&#10;Description automatically generated" id="72" name="Google Shape;72;p15"/>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73" name="Google Shape;73;p15"/>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74" name="Google Shape;74;p15"/>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75" name="Google Shape;75;p15"/>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5"/>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5"/>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78" name="Shape 78"/>
        <p:cNvGrpSpPr/>
        <p:nvPr/>
      </p:nvGrpSpPr>
      <p:grpSpPr>
        <a:xfrm>
          <a:off x="0" y="0"/>
          <a:ext cx="0" cy="0"/>
          <a:chOff x="0" y="0"/>
          <a:chExt cx="0" cy="0"/>
        </a:xfrm>
      </p:grpSpPr>
      <p:sp>
        <p:nvSpPr>
          <p:cNvPr id="79" name="Google Shape;79;p16"/>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80" name="Google Shape;80;p16"/>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81" name="Google Shape;81;p16"/>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82" name="Google Shape;82;p16"/>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6"/>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4" name="Google Shape;84;p16"/>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85" name="Google Shape;85;p16"/>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86" name="Shape 86"/>
        <p:cNvGrpSpPr/>
        <p:nvPr/>
      </p:nvGrpSpPr>
      <p:grpSpPr>
        <a:xfrm>
          <a:off x="0" y="0"/>
          <a:ext cx="0" cy="0"/>
          <a:chOff x="0" y="0"/>
          <a:chExt cx="0" cy="0"/>
        </a:xfrm>
      </p:grpSpPr>
      <p:pic>
        <p:nvPicPr>
          <p:cNvPr descr="A yellow circle on a black background&#10;&#10;Description automatically generated" id="87" name="Google Shape;87;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8" name="Google Shape;88;p1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91" name="Google Shape;91;p1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92" name="Google Shape;92;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7"/>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95" name="Google Shape;95;p17"/>
          <p:cNvGrpSpPr/>
          <p:nvPr/>
        </p:nvGrpSpPr>
        <p:grpSpPr>
          <a:xfrm>
            <a:off x="11436251" y="129884"/>
            <a:ext cx="661669" cy="1214119"/>
            <a:chOff x="11436251" y="129884"/>
            <a:chExt cx="661669" cy="1214119"/>
          </a:xfrm>
        </p:grpSpPr>
        <p:sp>
          <p:nvSpPr>
            <p:cNvPr id="96" name="Google Shape;96;p1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24" name="Google Shape;124;p17"/>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125" name="Shape 125"/>
        <p:cNvGrpSpPr/>
        <p:nvPr/>
      </p:nvGrpSpPr>
      <p:grpSpPr>
        <a:xfrm>
          <a:off x="0" y="0"/>
          <a:ext cx="0" cy="0"/>
          <a:chOff x="0" y="0"/>
          <a:chExt cx="0" cy="0"/>
        </a:xfrm>
      </p:grpSpPr>
      <p:pic>
        <p:nvPicPr>
          <p:cNvPr descr="A yellow circle on a black background&#10;&#10;Description automatically generated" id="126" name="Google Shape;126;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7" name="Google Shape;127;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130" name="Google Shape;130;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32" name="Google Shape;132;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133" name="Google Shape;133;p18"/>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34" name="Google Shape;134;p18"/>
          <p:cNvGrpSpPr/>
          <p:nvPr/>
        </p:nvGrpSpPr>
        <p:grpSpPr>
          <a:xfrm>
            <a:off x="11436251" y="129884"/>
            <a:ext cx="661669" cy="1214119"/>
            <a:chOff x="11436251" y="129884"/>
            <a:chExt cx="661669" cy="1214119"/>
          </a:xfrm>
        </p:grpSpPr>
        <p:sp>
          <p:nvSpPr>
            <p:cNvPr id="135" name="Google Shape;135;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63" name="Google Shape;163;p18"/>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164" name="Shape 164"/>
        <p:cNvGrpSpPr/>
        <p:nvPr/>
      </p:nvGrpSpPr>
      <p:grpSpPr>
        <a:xfrm>
          <a:off x="0" y="0"/>
          <a:ext cx="0" cy="0"/>
          <a:chOff x="0" y="0"/>
          <a:chExt cx="0" cy="0"/>
        </a:xfrm>
      </p:grpSpPr>
      <p:pic>
        <p:nvPicPr>
          <p:cNvPr descr="A yellow circle on a black background&#10;&#10;Description automatically generated" id="165" name="Google Shape;165;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6" name="Google Shape;166;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69" name="Google Shape;169;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70" name="Google Shape;170;p19"/>
          <p:cNvGrpSpPr/>
          <p:nvPr/>
        </p:nvGrpSpPr>
        <p:grpSpPr>
          <a:xfrm>
            <a:off x="11436251" y="129884"/>
            <a:ext cx="661669" cy="1214119"/>
            <a:chOff x="11436251" y="129884"/>
            <a:chExt cx="661669" cy="1214119"/>
          </a:xfrm>
        </p:grpSpPr>
        <p:sp>
          <p:nvSpPr>
            <p:cNvPr id="171" name="Google Shape;171;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199" name="Google Shape;199;p19"/>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200" name="Google Shape;200;p19"/>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grpSp>
        <p:nvGrpSpPr>
          <p:cNvPr id="201" name="Google Shape;201;p19"/>
          <p:cNvGrpSpPr/>
          <p:nvPr/>
        </p:nvGrpSpPr>
        <p:grpSpPr>
          <a:xfrm>
            <a:off x="0" y="1318491"/>
            <a:ext cx="1397787" cy="57996"/>
            <a:chOff x="0" y="1077191"/>
            <a:chExt cx="1397787" cy="57996"/>
          </a:xfrm>
        </p:grpSpPr>
        <p:sp>
          <p:nvSpPr>
            <p:cNvPr id="202" name="Google Shape;202;p19"/>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9"/>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04" name="Google Shape;204;p19"/>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solidFill>
                <a:schemeClr val="lt1"/>
              </a:solidFill>
            </a:endParaRPr>
          </a:p>
        </p:txBody>
      </p:sp>
      <p:sp>
        <p:nvSpPr>
          <p:cNvPr id="205" name="Google Shape;205;p19"/>
          <p:cNvSpPr txBox="1"/>
          <p:nvPr>
            <p:ph type="title"/>
          </p:nvPr>
        </p:nvSpPr>
        <p:spPr>
          <a:xfrm>
            <a:off x="298674" y="750475"/>
            <a:ext cx="93264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1"/>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2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pic>
        <p:nvPicPr>
          <p:cNvPr id="676" name="Google Shape;676;p1"/>
          <p:cNvPicPr preferRelativeResize="0"/>
          <p:nvPr/>
        </p:nvPicPr>
        <p:blipFill rotWithShape="1">
          <a:blip r:embed="rId3">
            <a:alphaModFix/>
          </a:blip>
          <a:srcRect b="0" l="0" r="0" t="0"/>
          <a:stretch/>
        </p:blipFill>
        <p:spPr>
          <a:xfrm>
            <a:off x="8934222" y="2946522"/>
            <a:ext cx="1856109" cy="648380"/>
          </a:xfrm>
          <a:prstGeom prst="rect">
            <a:avLst/>
          </a:prstGeom>
          <a:noFill/>
          <a:ln>
            <a:noFill/>
          </a:ln>
        </p:spPr>
      </p:pic>
      <p:pic>
        <p:nvPicPr>
          <p:cNvPr id="677" name="Google Shape;677;p1"/>
          <p:cNvPicPr preferRelativeResize="0"/>
          <p:nvPr/>
        </p:nvPicPr>
        <p:blipFill rotWithShape="1">
          <a:blip r:embed="rId3">
            <a:alphaModFix/>
          </a:blip>
          <a:srcRect b="0" l="0" r="0" t="0"/>
          <a:stretch/>
        </p:blipFill>
        <p:spPr>
          <a:xfrm>
            <a:off x="6241924" y="4106001"/>
            <a:ext cx="1569099" cy="548125"/>
          </a:xfrm>
          <a:prstGeom prst="rect">
            <a:avLst/>
          </a:prstGeom>
          <a:noFill/>
          <a:ln>
            <a:noFill/>
          </a:ln>
        </p:spPr>
      </p:pic>
      <p:sp>
        <p:nvSpPr>
          <p:cNvPr id="678" name="Google Shape;678;p1"/>
          <p:cNvSpPr txBox="1"/>
          <p:nvPr>
            <p:ph type="title"/>
          </p:nvPr>
        </p:nvSpPr>
        <p:spPr>
          <a:xfrm>
            <a:off x="508000" y="1849496"/>
            <a:ext cx="5156100" cy="132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400"/>
              <a:t>MOSAIC</a:t>
            </a:r>
            <a:endParaRPr sz="4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g28e76535071_0_3"/>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61" name="Google Shape;761;g28e76535071_0_3">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2" name="Google Shape;762;g28e76535071_0_3">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3" name="Google Shape;763;g28e76535071_0_3">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4" name="Google Shape;764;g28e76535071_0_3">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5" name="Google Shape;765;g28e76535071_0_3">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2"/>
          <p:cNvSpPr txBox="1"/>
          <p:nvPr>
            <p:ph type="title"/>
          </p:nvPr>
        </p:nvSpPr>
        <p:spPr>
          <a:xfrm>
            <a:off x="333526" y="472400"/>
            <a:ext cx="11191200" cy="5469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A business model for setting and reaching objectives</a:t>
            </a:r>
            <a:r>
              <a:rPr lang="en-GB">
                <a:solidFill>
                  <a:schemeClr val="accent1"/>
                </a:solidFill>
              </a:rPr>
              <a:t>.</a:t>
            </a:r>
            <a:endParaRPr>
              <a:solidFill>
                <a:schemeClr val="accent1"/>
              </a:solidFill>
            </a:endParaRPr>
          </a:p>
        </p:txBody>
      </p:sp>
      <p:sp>
        <p:nvSpPr>
          <p:cNvPr id="684" name="Google Shape;684;p2"/>
          <p:cNvSpPr/>
          <p:nvPr/>
        </p:nvSpPr>
        <p:spPr>
          <a:xfrm>
            <a:off x="420282" y="1332581"/>
            <a:ext cx="84396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lt1"/>
                </a:solidFill>
                <a:latin typeface="Montserrat SemiBold"/>
                <a:ea typeface="Montserrat SemiBold"/>
                <a:cs typeface="Montserrat SemiBold"/>
                <a:sym typeface="Montserrat SemiBold"/>
              </a:rPr>
              <a:t>Use this model to help achieve your goals</a:t>
            </a:r>
            <a:endParaRPr/>
          </a:p>
        </p:txBody>
      </p:sp>
      <p:sp>
        <p:nvSpPr>
          <p:cNvPr id="685" name="Google Shape;685;p2"/>
          <p:cNvSpPr txBox="1"/>
          <p:nvPr/>
        </p:nvSpPr>
        <p:spPr>
          <a:xfrm>
            <a:off x="497250" y="1890283"/>
            <a:ext cx="4741800" cy="3324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chemeClr val="dk1"/>
                </a:solidFill>
                <a:latin typeface="Montserrat Light"/>
                <a:ea typeface="Montserrat Light"/>
                <a:cs typeface="Montserrat Light"/>
                <a:sym typeface="Montserrat Light"/>
              </a:rPr>
              <a:t>One of the oldest and simplest frameworks for addressing problems and opportunities is to answers the following three questions:</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Where are we now?</a:t>
            </a: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Where are we going?</a:t>
            </a: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How can we get there?</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 MOSAIC model is an extension of these three questions. It is a framework for addressing macro and micro business issues. </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MOSAIC is an acronym for mapping, objectives, strategy, action, implementation, and controls.</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p:txBody>
      </p:sp>
      <p:sp>
        <p:nvSpPr>
          <p:cNvPr id="686" name="Google Shape;686;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a:p>
        </p:txBody>
      </p:sp>
      <p:sp>
        <p:nvSpPr>
          <p:cNvPr id="687" name="Google Shape;687;p2"/>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pic>
        <p:nvPicPr>
          <p:cNvPr id="688" name="Google Shape;688;p2"/>
          <p:cNvPicPr preferRelativeResize="0"/>
          <p:nvPr/>
        </p:nvPicPr>
        <p:blipFill>
          <a:blip r:embed="rId3">
            <a:alphaModFix/>
          </a:blip>
          <a:stretch>
            <a:fillRect/>
          </a:stretch>
        </p:blipFill>
        <p:spPr>
          <a:xfrm>
            <a:off x="5046325" y="1518875"/>
            <a:ext cx="6917077" cy="40019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3"/>
          <p:cNvSpPr txBox="1"/>
          <p:nvPr>
            <p:ph type="title"/>
          </p:nvPr>
        </p:nvSpPr>
        <p:spPr>
          <a:xfrm>
            <a:off x="298674" y="750475"/>
            <a:ext cx="93264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solidFill>
                  <a:schemeClr val="accent2"/>
                </a:solidFill>
              </a:rPr>
              <a:t>M</a:t>
            </a:r>
            <a:r>
              <a:rPr lang="en-GB"/>
              <a:t>ap</a:t>
            </a:r>
            <a:endParaRPr/>
          </a:p>
        </p:txBody>
      </p:sp>
      <p:sp>
        <p:nvSpPr>
          <p:cNvPr id="694" name="Google Shape;694;p3"/>
          <p:cNvSpPr txBox="1"/>
          <p:nvPr/>
        </p:nvSpPr>
        <p:spPr>
          <a:xfrm>
            <a:off x="342549" y="1568405"/>
            <a:ext cx="80649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This first series of questions get you thinking about the market place.</a:t>
            </a:r>
            <a:endParaRPr>
              <a:solidFill>
                <a:schemeClr val="dk1"/>
              </a:solidFill>
              <a:latin typeface="Montserrat Light"/>
              <a:ea typeface="Montserrat Light"/>
              <a:cs typeface="Montserrat Light"/>
              <a:sym typeface="Montserrat Light"/>
            </a:endParaRPr>
          </a:p>
        </p:txBody>
      </p:sp>
      <p:sp>
        <p:nvSpPr>
          <p:cNvPr id="695" name="Google Shape;695;p3"/>
          <p:cNvSpPr/>
          <p:nvPr/>
        </p:nvSpPr>
        <p:spPr>
          <a:xfrm>
            <a:off x="606625" y="2045225"/>
            <a:ext cx="11255400" cy="4016400"/>
          </a:xfrm>
          <a:prstGeom prst="rect">
            <a:avLst/>
          </a:prstGeom>
          <a:noFill/>
          <a:ln>
            <a:noFill/>
          </a:ln>
        </p:spPr>
        <p:txBody>
          <a:bodyPr anchorCtr="0" anchor="t" bIns="45700" lIns="91425" spcFirstLastPara="1" rIns="91425" wrap="square" tIns="45700">
            <a:spAutoFit/>
          </a:bodyPr>
          <a:lstStyle/>
          <a:p>
            <a:pPr indent="-22224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What do you know about the market – how big is it, how does it segment, who are the main customers, what is the channel to market, what are the trends, what are the prices, what are the most effective means of promotion?</a:t>
            </a:r>
            <a:br>
              <a:rPr lang="en-GB">
                <a:solidFill>
                  <a:schemeClr val="dk1"/>
                </a:solidFill>
                <a:latin typeface="Montserrat Light"/>
                <a:ea typeface="Montserrat Light"/>
                <a:cs typeface="Montserrat Light"/>
                <a:sym typeface="Montserrat Light"/>
              </a:rPr>
            </a:br>
            <a:endParaRPr/>
          </a:p>
          <a:p>
            <a:pPr indent="-22224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Who makes the buying decision, who influences it, what factors prompt them to choose a particular supplier, which of these factors are most important, how loyal are they to incumbent suppliers?</a:t>
            </a:r>
            <a:br>
              <a:rPr lang="en-GB">
                <a:solidFill>
                  <a:schemeClr val="dk1"/>
                </a:solidFill>
                <a:latin typeface="Montserrat Light"/>
                <a:ea typeface="Montserrat Light"/>
                <a:cs typeface="Montserrat Light"/>
                <a:sym typeface="Montserrat Light"/>
              </a:rPr>
            </a:br>
            <a:endParaRPr/>
          </a:p>
          <a:p>
            <a:pPr indent="-22224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What motivates people to choose a supplier? What are their needs and unmet needs?</a:t>
            </a:r>
            <a:br>
              <a:rPr lang="en-GB">
                <a:solidFill>
                  <a:schemeClr val="dk1"/>
                </a:solidFill>
                <a:latin typeface="Montserrat Light"/>
                <a:ea typeface="Montserrat Light"/>
                <a:cs typeface="Montserrat Light"/>
                <a:sym typeface="Montserrat Light"/>
              </a:rPr>
            </a:br>
            <a:endParaRPr/>
          </a:p>
          <a:p>
            <a:pPr indent="-22224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Why do they choose your products?</a:t>
            </a:r>
            <a:br>
              <a:rPr lang="en-GB">
                <a:solidFill>
                  <a:schemeClr val="dk1"/>
                </a:solidFill>
                <a:latin typeface="Montserrat Light"/>
                <a:ea typeface="Montserrat Light"/>
                <a:cs typeface="Montserrat Light"/>
                <a:sym typeface="Montserrat Light"/>
              </a:rPr>
            </a:br>
            <a:endParaRPr/>
          </a:p>
          <a:p>
            <a:pPr indent="-22224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What are the channels to market? How does your company move its products through the market?</a:t>
            </a:r>
            <a:br>
              <a:rPr lang="en-GB">
                <a:solidFill>
                  <a:schemeClr val="dk1"/>
                </a:solidFill>
                <a:latin typeface="Montserrat Light"/>
                <a:ea typeface="Montserrat Light"/>
                <a:cs typeface="Montserrat Light"/>
                <a:sym typeface="Montserrat Light"/>
              </a:rPr>
            </a:br>
            <a:endParaRPr/>
          </a:p>
          <a:p>
            <a:pPr indent="-22224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What are your company’s strengths?  Where do you have a competitive advantage?</a:t>
            </a:r>
            <a:br>
              <a:rPr lang="en-GB">
                <a:solidFill>
                  <a:schemeClr val="dk1"/>
                </a:solidFill>
                <a:latin typeface="Montserrat Light"/>
                <a:ea typeface="Montserrat Light"/>
                <a:cs typeface="Montserrat Light"/>
                <a:sym typeface="Montserrat Light"/>
              </a:rPr>
            </a:br>
            <a:endParaRPr/>
          </a:p>
          <a:p>
            <a:pPr indent="-22224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What are your company’s weaknesses?  What do you lack that is necessary for success in this marketplace?</a:t>
            </a:r>
            <a:br>
              <a:rPr lang="en-GB">
                <a:solidFill>
                  <a:schemeClr val="dk1"/>
                </a:solidFill>
                <a:latin typeface="Montserrat Light"/>
                <a:ea typeface="Montserrat Light"/>
                <a:cs typeface="Montserrat Light"/>
                <a:sym typeface="Montserrat Light"/>
              </a:rPr>
            </a:br>
            <a:endParaRPr/>
          </a:p>
          <a:p>
            <a:pPr indent="-22224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Who are the main competitors? What are their market shares? What are their strengths and weaknesses?</a:t>
            </a:r>
            <a:br>
              <a:rPr lang="en-GB">
                <a:solidFill>
                  <a:schemeClr val="dk1"/>
                </a:solidFill>
                <a:latin typeface="Montserrat Light"/>
                <a:ea typeface="Montserrat Light"/>
                <a:cs typeface="Montserrat Light"/>
                <a:sym typeface="Montserrat Light"/>
              </a:rPr>
            </a:br>
            <a:endParaRPr/>
          </a:p>
          <a:p>
            <a:pPr indent="-22224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What is the future of this market? Where will it be in 5 to 10 years time? What  are the forces that are driving these trends?</a:t>
            </a:r>
            <a:endParaRPr/>
          </a:p>
        </p:txBody>
      </p:sp>
      <p:sp>
        <p:nvSpPr>
          <p:cNvPr id="696" name="Google Shape;696;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97" name="Google Shape;697;p3"/>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4"/>
          <p:cNvSpPr txBox="1"/>
          <p:nvPr>
            <p:ph type="title"/>
          </p:nvPr>
        </p:nvSpPr>
        <p:spPr>
          <a:xfrm>
            <a:off x="298674" y="750475"/>
            <a:ext cx="93264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solidFill>
                  <a:schemeClr val="accent2"/>
                </a:solidFill>
              </a:rPr>
              <a:t>O</a:t>
            </a:r>
            <a:r>
              <a:rPr lang="en-GB"/>
              <a:t>bjectives</a:t>
            </a:r>
            <a:endParaRPr/>
          </a:p>
        </p:txBody>
      </p:sp>
      <p:sp>
        <p:nvSpPr>
          <p:cNvPr id="703" name="Google Shape;703;p4"/>
          <p:cNvSpPr txBox="1"/>
          <p:nvPr/>
        </p:nvSpPr>
        <p:spPr>
          <a:xfrm>
            <a:off x="318827" y="1498816"/>
            <a:ext cx="8064900" cy="800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Now lay out your objectives.</a:t>
            </a:r>
            <a:endParaRPr sz="1200"/>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p:txBody>
      </p:sp>
      <p:sp>
        <p:nvSpPr>
          <p:cNvPr id="704" name="Google Shape;704;p4"/>
          <p:cNvSpPr txBox="1"/>
          <p:nvPr/>
        </p:nvSpPr>
        <p:spPr>
          <a:xfrm>
            <a:off x="345951" y="3813043"/>
            <a:ext cx="87369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Make sure that these goals are aligned with your company mission.</a:t>
            </a:r>
            <a:endParaRPr sz="1200"/>
          </a:p>
        </p:txBody>
      </p:sp>
      <p:sp>
        <p:nvSpPr>
          <p:cNvPr id="705" name="Google Shape;705;p4"/>
          <p:cNvSpPr/>
          <p:nvPr/>
        </p:nvSpPr>
        <p:spPr>
          <a:xfrm>
            <a:off x="623625" y="2030650"/>
            <a:ext cx="10354200" cy="1815900"/>
          </a:xfrm>
          <a:prstGeom prst="rect">
            <a:avLst/>
          </a:prstGeom>
          <a:noFill/>
          <a:ln>
            <a:noFill/>
          </a:ln>
        </p:spPr>
        <p:txBody>
          <a:bodyPr anchorCtr="0" anchor="t" bIns="45700" lIns="91425" spcFirstLastPara="1" rIns="91425" wrap="square" tIns="45700">
            <a:spAutoFit/>
          </a:bodyPr>
          <a:lstStyle/>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What do you want to achieve?</a:t>
            </a:r>
            <a:br>
              <a:rPr lang="en-GB">
                <a:solidFill>
                  <a:schemeClr val="dk1"/>
                </a:solidFill>
                <a:latin typeface="Montserrat Light"/>
                <a:ea typeface="Montserrat Light"/>
                <a:cs typeface="Montserrat Light"/>
                <a:sym typeface="Montserrat Light"/>
              </a:rPr>
            </a:br>
            <a:endParaRPr/>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How specific can you be about these objectives in terms of revenue, market share, profitability etc?</a:t>
            </a:r>
            <a:br>
              <a:rPr lang="en-GB">
                <a:solidFill>
                  <a:schemeClr val="dk1"/>
                </a:solidFill>
                <a:latin typeface="Montserrat Light"/>
                <a:ea typeface="Montserrat Light"/>
                <a:cs typeface="Montserrat Light"/>
                <a:sym typeface="Montserrat Light"/>
              </a:rPr>
            </a:br>
            <a:endParaRPr/>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How realistic are these objectives? Are they stretching enough or are they too stretching?</a:t>
            </a:r>
            <a:br>
              <a:rPr lang="en-GB">
                <a:solidFill>
                  <a:schemeClr val="dk1"/>
                </a:solidFill>
                <a:latin typeface="Montserrat Light"/>
                <a:ea typeface="Montserrat Light"/>
                <a:cs typeface="Montserrat Light"/>
                <a:sym typeface="Montserrat Light"/>
              </a:rPr>
            </a:br>
            <a:endParaRPr/>
          </a:p>
          <a:p>
            <a:pPr indent="-215894"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By when do you expect these objectives to be achieved?</a:t>
            </a:r>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p:txBody>
      </p:sp>
      <p:sp>
        <p:nvSpPr>
          <p:cNvPr id="706" name="Google Shape;706;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707" name="Google Shape;707;p4"/>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5"/>
          <p:cNvSpPr txBox="1"/>
          <p:nvPr>
            <p:ph type="title"/>
          </p:nvPr>
        </p:nvSpPr>
        <p:spPr>
          <a:xfrm>
            <a:off x="298674" y="750475"/>
            <a:ext cx="93264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solidFill>
                  <a:schemeClr val="accent2"/>
                </a:solidFill>
              </a:rPr>
              <a:t>S</a:t>
            </a:r>
            <a:r>
              <a:rPr lang="en-GB"/>
              <a:t>trategy</a:t>
            </a:r>
            <a:endParaRPr/>
          </a:p>
        </p:txBody>
      </p:sp>
      <p:sp>
        <p:nvSpPr>
          <p:cNvPr id="713" name="Google Shape;713;p5"/>
          <p:cNvSpPr txBox="1"/>
          <p:nvPr/>
        </p:nvSpPr>
        <p:spPr>
          <a:xfrm>
            <a:off x="884241" y="1335235"/>
            <a:ext cx="8064896"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500">
                <a:solidFill>
                  <a:schemeClr val="dk1"/>
                </a:solidFill>
                <a:latin typeface="Montserrat Light"/>
                <a:ea typeface="Montserrat Light"/>
                <a:cs typeface="Montserrat Light"/>
                <a:sym typeface="Montserrat Light"/>
              </a:rPr>
              <a:t>Consider the strategies that will enable you to achieve your objectives.</a:t>
            </a:r>
            <a:endParaRPr/>
          </a:p>
          <a:p>
            <a:pPr indent="0" lvl="0" marL="0" marR="0" rtl="0" algn="l">
              <a:spcBef>
                <a:spcPts val="0"/>
              </a:spcBef>
              <a:spcAft>
                <a:spcPts val="0"/>
              </a:spcAft>
              <a:buNone/>
            </a:pPr>
            <a:r>
              <a:t/>
            </a:r>
            <a:endParaRPr sz="15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500">
              <a:solidFill>
                <a:schemeClr val="dk1"/>
              </a:solidFill>
              <a:latin typeface="Montserrat Light"/>
              <a:ea typeface="Montserrat Light"/>
              <a:cs typeface="Montserrat Light"/>
              <a:sym typeface="Montserrat Light"/>
            </a:endParaRPr>
          </a:p>
        </p:txBody>
      </p:sp>
      <p:sp>
        <p:nvSpPr>
          <p:cNvPr id="714" name="Google Shape;714;p5"/>
          <p:cNvSpPr txBox="1"/>
          <p:nvPr/>
        </p:nvSpPr>
        <p:spPr>
          <a:xfrm>
            <a:off x="884241" y="5259225"/>
            <a:ext cx="8736971"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500">
                <a:solidFill>
                  <a:schemeClr val="dk1"/>
                </a:solidFill>
                <a:latin typeface="Montserrat Light"/>
                <a:ea typeface="Montserrat Light"/>
                <a:cs typeface="Montserrat Light"/>
                <a:sym typeface="Montserrat Light"/>
              </a:rPr>
              <a:t>Make sure that this strategy is aligned to your objectives.</a:t>
            </a:r>
            <a:endParaRPr/>
          </a:p>
        </p:txBody>
      </p:sp>
      <p:sp>
        <p:nvSpPr>
          <p:cNvPr id="715" name="Google Shape;715;p5"/>
          <p:cNvSpPr/>
          <p:nvPr/>
        </p:nvSpPr>
        <p:spPr>
          <a:xfrm>
            <a:off x="884241" y="1796819"/>
            <a:ext cx="9025003" cy="3323987"/>
          </a:xfrm>
          <a:prstGeom prst="rect">
            <a:avLst/>
          </a:prstGeom>
          <a:noFill/>
          <a:ln>
            <a:noFill/>
          </a:ln>
        </p:spPr>
        <p:txBody>
          <a:bodyPr anchorCtr="0" anchor="t" bIns="45700" lIns="91425" spcFirstLastPara="1" rIns="91425" wrap="square" tIns="45700">
            <a:spAutoFit/>
          </a:bodyPr>
          <a:lstStyle/>
          <a:p>
            <a:pPr indent="-228594" lvl="0" marL="228594" marR="0" rtl="0" algn="l">
              <a:spcBef>
                <a:spcPts val="0"/>
              </a:spcBef>
              <a:spcAft>
                <a:spcPts val="0"/>
              </a:spcAft>
              <a:buClr>
                <a:schemeClr val="dk1"/>
              </a:buClr>
              <a:buSzPts val="1500"/>
              <a:buFont typeface="Arial"/>
              <a:buChar char="•"/>
            </a:pPr>
            <a:r>
              <a:rPr lang="en-GB" sz="1500">
                <a:solidFill>
                  <a:schemeClr val="dk1"/>
                </a:solidFill>
                <a:latin typeface="Montserrat Light"/>
                <a:ea typeface="Montserrat Light"/>
                <a:cs typeface="Montserrat Light"/>
                <a:sym typeface="Montserrat Light"/>
              </a:rPr>
              <a:t>Determine your strategy based on your strengths and weaknesses and the opportunities and threats in the marketplace.</a:t>
            </a:r>
            <a:endParaRPr/>
          </a:p>
          <a:p>
            <a:pPr indent="-133344" lvl="0" marL="228594" marR="0" rtl="0" algn="l">
              <a:spcBef>
                <a:spcPts val="0"/>
              </a:spcBef>
              <a:spcAft>
                <a:spcPts val="0"/>
              </a:spcAft>
              <a:buClr>
                <a:schemeClr val="dk1"/>
              </a:buClr>
              <a:buSzPts val="1500"/>
              <a:buFont typeface="Arial"/>
              <a:buNone/>
            </a:pPr>
            <a:r>
              <a:t/>
            </a:r>
            <a:endParaRPr sz="150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500"/>
              <a:buFont typeface="Arial"/>
              <a:buChar char="•"/>
            </a:pPr>
            <a:r>
              <a:rPr lang="en-GB" sz="1500">
                <a:solidFill>
                  <a:schemeClr val="dk1"/>
                </a:solidFill>
                <a:latin typeface="Montserrat Light"/>
                <a:ea typeface="Montserrat Light"/>
                <a:cs typeface="Montserrat Light"/>
                <a:sym typeface="Montserrat Light"/>
              </a:rPr>
              <a:t>Your strategy could follow one of the generic strategies suggested by Michael Porter – low cost, differentiated, niche.</a:t>
            </a:r>
            <a:endParaRPr/>
          </a:p>
          <a:p>
            <a:pPr indent="-133344" lvl="0" marL="228594" marR="0" rtl="0" algn="l">
              <a:spcBef>
                <a:spcPts val="0"/>
              </a:spcBef>
              <a:spcAft>
                <a:spcPts val="0"/>
              </a:spcAft>
              <a:buClr>
                <a:schemeClr val="dk1"/>
              </a:buClr>
              <a:buSzPts val="1500"/>
              <a:buFont typeface="Arial"/>
              <a:buNone/>
            </a:pPr>
            <a:r>
              <a:t/>
            </a:r>
            <a:endParaRPr sz="150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500"/>
              <a:buFont typeface="Arial"/>
              <a:buChar char="•"/>
            </a:pPr>
            <a:r>
              <a:rPr lang="en-GB" sz="1500">
                <a:solidFill>
                  <a:schemeClr val="dk1"/>
                </a:solidFill>
                <a:latin typeface="Montserrat Light"/>
                <a:ea typeface="Montserrat Light"/>
                <a:cs typeface="Montserrat Light"/>
                <a:sym typeface="Montserrat Light"/>
              </a:rPr>
              <a:t>In preparing your strategy you must be clear about the 4Ps - your product strategy, your pricing strategy, your promotional strategy, and your channel strategy.</a:t>
            </a:r>
            <a:endParaRPr/>
          </a:p>
          <a:p>
            <a:pPr indent="-133344" lvl="0" marL="228594" marR="0" rtl="0" algn="l">
              <a:spcBef>
                <a:spcPts val="0"/>
              </a:spcBef>
              <a:spcAft>
                <a:spcPts val="0"/>
              </a:spcAft>
              <a:buClr>
                <a:schemeClr val="dk1"/>
              </a:buClr>
              <a:buSzPts val="1500"/>
              <a:buFont typeface="Arial"/>
              <a:buNone/>
            </a:pPr>
            <a:r>
              <a:t/>
            </a:r>
            <a:endParaRPr sz="150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500"/>
              <a:buFont typeface="Arial"/>
              <a:buChar char="•"/>
            </a:pPr>
            <a:r>
              <a:rPr lang="en-GB" sz="1500">
                <a:solidFill>
                  <a:schemeClr val="dk1"/>
                </a:solidFill>
                <a:latin typeface="Montserrat Light"/>
                <a:ea typeface="Montserrat Light"/>
                <a:cs typeface="Montserrat Light"/>
                <a:sym typeface="Montserrat Light"/>
              </a:rPr>
              <a:t>You should also outline your operational strategy which could include moving into new geographies, investing in new equipment, hiring new staff etc.</a:t>
            </a:r>
            <a:endParaRPr/>
          </a:p>
          <a:p>
            <a:pPr indent="-133344" lvl="0" marL="228594" marR="0" rtl="0" algn="l">
              <a:spcBef>
                <a:spcPts val="0"/>
              </a:spcBef>
              <a:spcAft>
                <a:spcPts val="0"/>
              </a:spcAft>
              <a:buClr>
                <a:schemeClr val="dk1"/>
              </a:buClr>
              <a:buSzPts val="1500"/>
              <a:buFont typeface="Arial"/>
              <a:buNone/>
            </a:pPr>
            <a:r>
              <a:t/>
            </a:r>
            <a:endParaRPr sz="150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500"/>
              <a:buFont typeface="Arial"/>
              <a:buChar char="•"/>
            </a:pPr>
            <a:r>
              <a:rPr lang="en-GB" sz="1500">
                <a:solidFill>
                  <a:schemeClr val="dk1"/>
                </a:solidFill>
                <a:latin typeface="Montserrat Light"/>
                <a:ea typeface="Montserrat Light"/>
                <a:cs typeface="Montserrat Light"/>
                <a:sym typeface="Montserrat Light"/>
              </a:rPr>
              <a:t>Which brings us onto the financial strategy. You need to outline what investment will be required, where the money will come from, and what the profit/payback will be.</a:t>
            </a:r>
            <a:endParaRPr/>
          </a:p>
        </p:txBody>
      </p:sp>
      <p:sp>
        <p:nvSpPr>
          <p:cNvPr id="716" name="Google Shape;716;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717" name="Google Shape;717;p5"/>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6"/>
          <p:cNvSpPr txBox="1"/>
          <p:nvPr>
            <p:ph type="title"/>
          </p:nvPr>
        </p:nvSpPr>
        <p:spPr>
          <a:xfrm>
            <a:off x="298674" y="750475"/>
            <a:ext cx="93264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solidFill>
                  <a:schemeClr val="accent2"/>
                </a:solidFill>
              </a:rPr>
              <a:t>A</a:t>
            </a:r>
            <a:r>
              <a:rPr lang="en-GB"/>
              <a:t>ction</a:t>
            </a:r>
            <a:endParaRPr/>
          </a:p>
        </p:txBody>
      </p:sp>
      <p:sp>
        <p:nvSpPr>
          <p:cNvPr id="723" name="Google Shape;723;p6"/>
          <p:cNvSpPr txBox="1"/>
          <p:nvPr/>
        </p:nvSpPr>
        <p:spPr>
          <a:xfrm>
            <a:off x="363050" y="1377050"/>
            <a:ext cx="10773300" cy="160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 strategy must be put into practice with tactics. This is the action part of the programme. Tactics are the manoeuvres you anticipate making in the marketplace in order to deliver your strategy. Tactics are the short-term and flexible means by which your longer term strategy will be achieved.</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p:txBody>
      </p:sp>
      <p:sp>
        <p:nvSpPr>
          <p:cNvPr id="724" name="Google Shape;724;p6"/>
          <p:cNvSpPr txBox="1"/>
          <p:nvPr/>
        </p:nvSpPr>
        <p:spPr>
          <a:xfrm>
            <a:off x="730518" y="6033260"/>
            <a:ext cx="87369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Make sure that your strategy and tactics are aligned.</a:t>
            </a:r>
            <a:endParaRPr/>
          </a:p>
        </p:txBody>
      </p:sp>
      <p:sp>
        <p:nvSpPr>
          <p:cNvPr id="725" name="Google Shape;725;p6"/>
          <p:cNvSpPr/>
          <p:nvPr/>
        </p:nvSpPr>
        <p:spPr>
          <a:xfrm>
            <a:off x="457350" y="2220000"/>
            <a:ext cx="11373000" cy="3108600"/>
          </a:xfrm>
          <a:prstGeom prst="rect">
            <a:avLst/>
          </a:prstGeom>
          <a:noFill/>
          <a:ln>
            <a:noFill/>
          </a:ln>
        </p:spPr>
        <p:txBody>
          <a:bodyPr anchorCtr="0" anchor="t" bIns="45700" lIns="91425" spcFirstLastPara="1" rIns="91425" wrap="square" tIns="45700">
            <a:spAutoFit/>
          </a:bodyPr>
          <a:lstStyle/>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What pricing tactics will you use? What competitive responses do you anticipate? What will be your reaction to these responses?  What use can you make of discounts and price promotions? Where will these be used and for how long?</a:t>
            </a:r>
            <a:br>
              <a:rPr lang="en-GB">
                <a:solidFill>
                  <a:schemeClr val="dk1"/>
                </a:solidFill>
                <a:latin typeface="Montserrat Light"/>
                <a:ea typeface="Montserrat Light"/>
                <a:cs typeface="Montserrat Light"/>
                <a:sym typeface="Montserrat Light"/>
              </a:rPr>
            </a:br>
            <a:r>
              <a:rPr lang="en-GB" sz="1400">
                <a:solidFill>
                  <a:schemeClr val="dk1"/>
                </a:solidFill>
                <a:latin typeface="Montserrat Light"/>
                <a:ea typeface="Montserrat Light"/>
                <a:cs typeface="Montserrat Light"/>
                <a:sym typeface="Montserrat Light"/>
              </a:rPr>
              <a:t>Where can you achieve premium prices?</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What product tactics can you use? Are there opportunities for bundling products? Are there opportunities for launching different products to different segments of the market? Are there opportunities for introducing new products on specific occasions?</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Are there any packaging tactics you can use? Can you take advantage of recycling or sustainability in developing packaging for certain customers? How can you use packaging to communicate with customers? How can you make packaging attractive to customers?</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How will you use tactics within your channels to market? How will you balance your distribution network with online sales?.</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What promotional tactics can you use? What promotions can you use to steal competitive share? Where will these promotions be used, what types of promotion will you use, how much will they cost, what competitive reaction do you expect?</a:t>
            </a:r>
            <a:endParaRPr/>
          </a:p>
        </p:txBody>
      </p:sp>
      <p:sp>
        <p:nvSpPr>
          <p:cNvPr id="726" name="Google Shape;726;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727" name="Google Shape;727;p6"/>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7"/>
          <p:cNvSpPr txBox="1"/>
          <p:nvPr>
            <p:ph type="title"/>
          </p:nvPr>
        </p:nvSpPr>
        <p:spPr>
          <a:xfrm>
            <a:off x="298674" y="750475"/>
            <a:ext cx="93264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solidFill>
                  <a:schemeClr val="accent2"/>
                </a:solidFill>
              </a:rPr>
              <a:t>I</a:t>
            </a:r>
            <a:r>
              <a:rPr lang="en-GB"/>
              <a:t>mplement</a:t>
            </a:r>
            <a:endParaRPr/>
          </a:p>
        </p:txBody>
      </p:sp>
      <p:sp>
        <p:nvSpPr>
          <p:cNvPr id="733" name="Google Shape;733;p7"/>
          <p:cNvSpPr txBox="1"/>
          <p:nvPr/>
        </p:nvSpPr>
        <p:spPr>
          <a:xfrm>
            <a:off x="396430" y="1665325"/>
            <a:ext cx="4741800" cy="169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All plans require implementation. This can be the most difficult part of the plan as something that looks easy on paper may turn out to be more difficult to implement in practice.</a:t>
            </a:r>
            <a:endParaRPr sz="1200"/>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p:txBody>
      </p:sp>
      <p:sp>
        <p:nvSpPr>
          <p:cNvPr id="734" name="Google Shape;734;p7"/>
          <p:cNvSpPr txBox="1"/>
          <p:nvPr/>
        </p:nvSpPr>
        <p:spPr>
          <a:xfrm>
            <a:off x="472624" y="2818175"/>
            <a:ext cx="3963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List all the potential actions that have arisen from the strategic and tactical plans and map them on a grid as shown:</a:t>
            </a:r>
            <a:endParaRPr sz="1200"/>
          </a:p>
        </p:txBody>
      </p:sp>
      <p:sp>
        <p:nvSpPr>
          <p:cNvPr id="735" name="Google Shape;735;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736" name="Google Shape;736;p7"/>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pic>
        <p:nvPicPr>
          <p:cNvPr id="737" name="Google Shape;737;p7"/>
          <p:cNvPicPr preferRelativeResize="0"/>
          <p:nvPr/>
        </p:nvPicPr>
        <p:blipFill>
          <a:blip r:embed="rId3">
            <a:alphaModFix/>
          </a:blip>
          <a:stretch>
            <a:fillRect/>
          </a:stretch>
        </p:blipFill>
        <p:spPr>
          <a:xfrm>
            <a:off x="5916074" y="1513777"/>
            <a:ext cx="4817875" cy="42709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8"/>
          <p:cNvSpPr txBox="1"/>
          <p:nvPr>
            <p:ph type="title"/>
          </p:nvPr>
        </p:nvSpPr>
        <p:spPr>
          <a:xfrm>
            <a:off x="298674" y="750475"/>
            <a:ext cx="93264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solidFill>
                  <a:schemeClr val="accent2"/>
                </a:solidFill>
              </a:rPr>
              <a:t>C</a:t>
            </a:r>
            <a:r>
              <a:rPr lang="en-GB"/>
              <a:t>ontrols</a:t>
            </a:r>
            <a:endParaRPr/>
          </a:p>
        </p:txBody>
      </p:sp>
      <p:sp>
        <p:nvSpPr>
          <p:cNvPr id="743" name="Google Shape;743;p8"/>
          <p:cNvSpPr txBox="1"/>
          <p:nvPr/>
        </p:nvSpPr>
        <p:spPr>
          <a:xfrm>
            <a:off x="358213" y="1418948"/>
            <a:ext cx="8064900" cy="160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Control mechanisms ensure that the actions take place as planned. </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Think which control alerts will tell you if corrective action is required. Will someone need to make a physical check or will the alert be automatic?</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p:txBody>
      </p:sp>
      <p:sp>
        <p:nvSpPr>
          <p:cNvPr id="744" name="Google Shape;744;p8"/>
          <p:cNvSpPr txBox="1"/>
          <p:nvPr/>
        </p:nvSpPr>
        <p:spPr>
          <a:xfrm>
            <a:off x="358213" y="2555924"/>
            <a:ext cx="87369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For those items that are actioned, identify:</a:t>
            </a:r>
            <a:endParaRPr sz="1200"/>
          </a:p>
        </p:txBody>
      </p:sp>
      <p:graphicFrame>
        <p:nvGraphicFramePr>
          <p:cNvPr id="745" name="Google Shape;745;p8"/>
          <p:cNvGraphicFramePr/>
          <p:nvPr/>
        </p:nvGraphicFramePr>
        <p:xfrm>
          <a:off x="911423" y="3196997"/>
          <a:ext cx="3000000" cy="3000000"/>
        </p:xfrm>
        <a:graphic>
          <a:graphicData uri="http://schemas.openxmlformats.org/drawingml/2006/table">
            <a:tbl>
              <a:tblPr>
                <a:noFill/>
                <a:tableStyleId>{DE60DD62-D1BE-4C53-BBEF-C1147B184B74}</a:tableStyleId>
              </a:tblPr>
              <a:tblGrid>
                <a:gridCol w="2717900"/>
                <a:gridCol w="1847650"/>
                <a:gridCol w="1195100"/>
                <a:gridCol w="1632175"/>
                <a:gridCol w="2976325"/>
              </a:tblGrid>
              <a:tr h="419100">
                <a:tc>
                  <a:txBody>
                    <a:bodyPr/>
                    <a:lstStyle/>
                    <a:p>
                      <a:pPr indent="0" lvl="0" marL="0" marR="0" rtl="0" algn="ctr">
                        <a:spcBef>
                          <a:spcPts val="0"/>
                        </a:spcBef>
                        <a:spcAft>
                          <a:spcPts val="0"/>
                        </a:spcAft>
                        <a:buNone/>
                      </a:pPr>
                      <a:r>
                        <a:rPr lang="en-GB" sz="1300" u="none" cap="none" strike="noStrike">
                          <a:solidFill>
                            <a:schemeClr val="dk2"/>
                          </a:solidFill>
                          <a:latin typeface="Montserrat SemiBold"/>
                          <a:ea typeface="Montserrat SemiBold"/>
                          <a:cs typeface="Montserrat SemiBold"/>
                          <a:sym typeface="Montserrat SemiBold"/>
                        </a:rPr>
                        <a:t>Action to be taken</a:t>
                      </a:r>
                      <a:endParaRPr i="0" sz="13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300" u="none" cap="none" strike="noStrike">
                          <a:solidFill>
                            <a:schemeClr val="dk2"/>
                          </a:solidFill>
                          <a:latin typeface="Montserrat SemiBold"/>
                          <a:ea typeface="Montserrat SemiBold"/>
                          <a:cs typeface="Montserrat SemiBold"/>
                          <a:sym typeface="Montserrat SemiBold"/>
                        </a:rPr>
                        <a:t>Who is responsible</a:t>
                      </a:r>
                      <a:endParaRPr i="0" sz="13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300" u="none" cap="none" strike="noStrike">
                          <a:solidFill>
                            <a:schemeClr val="dk2"/>
                          </a:solidFill>
                          <a:latin typeface="Montserrat SemiBold"/>
                          <a:ea typeface="Montserrat SemiBold"/>
                          <a:cs typeface="Montserrat SemiBold"/>
                          <a:sym typeface="Montserrat SemiBold"/>
                        </a:rPr>
                        <a:t>Dates for completion</a:t>
                      </a:r>
                      <a:endParaRPr i="0" sz="13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chemeClr val="dk2"/>
                        </a:buClr>
                        <a:buSzPts val="1300"/>
                        <a:buFont typeface="Montserrat Light"/>
                        <a:buNone/>
                      </a:pPr>
                      <a:r>
                        <a:rPr lang="en-GB" sz="1300" u="none" cap="none" strike="noStrike">
                          <a:solidFill>
                            <a:schemeClr val="dk2"/>
                          </a:solidFill>
                          <a:latin typeface="Montserrat SemiBold"/>
                          <a:ea typeface="Montserrat SemiBold"/>
                          <a:cs typeface="Montserrat SemiBold"/>
                          <a:sym typeface="Montserrat SemiBold"/>
                        </a:rPr>
                        <a:t>Monitoring by:</a:t>
                      </a:r>
                      <a:endParaRPr sz="13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300" u="none" cap="none" strike="noStrike">
                          <a:solidFill>
                            <a:schemeClr val="dk2"/>
                          </a:solidFill>
                          <a:latin typeface="Montserrat SemiBold"/>
                          <a:ea typeface="Montserrat SemiBold"/>
                          <a:cs typeface="Montserrat SemiBold"/>
                          <a:sym typeface="Montserrat SemiBold"/>
                        </a:rPr>
                        <a:t>Corrective action if required</a:t>
                      </a:r>
                      <a:endParaRPr i="0" sz="13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r>
              <a:tr h="254000">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lnT cap="flat" cmpd="sng" w="12700">
                      <a:solidFill>
                        <a:schemeClr val="dk2"/>
                      </a:solidFill>
                      <a:prstDash val="solid"/>
                      <a:round/>
                      <a:headEnd len="sm" w="sm" type="none"/>
                      <a:tailEnd len="sm" w="sm" type="none"/>
                    </a:lnT>
                  </a:tcPr>
                </a:tc>
              </a:tr>
              <a:tr h="254000">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bl>
          </a:graphicData>
        </a:graphic>
      </p:graphicFrame>
      <p:sp>
        <p:nvSpPr>
          <p:cNvPr id="746" name="Google Shape;746;p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747" name="Google Shape;747;p8"/>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9"/>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a:t>Things to think about</a:t>
            </a:r>
            <a:r>
              <a:rPr lang="en-GB">
                <a:solidFill>
                  <a:schemeClr val="lt1"/>
                </a:solidFill>
              </a:rPr>
              <a:t>.</a:t>
            </a:r>
            <a:endParaRPr>
              <a:solidFill>
                <a:schemeClr val="lt1"/>
              </a:solidFill>
            </a:endParaRPr>
          </a:p>
        </p:txBody>
      </p:sp>
      <p:sp>
        <p:nvSpPr>
          <p:cNvPr id="753" name="Google Shape;753;p9"/>
          <p:cNvSpPr txBox="1"/>
          <p:nvPr/>
        </p:nvSpPr>
        <p:spPr>
          <a:xfrm>
            <a:off x="1179575" y="1619725"/>
            <a:ext cx="9112800" cy="2857800"/>
          </a:xfrm>
          <a:prstGeom prst="rect">
            <a:avLst/>
          </a:prstGeom>
          <a:noFill/>
          <a:ln>
            <a:noFill/>
          </a:ln>
        </p:spPr>
        <p:txBody>
          <a:bodyPr anchorCtr="0" anchor="t" bIns="45700" lIns="91425" spcFirstLastPara="1" rIns="91425" wrap="square" tIns="45700">
            <a:spAutoFit/>
          </a:bodyPr>
          <a:lstStyle/>
          <a:p>
            <a:pPr indent="-457189" lvl="0" marL="457189" marR="0" rtl="0" algn="l">
              <a:lnSpc>
                <a:spcPct val="115000"/>
              </a:lnSpc>
              <a:spcBef>
                <a:spcPts val="0"/>
              </a:spcBef>
              <a:spcAft>
                <a:spcPts val="0"/>
              </a:spcAft>
              <a:buClr>
                <a:schemeClr val="dk1"/>
              </a:buClr>
              <a:buSzPts val="1600"/>
              <a:buFont typeface="Noto Sans Symbols"/>
              <a:buChar char="∙"/>
            </a:pPr>
            <a:r>
              <a:rPr lang="en-GB" sz="1600">
                <a:solidFill>
                  <a:schemeClr val="dk1"/>
                </a:solidFill>
                <a:latin typeface="Montserrat Light"/>
                <a:ea typeface="Montserrat Light"/>
                <a:cs typeface="Montserrat Light"/>
                <a:sym typeface="Montserrat Light"/>
              </a:rPr>
              <a:t>The MOSAIC template can be used to drive action in a wide range of marketing and promotional plans.</a:t>
            </a:r>
            <a:br>
              <a:rPr lang="en-GB" sz="1600">
                <a:solidFill>
                  <a:schemeClr val="dk1"/>
                </a:solidFill>
                <a:latin typeface="Montserrat Light"/>
                <a:ea typeface="Montserrat Light"/>
                <a:cs typeface="Montserrat Light"/>
                <a:sym typeface="Montserrat Light"/>
              </a:rPr>
            </a:br>
            <a:endParaRPr/>
          </a:p>
          <a:p>
            <a:pPr indent="-457189" lvl="0" marL="457189" marR="0" rtl="0" algn="l">
              <a:lnSpc>
                <a:spcPct val="115000"/>
              </a:lnSpc>
              <a:spcBef>
                <a:spcPts val="0"/>
              </a:spcBef>
              <a:spcAft>
                <a:spcPts val="0"/>
              </a:spcAft>
              <a:buClr>
                <a:schemeClr val="dk1"/>
              </a:buClr>
              <a:buSzPts val="1600"/>
              <a:buFont typeface="Noto Sans Symbols"/>
              <a:buChar char="∙"/>
            </a:pPr>
            <a:r>
              <a:rPr lang="en-GB" sz="1600">
                <a:solidFill>
                  <a:schemeClr val="dk1"/>
                </a:solidFill>
                <a:latin typeface="Montserrat Light"/>
                <a:ea typeface="Montserrat Light"/>
                <a:cs typeface="Montserrat Light"/>
                <a:sym typeface="Montserrat Light"/>
              </a:rPr>
              <a:t>Mapping a market takes time and is a critical part of any plan. Once the market has been mapped, the objectives, strategy, action and implementation plans can be devised quickly.</a:t>
            </a:r>
            <a:br>
              <a:rPr lang="en-GB" sz="1600">
                <a:solidFill>
                  <a:schemeClr val="dk1"/>
                </a:solidFill>
                <a:latin typeface="Montserrat Light"/>
                <a:ea typeface="Montserrat Light"/>
                <a:cs typeface="Montserrat Light"/>
                <a:sym typeface="Montserrat Light"/>
              </a:rPr>
            </a:br>
            <a:endParaRPr/>
          </a:p>
          <a:p>
            <a:pPr indent="-457189" lvl="0" marL="457189" marR="0" rtl="0" algn="l">
              <a:lnSpc>
                <a:spcPct val="115000"/>
              </a:lnSpc>
              <a:spcBef>
                <a:spcPts val="0"/>
              </a:spcBef>
              <a:spcAft>
                <a:spcPts val="0"/>
              </a:spcAft>
              <a:buClr>
                <a:schemeClr val="dk1"/>
              </a:buClr>
              <a:buSzPts val="1600"/>
              <a:buFont typeface="Noto Sans Symbols"/>
              <a:buChar char="∙"/>
            </a:pPr>
            <a:r>
              <a:rPr lang="en-GB" sz="1600">
                <a:solidFill>
                  <a:schemeClr val="dk1"/>
                </a:solidFill>
                <a:latin typeface="Montserrat Light"/>
                <a:ea typeface="Montserrat Light"/>
                <a:cs typeface="Montserrat Light"/>
                <a:sym typeface="Montserrat Light"/>
              </a:rPr>
              <a:t>The most difficult part of the MOSAIC process is implementation. There will be inevitable pushbacks, which need to be dealt with using the control mechanism.</a:t>
            </a:r>
            <a:endParaRPr/>
          </a:p>
          <a:p>
            <a:pPr indent="-262435" lvl="0" marL="380990" marR="0" rtl="0" algn="l">
              <a:spcBef>
                <a:spcPts val="0"/>
              </a:spcBef>
              <a:spcAft>
                <a:spcPts val="0"/>
              </a:spcAft>
              <a:buClr>
                <a:schemeClr val="dk1"/>
              </a:buClr>
              <a:buSzPts val="1867"/>
              <a:buFont typeface="Arial"/>
              <a:buNone/>
            </a:pPr>
            <a:r>
              <a:t/>
            </a:r>
            <a:endParaRPr sz="1867">
              <a:solidFill>
                <a:schemeClr val="dk1"/>
              </a:solidFill>
              <a:latin typeface="Calibri"/>
              <a:ea typeface="Calibri"/>
              <a:cs typeface="Calibri"/>
              <a:sym typeface="Calibri"/>
            </a:endParaRPr>
          </a:p>
        </p:txBody>
      </p:sp>
      <p:sp>
        <p:nvSpPr>
          <p:cNvPr id="754" name="Google Shape;754;p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755" name="Google Shape;755;p9"/>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