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u90nzD64ALInC6ptGaS/ZqlKH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ab799f5f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2ab799f5f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20"/>
          <p:cNvGrpSpPr/>
          <p:nvPr/>
        </p:nvGrpSpPr>
        <p:grpSpPr>
          <a:xfrm>
            <a:off x="11436251" y="129884"/>
            <a:ext cx="661669" cy="1214119"/>
            <a:chOff x="11436251" y="129884"/>
            <a:chExt cx="661669" cy="1214119"/>
          </a:xfrm>
        </p:grpSpPr>
        <p:sp>
          <p:nvSpPr>
            <p:cNvPr id="248" name="Google Shape;24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20"/>
          <p:cNvGrpSpPr/>
          <p:nvPr/>
        </p:nvGrpSpPr>
        <p:grpSpPr>
          <a:xfrm>
            <a:off x="0" y="1318491"/>
            <a:ext cx="1397787" cy="57996"/>
            <a:chOff x="0" y="1077191"/>
            <a:chExt cx="1397787" cy="57996"/>
          </a:xfrm>
        </p:grpSpPr>
        <p:sp>
          <p:nvSpPr>
            <p:cNvPr id="278" name="Google Shape;278;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20"/>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1"/>
          <p:cNvGrpSpPr/>
          <p:nvPr/>
        </p:nvGrpSpPr>
        <p:grpSpPr>
          <a:xfrm>
            <a:off x="11626751" y="129884"/>
            <a:ext cx="661669" cy="1214119"/>
            <a:chOff x="11436251" y="129884"/>
            <a:chExt cx="661669" cy="1214119"/>
          </a:xfrm>
        </p:grpSpPr>
        <p:sp>
          <p:nvSpPr>
            <p:cNvPr id="291" name="Google Shape;29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1"/>
          <p:cNvGrpSpPr/>
          <p:nvPr/>
        </p:nvGrpSpPr>
        <p:grpSpPr>
          <a:xfrm>
            <a:off x="0" y="1318491"/>
            <a:ext cx="1397787" cy="57996"/>
            <a:chOff x="0" y="1077191"/>
            <a:chExt cx="1397787" cy="57996"/>
          </a:xfrm>
        </p:grpSpPr>
        <p:sp>
          <p:nvSpPr>
            <p:cNvPr id="320" name="Google Shape;320;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1"/>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2"/>
          <p:cNvGrpSpPr/>
          <p:nvPr/>
        </p:nvGrpSpPr>
        <p:grpSpPr>
          <a:xfrm>
            <a:off x="11436251" y="129884"/>
            <a:ext cx="661669" cy="1214119"/>
            <a:chOff x="11436251" y="129884"/>
            <a:chExt cx="661669" cy="1214119"/>
          </a:xfrm>
        </p:grpSpPr>
        <p:sp>
          <p:nvSpPr>
            <p:cNvPr id="331" name="Google Shape;331;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2"/>
          <p:cNvGrpSpPr/>
          <p:nvPr/>
        </p:nvGrpSpPr>
        <p:grpSpPr>
          <a:xfrm>
            <a:off x="0" y="1318491"/>
            <a:ext cx="1397787" cy="57996"/>
            <a:chOff x="0" y="1077191"/>
            <a:chExt cx="1397787" cy="57996"/>
          </a:xfrm>
        </p:grpSpPr>
        <p:sp>
          <p:nvSpPr>
            <p:cNvPr id="362" name="Google Shape;362;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22"/>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3"/>
          <p:cNvGrpSpPr/>
          <p:nvPr/>
        </p:nvGrpSpPr>
        <p:grpSpPr>
          <a:xfrm>
            <a:off x="0" y="1318491"/>
            <a:ext cx="1397812" cy="58002"/>
            <a:chOff x="0" y="1077191"/>
            <a:chExt cx="1397812" cy="58002"/>
          </a:xfrm>
        </p:grpSpPr>
        <p:sp>
          <p:nvSpPr>
            <p:cNvPr id="373" name="Google Shape;37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3"/>
          <p:cNvGrpSpPr/>
          <p:nvPr/>
        </p:nvGrpSpPr>
        <p:grpSpPr>
          <a:xfrm>
            <a:off x="11614051" y="129884"/>
            <a:ext cx="661669" cy="1214119"/>
            <a:chOff x="11436251" y="129884"/>
            <a:chExt cx="661669" cy="1214119"/>
          </a:xfrm>
        </p:grpSpPr>
        <p:sp>
          <p:nvSpPr>
            <p:cNvPr id="378" name="Google Shape;37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4"/>
          <p:cNvGrpSpPr/>
          <p:nvPr/>
        </p:nvGrpSpPr>
        <p:grpSpPr>
          <a:xfrm>
            <a:off x="0" y="1318491"/>
            <a:ext cx="1397812" cy="58002"/>
            <a:chOff x="0" y="1077191"/>
            <a:chExt cx="1397812" cy="58002"/>
          </a:xfrm>
        </p:grpSpPr>
        <p:sp>
          <p:nvSpPr>
            <p:cNvPr id="414" name="Google Shape;41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4"/>
          <p:cNvGrpSpPr/>
          <p:nvPr/>
        </p:nvGrpSpPr>
        <p:grpSpPr>
          <a:xfrm>
            <a:off x="11436251" y="129884"/>
            <a:ext cx="661669" cy="1214119"/>
            <a:chOff x="11436251" y="129884"/>
            <a:chExt cx="661669" cy="1214119"/>
          </a:xfrm>
        </p:grpSpPr>
        <p:sp>
          <p:nvSpPr>
            <p:cNvPr id="419" name="Google Shape;41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5"/>
          <p:cNvGrpSpPr/>
          <p:nvPr/>
        </p:nvGrpSpPr>
        <p:grpSpPr>
          <a:xfrm>
            <a:off x="0" y="1318491"/>
            <a:ext cx="1397812" cy="58002"/>
            <a:chOff x="0" y="1077191"/>
            <a:chExt cx="1397812" cy="58002"/>
          </a:xfrm>
        </p:grpSpPr>
        <p:sp>
          <p:nvSpPr>
            <p:cNvPr id="455" name="Google Shape;45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5"/>
          <p:cNvGrpSpPr/>
          <p:nvPr/>
        </p:nvGrpSpPr>
        <p:grpSpPr>
          <a:xfrm>
            <a:off x="11436251" y="129884"/>
            <a:ext cx="661669" cy="1214119"/>
            <a:chOff x="11436251" y="129884"/>
            <a:chExt cx="661669" cy="1214119"/>
          </a:xfrm>
        </p:grpSpPr>
        <p:sp>
          <p:nvSpPr>
            <p:cNvPr id="460" name="Google Shape;46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6"/>
          <p:cNvGrpSpPr/>
          <p:nvPr/>
        </p:nvGrpSpPr>
        <p:grpSpPr>
          <a:xfrm>
            <a:off x="0" y="1318491"/>
            <a:ext cx="1397812" cy="58002"/>
            <a:chOff x="0" y="1077191"/>
            <a:chExt cx="1397812" cy="58002"/>
          </a:xfrm>
        </p:grpSpPr>
        <p:sp>
          <p:nvSpPr>
            <p:cNvPr id="496" name="Google Shape;49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6"/>
          <p:cNvGrpSpPr/>
          <p:nvPr/>
        </p:nvGrpSpPr>
        <p:grpSpPr>
          <a:xfrm>
            <a:off x="11436251" y="129884"/>
            <a:ext cx="661669" cy="1214119"/>
            <a:chOff x="11436251" y="129884"/>
            <a:chExt cx="661669" cy="1214119"/>
          </a:xfrm>
        </p:grpSpPr>
        <p:sp>
          <p:nvSpPr>
            <p:cNvPr id="501" name="Google Shape;50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7"/>
          <p:cNvGrpSpPr/>
          <p:nvPr/>
        </p:nvGrpSpPr>
        <p:grpSpPr>
          <a:xfrm>
            <a:off x="0" y="1318491"/>
            <a:ext cx="1397812" cy="58002"/>
            <a:chOff x="0" y="1077191"/>
            <a:chExt cx="1397812" cy="58002"/>
          </a:xfrm>
        </p:grpSpPr>
        <p:sp>
          <p:nvSpPr>
            <p:cNvPr id="538" name="Google Shape;53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7"/>
          <p:cNvGrpSpPr/>
          <p:nvPr/>
        </p:nvGrpSpPr>
        <p:grpSpPr>
          <a:xfrm>
            <a:off x="11614051" y="129884"/>
            <a:ext cx="661669" cy="1214119"/>
            <a:chOff x="11436251" y="129884"/>
            <a:chExt cx="661669" cy="1214119"/>
          </a:xfrm>
        </p:grpSpPr>
        <p:sp>
          <p:nvSpPr>
            <p:cNvPr id="543" name="Google Shape;54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8"/>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9"/>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Segmentation</a:t>
            </a:r>
            <a:endParaRPr sz="1000"/>
          </a:p>
        </p:txBody>
      </p:sp>
      <p:pic>
        <p:nvPicPr>
          <p:cNvPr id="629" name="Google Shape;629;p1"/>
          <p:cNvPicPr preferRelativeResize="0"/>
          <p:nvPr/>
        </p:nvPicPr>
        <p:blipFill rotWithShape="1">
          <a:blip r:embed="rId3">
            <a:alphaModFix/>
          </a:blip>
          <a:srcRect b="0" l="0" r="0" t="0"/>
          <a:stretch/>
        </p:blipFill>
        <p:spPr>
          <a:xfrm>
            <a:off x="6418974" y="2641524"/>
            <a:ext cx="1953628" cy="1028649"/>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629850" y="3728748"/>
            <a:ext cx="1510824" cy="79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26" y="472400"/>
            <a:ext cx="105381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Gain an advantage by targeting customer groups</a:t>
            </a:r>
            <a:r>
              <a:rPr lang="en-GB">
                <a:solidFill>
                  <a:schemeClr val="accent4"/>
                </a:solidFill>
              </a:rPr>
              <a:t>.</a:t>
            </a:r>
            <a:endParaRPr>
              <a:solidFill>
                <a:schemeClr val="accent4"/>
              </a:solidFill>
            </a:endParaRPr>
          </a:p>
        </p:txBody>
      </p:sp>
      <p:sp>
        <p:nvSpPr>
          <p:cNvPr id="636" name="Google Shape;636;p2"/>
          <p:cNvSpPr/>
          <p:nvPr/>
        </p:nvSpPr>
        <p:spPr>
          <a:xfrm>
            <a:off x="355175" y="1299275"/>
            <a:ext cx="107856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how to align your products with the different needs of customer groups</a:t>
            </a:r>
            <a:endParaRPr/>
          </a:p>
        </p:txBody>
      </p:sp>
      <p:sp>
        <p:nvSpPr>
          <p:cNvPr id="637" name="Google Shape;637;p2"/>
          <p:cNvSpPr txBox="1"/>
          <p:nvPr/>
        </p:nvSpPr>
        <p:spPr>
          <a:xfrm>
            <a:off x="431375" y="1883975"/>
            <a:ext cx="43644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Segmentation is the grouping together of customers (or potential customers) with common characteristics.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business-to-business markets we recognize three different types of segmentation: firmographics, behavioural and needs.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easy to recognise companies with different physical characteristics but this gives little advantage as most competitors will do the same. It is more difficult to recognise companies with different needs and behaviours. However if this is possible it provides the opportunity for improving customer experience and satisfaction. Needs based segmentation is therefore a goal even though it is hard to implement.</a:t>
            </a:r>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4795775" y="2036375"/>
            <a:ext cx="7167625" cy="3859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333514" y="472411"/>
            <a:ext cx="7848951"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Steps in segmenting a market</a:t>
            </a:r>
            <a:r>
              <a:rPr lang="en-GB" sz="2900">
                <a:solidFill>
                  <a:schemeClr val="accent1"/>
                </a:solidFill>
              </a:rPr>
              <a:t>.</a:t>
            </a:r>
            <a:endParaRPr sz="2900">
              <a:solidFill>
                <a:schemeClr val="accent1"/>
              </a:solidFill>
            </a:endParaRPr>
          </a:p>
        </p:txBody>
      </p:sp>
      <p:sp>
        <p:nvSpPr>
          <p:cNvPr id="646" name="Google Shape;646;p3"/>
          <p:cNvSpPr txBox="1"/>
          <p:nvPr/>
        </p:nvSpPr>
        <p:spPr>
          <a:xfrm>
            <a:off x="337618" y="1284253"/>
            <a:ext cx="9924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The four steps to segmenting the market are summarised as follows:</a:t>
            </a:r>
            <a:endParaRPr/>
          </a:p>
        </p:txBody>
      </p:sp>
      <p:sp>
        <p:nvSpPr>
          <p:cNvPr id="647" name="Google Shape;64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8" name="Google Shape;648;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49" name="Google Shape;649;p3"/>
          <p:cNvPicPr preferRelativeResize="0"/>
          <p:nvPr/>
        </p:nvPicPr>
        <p:blipFill>
          <a:blip r:embed="rId3">
            <a:alphaModFix/>
          </a:blip>
          <a:stretch>
            <a:fillRect/>
          </a:stretch>
        </p:blipFill>
        <p:spPr>
          <a:xfrm>
            <a:off x="304800" y="1851553"/>
            <a:ext cx="11260452" cy="44578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Map the market</a:t>
            </a:r>
            <a:r>
              <a:rPr lang="en-GB">
                <a:solidFill>
                  <a:schemeClr val="lt1"/>
                </a:solidFill>
              </a:rPr>
              <a:t>.</a:t>
            </a:r>
            <a:endParaRPr>
              <a:solidFill>
                <a:schemeClr val="lt1"/>
              </a:solidFill>
            </a:endParaRPr>
          </a:p>
        </p:txBody>
      </p:sp>
      <p:sp>
        <p:nvSpPr>
          <p:cNvPr id="655" name="Google Shape;655;p4"/>
          <p:cNvSpPr txBox="1"/>
          <p:nvPr/>
        </p:nvSpPr>
        <p:spPr>
          <a:xfrm>
            <a:off x="356599" y="1624561"/>
            <a:ext cx="99246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starting point for segmentation is to understand the target audience. Ask yourself the following questions: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6" name="Google Shape;656;p4"/>
          <p:cNvSpPr txBox="1"/>
          <p:nvPr/>
        </p:nvSpPr>
        <p:spPr>
          <a:xfrm>
            <a:off x="768350" y="2156175"/>
            <a:ext cx="9334200" cy="35403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Who makes the decision to buy the products that you sell? How important is this person in the decision-making unit?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Who influences the decision and what degree of influence to they have?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types of companies buy (or could potentially buy) your products in terms of their size (number of employees), industry classification, geographical location? These are firmographic  (in consumer markets, demographic) characteristics.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penetration do you have of these companies? What share of wallet do you have within these companies?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many companies are there of these different types?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is the channel to market for your products? How important is distribution? How many distributors are there? </a:t>
            </a:r>
            <a:endParaRPr/>
          </a:p>
        </p:txBody>
      </p:sp>
      <p:sp>
        <p:nvSpPr>
          <p:cNvPr id="657" name="Google Shape;65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Identify key buying criteria</a:t>
            </a:r>
            <a:r>
              <a:rPr lang="en-GB">
                <a:solidFill>
                  <a:schemeClr val="accent2"/>
                </a:solidFill>
              </a:rPr>
              <a:t>.</a:t>
            </a:r>
            <a:endParaRPr>
              <a:solidFill>
                <a:schemeClr val="accent2"/>
              </a:solidFill>
            </a:endParaRPr>
          </a:p>
        </p:txBody>
      </p:sp>
      <p:sp>
        <p:nvSpPr>
          <p:cNvPr id="664" name="Google Shape;664;p5"/>
          <p:cNvSpPr txBox="1"/>
          <p:nvPr/>
        </p:nvSpPr>
        <p:spPr>
          <a:xfrm>
            <a:off x="410849" y="1571175"/>
            <a:ext cx="10496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Consider the following checklist of questions to determine what causes companies to buy your products/services.</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For each type of company and for a cross section of decision makers and influencers, ask the following questions: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65" name="Google Shape;665;p5"/>
          <p:cNvSpPr txBox="1"/>
          <p:nvPr/>
        </p:nvSpPr>
        <p:spPr>
          <a:xfrm>
            <a:off x="815414" y="2745438"/>
            <a:ext cx="4368600" cy="22473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important is price, quality, service and availability? (The hygiene or basic factors)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important is the brand?</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important are psychological factors? (Status, security, power etc)</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role does the channel play in influencing the choice of products?</a:t>
            </a:r>
            <a:endParaRPr/>
          </a:p>
        </p:txBody>
      </p:sp>
      <p:sp>
        <p:nvSpPr>
          <p:cNvPr id="666" name="Google Shape;666;p5"/>
          <p:cNvSpPr txBox="1"/>
          <p:nvPr/>
        </p:nvSpPr>
        <p:spPr>
          <a:xfrm>
            <a:off x="5723750" y="2752653"/>
            <a:ext cx="4368600" cy="2462700"/>
          </a:xfrm>
          <a:prstGeom prst="rect">
            <a:avLst/>
          </a:prstGeom>
          <a:noFill/>
          <a:ln>
            <a:noFill/>
          </a:ln>
        </p:spPr>
        <p:txBody>
          <a:bodyPr anchorCtr="0" anchor="t" bIns="45700" lIns="91425" spcFirstLastPara="1" rIns="91425" wrap="square" tIns="45700">
            <a:spAutoFit/>
          </a:bodyPr>
          <a:lstStyle/>
          <a:p>
            <a:pPr indent="-228593" lvl="0" marL="228593"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loyal are customers to suppliers?</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     </a:t>
            </a:r>
            <a:r>
              <a:rPr lang="en-GB" sz="1400">
                <a:solidFill>
                  <a:schemeClr val="dk1"/>
                </a:solidFill>
                <a:latin typeface="Montserrat Light"/>
                <a:ea typeface="Montserrat Light"/>
                <a:cs typeface="Montserrat Light"/>
                <a:sym typeface="Montserrat Light"/>
              </a:rPr>
              <a:t>How frequently do they switch suppliers?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To what extent to buyers dual or triple source? What are their reasons for doing so?</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many customers have established contracts with suppliers?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frequently are supplier contracts reviewed?</a:t>
            </a:r>
            <a:endParaRPr/>
          </a:p>
        </p:txBody>
      </p:sp>
      <p:sp>
        <p:nvSpPr>
          <p:cNvPr id="667" name="Google Shape;667;p5"/>
          <p:cNvSpPr txBox="1"/>
          <p:nvPr/>
        </p:nvSpPr>
        <p:spPr>
          <a:xfrm>
            <a:off x="982448" y="2372875"/>
            <a:ext cx="4114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Consider customers’ different needs</a:t>
            </a:r>
            <a:endParaRPr/>
          </a:p>
        </p:txBody>
      </p:sp>
      <p:sp>
        <p:nvSpPr>
          <p:cNvPr id="668" name="Google Shape;668;p5"/>
          <p:cNvSpPr txBox="1"/>
          <p:nvPr/>
        </p:nvSpPr>
        <p:spPr>
          <a:xfrm>
            <a:off x="5903979" y="2372881"/>
            <a:ext cx="441649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Consider customers’ different behaviours</a:t>
            </a:r>
            <a:endParaRPr/>
          </a:p>
        </p:txBody>
      </p:sp>
      <p:sp>
        <p:nvSpPr>
          <p:cNvPr id="669" name="Google Shape;669;p5"/>
          <p:cNvSpPr txBox="1"/>
          <p:nvPr/>
        </p:nvSpPr>
        <p:spPr>
          <a:xfrm>
            <a:off x="417645" y="5282396"/>
            <a:ext cx="9601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What other needs and behaviours can you recognise that could usefully classify your customers?</a:t>
            </a:r>
            <a:endParaRPr/>
          </a:p>
        </p:txBody>
      </p:sp>
      <p:sp>
        <p:nvSpPr>
          <p:cNvPr id="670" name="Google Shape;67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1" name="Google Shape;671;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Discover the segments</a:t>
            </a:r>
            <a:r>
              <a:rPr lang="en-GB">
                <a:solidFill>
                  <a:schemeClr val="lt1"/>
                </a:solidFill>
              </a:rPr>
              <a:t>.</a:t>
            </a:r>
            <a:endParaRPr>
              <a:solidFill>
                <a:schemeClr val="lt1"/>
              </a:solidFill>
            </a:endParaRPr>
          </a:p>
        </p:txBody>
      </p:sp>
      <p:sp>
        <p:nvSpPr>
          <p:cNvPr id="677" name="Google Shape;677;p6"/>
          <p:cNvSpPr txBox="1"/>
          <p:nvPr/>
        </p:nvSpPr>
        <p:spPr>
          <a:xfrm>
            <a:off x="308750" y="1605175"/>
            <a:ext cx="112680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Now analyse the data to see if groups of customers have similar characteristics. Look for patterns of needs such as companies that are diehard price driven or companies that want a wide range of products and services. Recognising key groupings of customers will start to show the possibilities for a needs based segmentation. There nearly always is a group of companies that are transitional between a couple of polarised segments and those who want a bit of everything. You will be faced with a number of options and skill and judgement is required to decide which groups are appropriate for you.</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When a segment begins to take shape it should include a group of customers with a strong disposition towards a particular offer. The </a:t>
            </a:r>
            <a:r>
              <a:rPr lang="en-GB">
                <a:solidFill>
                  <a:schemeClr val="dk1"/>
                </a:solidFill>
                <a:latin typeface="Montserrat Light"/>
                <a:ea typeface="Montserrat Light"/>
                <a:cs typeface="Montserrat Light"/>
                <a:sym typeface="Montserrat Light"/>
              </a:rPr>
              <a:t>checklist</a:t>
            </a:r>
            <a:r>
              <a:rPr lang="en-GB" sz="1400">
                <a:solidFill>
                  <a:schemeClr val="dk1"/>
                </a:solidFill>
                <a:latin typeface="Montserrat Light"/>
                <a:ea typeface="Montserrat Light"/>
                <a:cs typeface="Montserrat Light"/>
                <a:sym typeface="Montserrat Light"/>
              </a:rPr>
              <a:t> on the next page will help decide if the segments are separated by clear blue water.</a:t>
            </a:r>
            <a:endParaRPr/>
          </a:p>
        </p:txBody>
      </p:sp>
      <p:sp>
        <p:nvSpPr>
          <p:cNvPr id="678" name="Google Shape;67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9" name="Google Shape;679;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80" name="Google Shape;680;p6"/>
          <p:cNvPicPr preferRelativeResize="0"/>
          <p:nvPr/>
        </p:nvPicPr>
        <p:blipFill rotWithShape="1">
          <a:blip r:embed="rId3">
            <a:alphaModFix/>
          </a:blip>
          <a:srcRect b="6959" l="0" r="0" t="0"/>
          <a:stretch/>
        </p:blipFill>
        <p:spPr>
          <a:xfrm>
            <a:off x="633500" y="3019675"/>
            <a:ext cx="10798802" cy="203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
          <p:cNvSpPr txBox="1"/>
          <p:nvPr>
            <p:ph type="title"/>
          </p:nvPr>
        </p:nvSpPr>
        <p:spPr>
          <a:xfrm>
            <a:off x="298674" y="750475"/>
            <a:ext cx="9426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Validate the segments</a:t>
            </a:r>
            <a:r>
              <a:rPr lang="en-GB">
                <a:solidFill>
                  <a:schemeClr val="accent1"/>
                </a:solidFill>
              </a:rPr>
              <a:t>.</a:t>
            </a:r>
            <a:endParaRPr>
              <a:solidFill>
                <a:schemeClr val="accent1"/>
              </a:solidFill>
            </a:endParaRPr>
          </a:p>
        </p:txBody>
      </p:sp>
      <p:sp>
        <p:nvSpPr>
          <p:cNvPr id="686" name="Google Shape;686;p7"/>
          <p:cNvSpPr txBox="1"/>
          <p:nvPr/>
        </p:nvSpPr>
        <p:spPr>
          <a:xfrm>
            <a:off x="366625" y="1605425"/>
            <a:ext cx="102207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segments that emerge should pass the 4D test. Each segment should be measured in terms of it being: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Distinctive</a:t>
            </a:r>
            <a:r>
              <a:rPr lang="en-GB" sz="1400">
                <a:solidFill>
                  <a:schemeClr val="dk1"/>
                </a:solidFill>
                <a:latin typeface="Montserrat Light"/>
                <a:ea typeface="Montserrat Light"/>
                <a:cs typeface="Montserrat Light"/>
                <a:sym typeface="Montserrat Light"/>
              </a:rPr>
              <a:t> – if there aren’t any distinctive attributes to the segment, it will be hard to recognise and introduce new customers to it. Marginal differences in needs are not enough to justify a different segment.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Desirable</a:t>
            </a:r>
            <a:r>
              <a:rPr lang="en-GB" sz="1400">
                <a:solidFill>
                  <a:schemeClr val="dk1"/>
                </a:solidFill>
                <a:latin typeface="Montserrat Light"/>
                <a:ea typeface="Montserrat Light"/>
                <a:cs typeface="Montserrat Light"/>
                <a:sym typeface="Montserrat Light"/>
              </a:rPr>
              <a:t> – each segment must have a strong need for the products and services you offer. If a segment doesn’t have a resounding appetite for what you are selling, it isn’t a segment you will want to serve.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Durable</a:t>
            </a:r>
            <a:r>
              <a:rPr lang="en-GB" sz="1400">
                <a:solidFill>
                  <a:schemeClr val="dk1"/>
                </a:solidFill>
                <a:latin typeface="Montserrat Light"/>
                <a:ea typeface="Montserrat Light"/>
                <a:cs typeface="Montserrat Light"/>
                <a:sym typeface="Montserrat Light"/>
              </a:rPr>
              <a:t> - segments need to stand the test of time. Companies are put into segments and expected to stay in them for a year or two. If you place a company in a segment that has changing needs, your </a:t>
            </a:r>
            <a:r>
              <a:rPr lang="en-GB">
                <a:solidFill>
                  <a:schemeClr val="dk1"/>
                </a:solidFill>
                <a:latin typeface="Montserrat Light"/>
                <a:ea typeface="Montserrat Light"/>
                <a:cs typeface="Montserrat Light"/>
                <a:sym typeface="Montserrat Light"/>
              </a:rPr>
              <a:t>marketing</a:t>
            </a:r>
            <a:r>
              <a:rPr lang="en-GB" sz="1400">
                <a:solidFill>
                  <a:schemeClr val="dk1"/>
                </a:solidFill>
                <a:latin typeface="Montserrat Light"/>
                <a:ea typeface="Montserrat Light"/>
                <a:cs typeface="Montserrat Light"/>
                <a:sym typeface="Montserrat Light"/>
              </a:rPr>
              <a:t> plan will be out of date before you know it and the messages you use to target companies will create dissonance.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Defendable</a:t>
            </a:r>
            <a:r>
              <a:rPr lang="en-GB" sz="1400">
                <a:solidFill>
                  <a:schemeClr val="dk1"/>
                </a:solidFill>
                <a:latin typeface="Montserrat Light"/>
                <a:ea typeface="Montserrat Light"/>
                <a:cs typeface="Montserrat Light"/>
                <a:sym typeface="Montserrat Light"/>
              </a:rPr>
              <a:t> – you need to be able to demonstrate that what you are offering for this segment can be delivered. You need testimonies to defend your claims.</a:t>
            </a:r>
            <a:endParaRPr/>
          </a:p>
        </p:txBody>
      </p:sp>
      <p:sp>
        <p:nvSpPr>
          <p:cNvPr id="687" name="Google Shape;687;p7"/>
          <p:cNvSpPr txBox="1"/>
          <p:nvPr/>
        </p:nvSpPr>
        <p:spPr>
          <a:xfrm>
            <a:off x="366627" y="4822061"/>
            <a:ext cx="9024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a segment fails these tests, consider the possibility of a correction. If there is no possibility of working with the segment BE PREPARED TO DE-SELECT IT. It is not for you.</a:t>
            </a:r>
            <a:endParaRPr/>
          </a:p>
        </p:txBody>
      </p:sp>
      <p:sp>
        <p:nvSpPr>
          <p:cNvPr id="688" name="Google Shape;688;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9" name="Google Shape;689;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8"/>
          <p:cNvSpPr txBox="1"/>
          <p:nvPr>
            <p:ph type="title"/>
          </p:nvPr>
        </p:nvSpPr>
        <p:spPr>
          <a:xfrm>
            <a:off x="333515" y="472411"/>
            <a:ext cx="701939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95" name="Google Shape;695;p8"/>
          <p:cNvSpPr/>
          <p:nvPr/>
        </p:nvSpPr>
        <p:spPr>
          <a:xfrm>
            <a:off x="869450" y="1549900"/>
            <a:ext cx="10323300" cy="4185900"/>
          </a:xfrm>
          <a:prstGeom prst="rect">
            <a:avLst/>
          </a:prstGeom>
          <a:noFill/>
          <a:ln>
            <a:noFill/>
          </a:ln>
        </p:spPr>
        <p:txBody>
          <a:bodyPr anchorCtr="0" anchor="t" bIns="45700" lIns="91425" spcFirstLastPara="1" rIns="91425" wrap="square" tIns="45700">
            <a:spAutoFit/>
          </a:bodyPr>
          <a:lstStyle/>
          <a:p>
            <a:pPr indent="-380990" lvl="0" marL="38099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Separate out the big dogs</a:t>
            </a:r>
            <a:r>
              <a:rPr lang="en-GB" sz="1400">
                <a:solidFill>
                  <a:schemeClr val="dk1"/>
                </a:solidFill>
                <a:latin typeface="Montserrat Light"/>
                <a:ea typeface="Montserrat Light"/>
                <a:cs typeface="Montserrat Light"/>
                <a:sym typeface="Montserrat Light"/>
              </a:rPr>
              <a:t>: at the outset consider removing your very largest customers from the segmentation. These large customers or big dogs are each worth treating as a segment in their own right as they are so important.</a:t>
            </a:r>
            <a:br>
              <a:rPr lang="en-GB" sz="1400">
                <a:solidFill>
                  <a:schemeClr val="dk1"/>
                </a:solidFill>
                <a:latin typeface="Montserrat Light"/>
                <a:ea typeface="Montserrat Light"/>
                <a:cs typeface="Montserrat Light"/>
                <a:sym typeface="Montserrat Light"/>
              </a:rPr>
            </a:br>
            <a:endParaRPr/>
          </a:p>
          <a:p>
            <a:pPr indent="-380990" lvl="0" marL="38099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Limit the number of segments</a:t>
            </a:r>
            <a:r>
              <a:rPr lang="en-GB" sz="1400">
                <a:solidFill>
                  <a:schemeClr val="dk1"/>
                </a:solidFill>
                <a:latin typeface="Montserrat Light"/>
                <a:ea typeface="Montserrat Light"/>
                <a:cs typeface="Montserrat Light"/>
                <a:sym typeface="Montserrat Light"/>
              </a:rPr>
              <a:t>. Every segment represents a group of customers with their own needs. Each segment will have its own marketing plan. A segmentation strategy that has too many segments could fail. Four or five segments is ideal. Start with a small number and add segments if new ones emerge.</a:t>
            </a:r>
            <a:br>
              <a:rPr lang="en-GB" sz="1400">
                <a:solidFill>
                  <a:schemeClr val="dk1"/>
                </a:solidFill>
                <a:latin typeface="Montserrat Light"/>
                <a:ea typeface="Montserrat Light"/>
                <a:cs typeface="Montserrat Light"/>
                <a:sym typeface="Montserrat Light"/>
              </a:rPr>
            </a:br>
            <a:endParaRPr/>
          </a:p>
          <a:p>
            <a:pPr indent="-380990" lvl="0" marL="38099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Implementing the segmentation</a:t>
            </a:r>
            <a:r>
              <a:rPr lang="en-GB" sz="1400">
                <a:solidFill>
                  <a:schemeClr val="dk1"/>
                </a:solidFill>
                <a:latin typeface="Montserrat Light"/>
                <a:ea typeface="Montserrat Light"/>
                <a:cs typeface="Montserrat Light"/>
                <a:sym typeface="Montserrat Light"/>
              </a:rPr>
              <a:t>: needs based segmentations are difficult to implement because it is hard to recognise which companies should be allocated to certain segments. Killer questions can be developed that help position companies within different segments but  this isn’t always easy. Needs change and in any case customers don’t always know what they are (try to identify System 1 and System 2 thinking). Behavioural segments can sometimes work best because behaviours are easier to recognise and they link strongly with needs.</a:t>
            </a:r>
            <a:br>
              <a:rPr lang="en-GB" sz="1400">
                <a:solidFill>
                  <a:schemeClr val="dk1"/>
                </a:solidFill>
                <a:latin typeface="Montserrat Light"/>
                <a:ea typeface="Montserrat Light"/>
                <a:cs typeface="Montserrat Light"/>
                <a:sym typeface="Montserrat Light"/>
              </a:rPr>
            </a:br>
            <a:endParaRPr/>
          </a:p>
          <a:p>
            <a:pPr indent="-380990" lvl="0" marL="38099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Bringing the salesforce on board</a:t>
            </a:r>
            <a:r>
              <a:rPr lang="en-GB" sz="1400">
                <a:solidFill>
                  <a:schemeClr val="dk1"/>
                </a:solidFill>
                <a:latin typeface="Montserrat Light"/>
                <a:ea typeface="Montserrat Light"/>
                <a:cs typeface="Montserrat Light"/>
                <a:sym typeface="Montserrat Light"/>
              </a:rPr>
              <a:t>: a business to business segmentation has to be developed with the salesforce in mind. They will use the segmentation and have to be convinced of its rationale and know how to apply it.</a:t>
            </a:r>
            <a:br>
              <a:rPr lang="en-GB" sz="1400">
                <a:solidFill>
                  <a:schemeClr val="dk1"/>
                </a:solidFill>
                <a:latin typeface="Montserrat Light"/>
                <a:ea typeface="Montserrat Light"/>
                <a:cs typeface="Montserrat Light"/>
                <a:sym typeface="Montserrat Light"/>
              </a:rPr>
            </a:br>
            <a:endParaRPr/>
          </a:p>
          <a:p>
            <a:pPr indent="-380990" lvl="0" marL="38099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Be flexible</a:t>
            </a:r>
            <a:r>
              <a:rPr lang="en-GB" sz="1400">
                <a:solidFill>
                  <a:schemeClr val="dk1"/>
                </a:solidFill>
                <a:latin typeface="Montserrat Light"/>
                <a:ea typeface="Montserrat Light"/>
                <a:cs typeface="Montserrat Light"/>
                <a:sym typeface="Montserrat Light"/>
              </a:rPr>
              <a:t>: applying a needs-based segmentation is a learning exercise. Be prepared to adjust it if necessary.</a:t>
            </a:r>
            <a:endParaRPr/>
          </a:p>
          <a:p>
            <a:pPr indent="-292090" lvl="0" marL="380990"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p:txBody>
      </p:sp>
      <p:sp>
        <p:nvSpPr>
          <p:cNvPr id="696" name="Google Shape;696;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7" name="Google Shape;697;p8"/>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ab799f5fc1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3" name="Google Shape;703;g2ab799f5fc1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g2ab799f5fc1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2ab799f5fc1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2ab799f5fc1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2ab799f5fc1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