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1ZE1xU96Vlc/pynfb+epXeG6w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1A96C6-45FE-49CC-84C5-DEE7112968DB}">
  <a:tblStyle styleId="{511A96C6-45FE-49CC-84C5-DEE7112968D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2E476A5-81A1-4E61-93BF-C606F2C597F5}"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1f0dc8f7c1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g1f0dc8f7c1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f0dc8f7c17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8" name="Google Shape;738;g1f0dc8f7c17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22.png"/><Relationship Id="rId5"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9.png"/><Relationship Id="rId6"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44" name="Shape 244"/>
        <p:cNvGrpSpPr/>
        <p:nvPr/>
      </p:nvGrpSpPr>
      <p:grpSpPr>
        <a:xfrm>
          <a:off x="0" y="0"/>
          <a:ext cx="0" cy="0"/>
          <a:chOff x="0" y="0"/>
          <a:chExt cx="0" cy="0"/>
        </a:xfrm>
      </p:grpSpPr>
      <p:pic>
        <p:nvPicPr>
          <p:cNvPr descr="A yellow circle on a black background&#10;&#10;Description automatically generated" id="245" name="Google Shape;245;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6" name="Google Shape;246;p1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9" name="Google Shape;249;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1" name="Google Shape;251;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2" name="Google Shape;252;p1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3" name="Google Shape;253;p17"/>
          <p:cNvGrpSpPr/>
          <p:nvPr/>
        </p:nvGrpSpPr>
        <p:grpSpPr>
          <a:xfrm>
            <a:off x="11436251" y="129884"/>
            <a:ext cx="661669" cy="1214119"/>
            <a:chOff x="11436251" y="129884"/>
            <a:chExt cx="661669" cy="1214119"/>
          </a:xfrm>
        </p:grpSpPr>
        <p:sp>
          <p:nvSpPr>
            <p:cNvPr id="254" name="Google Shape;254;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2" name="Google Shape;282;p17"/>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3" name="Shape 283"/>
        <p:cNvGrpSpPr/>
        <p:nvPr/>
      </p:nvGrpSpPr>
      <p:grpSpPr>
        <a:xfrm>
          <a:off x="0" y="0"/>
          <a:ext cx="0" cy="0"/>
          <a:chOff x="0" y="0"/>
          <a:chExt cx="0" cy="0"/>
        </a:xfrm>
      </p:grpSpPr>
      <p:pic>
        <p:nvPicPr>
          <p:cNvPr descr="A yellow circle on a black background&#10;&#10;Description automatically generated" id="284" name="Google Shape;284;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5" name="Google Shape;285;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8" name="Google Shape;288;p18"/>
          <p:cNvGrpSpPr/>
          <p:nvPr/>
        </p:nvGrpSpPr>
        <p:grpSpPr>
          <a:xfrm>
            <a:off x="0" y="1318491"/>
            <a:ext cx="1397812" cy="58002"/>
            <a:chOff x="0" y="1077191"/>
            <a:chExt cx="1397812" cy="58002"/>
          </a:xfrm>
        </p:grpSpPr>
        <p:sp>
          <p:nvSpPr>
            <p:cNvPr id="289" name="Google Shape;289;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1" name="Google Shape;291;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2" name="Google Shape;292;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3" name="Google Shape;293;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4" name="Google Shape;294;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5" name="Google Shape;295;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6" name="Google Shape;296;p18"/>
          <p:cNvGrpSpPr/>
          <p:nvPr/>
        </p:nvGrpSpPr>
        <p:grpSpPr>
          <a:xfrm>
            <a:off x="11626751" y="129884"/>
            <a:ext cx="661669" cy="1214119"/>
            <a:chOff x="11436251" y="129884"/>
            <a:chExt cx="661669" cy="1214119"/>
          </a:xfrm>
        </p:grpSpPr>
        <p:sp>
          <p:nvSpPr>
            <p:cNvPr id="297" name="Google Shape;297;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5" name="Shape 325"/>
        <p:cNvGrpSpPr/>
        <p:nvPr/>
      </p:nvGrpSpPr>
      <p:grpSpPr>
        <a:xfrm>
          <a:off x="0" y="0"/>
          <a:ext cx="0" cy="0"/>
          <a:chOff x="0" y="0"/>
          <a:chExt cx="0" cy="0"/>
        </a:xfrm>
      </p:grpSpPr>
      <p:pic>
        <p:nvPicPr>
          <p:cNvPr descr="A yellow circle on a black background&#10;&#10;Description automatically generated" id="326" name="Google Shape;326;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7" name="Google Shape;327;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0" name="Google Shape;330;p19"/>
          <p:cNvGrpSpPr/>
          <p:nvPr/>
        </p:nvGrpSpPr>
        <p:grpSpPr>
          <a:xfrm>
            <a:off x="0" y="1318491"/>
            <a:ext cx="1397812" cy="58002"/>
            <a:chOff x="0" y="1077191"/>
            <a:chExt cx="1397812" cy="58002"/>
          </a:xfrm>
        </p:grpSpPr>
        <p:sp>
          <p:nvSpPr>
            <p:cNvPr id="331" name="Google Shape;331;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3" name="Google Shape;333;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4" name="Google Shape;334;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5" name="Google Shape;335;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6" name="Google Shape;336;p19"/>
          <p:cNvGrpSpPr/>
          <p:nvPr/>
        </p:nvGrpSpPr>
        <p:grpSpPr>
          <a:xfrm>
            <a:off x="11436251" y="129884"/>
            <a:ext cx="661669" cy="1214119"/>
            <a:chOff x="11436251" y="129884"/>
            <a:chExt cx="661669" cy="1214119"/>
          </a:xfrm>
        </p:grpSpPr>
        <p:sp>
          <p:nvSpPr>
            <p:cNvPr id="337" name="Google Shape;33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5" name="Google Shape;365;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6" name="Google Shape;366;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7" name="Shape 367"/>
        <p:cNvGrpSpPr/>
        <p:nvPr/>
      </p:nvGrpSpPr>
      <p:grpSpPr>
        <a:xfrm>
          <a:off x="0" y="0"/>
          <a:ext cx="0" cy="0"/>
          <a:chOff x="0" y="0"/>
          <a:chExt cx="0" cy="0"/>
        </a:xfrm>
      </p:grpSpPr>
      <p:pic>
        <p:nvPicPr>
          <p:cNvPr descr="A yellow circle on a black background&#10;&#10;Description automatically generated" id="368" name="Google Shape;368;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9" name="Google Shape;369;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2" name="Google Shape;372;p20"/>
          <p:cNvGrpSpPr/>
          <p:nvPr/>
        </p:nvGrpSpPr>
        <p:grpSpPr>
          <a:xfrm>
            <a:off x="0" y="1318491"/>
            <a:ext cx="1397812" cy="58002"/>
            <a:chOff x="0" y="1077191"/>
            <a:chExt cx="1397812" cy="58002"/>
          </a:xfrm>
        </p:grpSpPr>
        <p:sp>
          <p:nvSpPr>
            <p:cNvPr id="373" name="Google Shape;373;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6" name="Google Shape;376;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7" name="Google Shape;377;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8" name="Google Shape;378;p20"/>
          <p:cNvGrpSpPr/>
          <p:nvPr/>
        </p:nvGrpSpPr>
        <p:grpSpPr>
          <a:xfrm>
            <a:off x="11436251" y="129884"/>
            <a:ext cx="661669" cy="1214119"/>
            <a:chOff x="11436251" y="129884"/>
            <a:chExt cx="661669" cy="1214119"/>
          </a:xfrm>
        </p:grpSpPr>
        <p:sp>
          <p:nvSpPr>
            <p:cNvPr id="379" name="Google Shape;379;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7" name="Google Shape;407;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8" name="Google Shape;408;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1"/>
          <p:cNvGrpSpPr/>
          <p:nvPr/>
        </p:nvGrpSpPr>
        <p:grpSpPr>
          <a:xfrm>
            <a:off x="0" y="1318491"/>
            <a:ext cx="1397812" cy="58002"/>
            <a:chOff x="0" y="1077191"/>
            <a:chExt cx="1397812" cy="58002"/>
          </a:xfrm>
        </p:grpSpPr>
        <p:sp>
          <p:nvSpPr>
            <p:cNvPr id="416" name="Google Shape;416;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19" name="Google Shape;419;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1"/>
          <p:cNvGrpSpPr/>
          <p:nvPr/>
        </p:nvGrpSpPr>
        <p:grpSpPr>
          <a:xfrm>
            <a:off x="11614051" y="129884"/>
            <a:ext cx="661669" cy="1214119"/>
            <a:chOff x="11436251" y="129884"/>
            <a:chExt cx="661669" cy="1214119"/>
          </a:xfrm>
        </p:grpSpPr>
        <p:sp>
          <p:nvSpPr>
            <p:cNvPr id="421" name="Google Shape;421;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49" name="Google Shape;449;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2"/>
          <p:cNvGrpSpPr/>
          <p:nvPr/>
        </p:nvGrpSpPr>
        <p:grpSpPr>
          <a:xfrm>
            <a:off x="0" y="1318491"/>
            <a:ext cx="1397812" cy="58002"/>
            <a:chOff x="0" y="1077191"/>
            <a:chExt cx="1397812" cy="58002"/>
          </a:xfrm>
        </p:grpSpPr>
        <p:sp>
          <p:nvSpPr>
            <p:cNvPr id="457" name="Google Shape;45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0" name="Google Shape;46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2"/>
          <p:cNvGrpSpPr/>
          <p:nvPr/>
        </p:nvGrpSpPr>
        <p:grpSpPr>
          <a:xfrm>
            <a:off x="11436251" y="129884"/>
            <a:ext cx="661669" cy="1214119"/>
            <a:chOff x="11436251" y="129884"/>
            <a:chExt cx="661669" cy="1214119"/>
          </a:xfrm>
        </p:grpSpPr>
        <p:sp>
          <p:nvSpPr>
            <p:cNvPr id="462" name="Google Shape;46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0" name="Google Shape;490;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3"/>
          <p:cNvGrpSpPr/>
          <p:nvPr/>
        </p:nvGrpSpPr>
        <p:grpSpPr>
          <a:xfrm>
            <a:off x="0" y="1318491"/>
            <a:ext cx="1397812" cy="58002"/>
            <a:chOff x="0" y="1077191"/>
            <a:chExt cx="1397812" cy="58002"/>
          </a:xfrm>
        </p:grpSpPr>
        <p:sp>
          <p:nvSpPr>
            <p:cNvPr id="498" name="Google Shape;49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1" name="Google Shape;50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3"/>
          <p:cNvGrpSpPr/>
          <p:nvPr/>
        </p:nvGrpSpPr>
        <p:grpSpPr>
          <a:xfrm>
            <a:off x="11436251" y="129884"/>
            <a:ext cx="661669" cy="1214119"/>
            <a:chOff x="11436251" y="129884"/>
            <a:chExt cx="661669" cy="1214119"/>
          </a:xfrm>
        </p:grpSpPr>
        <p:sp>
          <p:nvSpPr>
            <p:cNvPr id="503" name="Google Shape;50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1" name="Google Shape;531;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2" name="Shape 532"/>
        <p:cNvGrpSpPr/>
        <p:nvPr/>
      </p:nvGrpSpPr>
      <p:grpSpPr>
        <a:xfrm>
          <a:off x="0" y="0"/>
          <a:ext cx="0" cy="0"/>
          <a:chOff x="0" y="0"/>
          <a:chExt cx="0" cy="0"/>
        </a:xfrm>
      </p:grpSpPr>
      <p:pic>
        <p:nvPicPr>
          <p:cNvPr descr="A yellow circle on a black background&#10;&#10;Description automatically generated" id="533" name="Google Shape;53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4" name="Google Shape;53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6" name="Google Shape;53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7" name="Google Shape;53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8" name="Google Shape;538;p24"/>
          <p:cNvGrpSpPr/>
          <p:nvPr/>
        </p:nvGrpSpPr>
        <p:grpSpPr>
          <a:xfrm>
            <a:off x="0" y="1318491"/>
            <a:ext cx="1397812" cy="58002"/>
            <a:chOff x="0" y="1077191"/>
            <a:chExt cx="1397812" cy="58002"/>
          </a:xfrm>
        </p:grpSpPr>
        <p:sp>
          <p:nvSpPr>
            <p:cNvPr id="539" name="Google Shape;53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1" name="Google Shape;54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2" name="Google Shape;54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3" name="Google Shape;543;p24"/>
          <p:cNvGrpSpPr/>
          <p:nvPr/>
        </p:nvGrpSpPr>
        <p:grpSpPr>
          <a:xfrm>
            <a:off x="11436251" y="129884"/>
            <a:ext cx="661669" cy="1214119"/>
            <a:chOff x="11436251" y="129884"/>
            <a:chExt cx="661669" cy="1214119"/>
          </a:xfrm>
        </p:grpSpPr>
        <p:sp>
          <p:nvSpPr>
            <p:cNvPr id="544" name="Google Shape;54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2" name="Google Shape;572;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3" name="Google Shape;573;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0" name="Google Shape;580;p25"/>
          <p:cNvGrpSpPr/>
          <p:nvPr/>
        </p:nvGrpSpPr>
        <p:grpSpPr>
          <a:xfrm>
            <a:off x="0" y="1318491"/>
            <a:ext cx="1397812" cy="58002"/>
            <a:chOff x="0" y="1077191"/>
            <a:chExt cx="1397812" cy="58002"/>
          </a:xfrm>
        </p:grpSpPr>
        <p:sp>
          <p:nvSpPr>
            <p:cNvPr id="581" name="Google Shape;581;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3" name="Google Shape;583;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4" name="Google Shape;584;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5" name="Google Shape;585;p25"/>
          <p:cNvGrpSpPr/>
          <p:nvPr/>
        </p:nvGrpSpPr>
        <p:grpSpPr>
          <a:xfrm>
            <a:off x="11614051" y="129884"/>
            <a:ext cx="661669" cy="1214119"/>
            <a:chOff x="11436251" y="129884"/>
            <a:chExt cx="661669" cy="1214119"/>
          </a:xfrm>
        </p:grpSpPr>
        <p:sp>
          <p:nvSpPr>
            <p:cNvPr id="586" name="Google Shape;586;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4" name="Google Shape;614;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5" name="Shape 615"/>
        <p:cNvGrpSpPr/>
        <p:nvPr/>
      </p:nvGrpSpPr>
      <p:grpSpPr>
        <a:xfrm>
          <a:off x="0" y="0"/>
          <a:ext cx="0" cy="0"/>
          <a:chOff x="0" y="0"/>
          <a:chExt cx="0" cy="0"/>
        </a:xfrm>
      </p:grpSpPr>
      <p:pic>
        <p:nvPicPr>
          <p:cNvPr descr="A yellow circle on a black background&#10;&#10;Description automatically generated" id="616" name="Google Shape;61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7" name="Google Shape;61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9" name="Google Shape;61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0" name="Google Shape;62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1" name="Shape 621"/>
        <p:cNvGrpSpPr/>
        <p:nvPr/>
      </p:nvGrpSpPr>
      <p:grpSpPr>
        <a:xfrm>
          <a:off x="0" y="0"/>
          <a:ext cx="0" cy="0"/>
          <a:chOff x="0" y="0"/>
          <a:chExt cx="0" cy="0"/>
        </a:xfrm>
      </p:grpSpPr>
      <p:pic>
        <p:nvPicPr>
          <p:cNvPr id="622" name="Google Shape;622;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3" name="Google Shape;623;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4" name="Google Shape;624;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6" name="Google Shape;626;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7" name="Shape 627"/>
        <p:cNvGrpSpPr/>
        <p:nvPr/>
      </p:nvGrpSpPr>
      <p:grpSpPr>
        <a:xfrm>
          <a:off x="0" y="0"/>
          <a:ext cx="0" cy="0"/>
          <a:chOff x="0" y="0"/>
          <a:chExt cx="0" cy="0"/>
        </a:xfrm>
      </p:grpSpPr>
      <p:sp>
        <p:nvSpPr>
          <p:cNvPr id="628" name="Google Shape;628;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9" name="Google Shape;629;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0" name="Google Shape;630;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1" name="Shape 631"/>
        <p:cNvGrpSpPr/>
        <p:nvPr/>
      </p:nvGrpSpPr>
      <p:grpSpPr>
        <a:xfrm>
          <a:off x="0" y="0"/>
          <a:ext cx="0" cy="0"/>
          <a:chOff x="0" y="0"/>
          <a:chExt cx="0" cy="0"/>
        </a:xfrm>
      </p:grpSpPr>
      <p:sp>
        <p:nvSpPr>
          <p:cNvPr id="632" name="Google Shape;632;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3" name="Google Shape;633;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5" name="Google Shape;635;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6" name="Shape 636"/>
        <p:cNvGrpSpPr/>
        <p:nvPr/>
      </p:nvGrpSpPr>
      <p:grpSpPr>
        <a:xfrm>
          <a:off x="0" y="0"/>
          <a:ext cx="0" cy="0"/>
          <a:chOff x="0" y="0"/>
          <a:chExt cx="0" cy="0"/>
        </a:xfrm>
      </p:grpSpPr>
      <p:sp>
        <p:nvSpPr>
          <p:cNvPr id="637" name="Google Shape;637;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8" name="Google Shape;6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39" name="Google Shape;6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0" name="Google Shape;6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1" name="Google Shape;6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2" name="Google Shape;642;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3" name="Shape 643"/>
        <p:cNvGrpSpPr/>
        <p:nvPr/>
      </p:nvGrpSpPr>
      <p:grpSpPr>
        <a:xfrm>
          <a:off x="0" y="0"/>
          <a:ext cx="0" cy="0"/>
          <a:chOff x="0" y="0"/>
          <a:chExt cx="0" cy="0"/>
        </a:xfrm>
      </p:grpSpPr>
      <p:sp>
        <p:nvSpPr>
          <p:cNvPr id="644" name="Google Shape;644;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5" name="Google Shape;645;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6" name="Shape 646"/>
        <p:cNvGrpSpPr/>
        <p:nvPr/>
      </p:nvGrpSpPr>
      <p:grpSpPr>
        <a:xfrm>
          <a:off x="0" y="0"/>
          <a:ext cx="0" cy="0"/>
          <a:chOff x="0" y="0"/>
          <a:chExt cx="0" cy="0"/>
        </a:xfrm>
      </p:grpSpPr>
      <p:sp>
        <p:nvSpPr>
          <p:cNvPr id="647" name="Google Shape;647;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8" name="Google Shape;64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9" name="Google Shape;64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0" name="Shape 650"/>
        <p:cNvGrpSpPr/>
        <p:nvPr/>
      </p:nvGrpSpPr>
      <p:grpSpPr>
        <a:xfrm>
          <a:off x="0" y="0"/>
          <a:ext cx="0" cy="0"/>
          <a:chOff x="0" y="0"/>
          <a:chExt cx="0" cy="0"/>
        </a:xfrm>
      </p:grpSpPr>
      <p:sp>
        <p:nvSpPr>
          <p:cNvPr id="651" name="Google Shape;651;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2" name="Google Shape;652;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3" name="Google Shape;653;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4" name="Google Shape;654;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5" name="Google Shape;65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6" name="Google Shape;65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0"/>
          <p:cNvGrpSpPr/>
          <p:nvPr/>
        </p:nvGrpSpPr>
        <p:grpSpPr>
          <a:xfrm>
            <a:off x="0" y="1318491"/>
            <a:ext cx="1397812" cy="58002"/>
            <a:chOff x="0" y="1077191"/>
            <a:chExt cx="1397812" cy="58002"/>
          </a:xfrm>
        </p:grpSpPr>
        <p:sp>
          <p:nvSpPr>
            <p:cNvPr id="65" name="Google Shape;65;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0"/>
          <p:cNvGrpSpPr/>
          <p:nvPr/>
        </p:nvGrpSpPr>
        <p:grpSpPr>
          <a:xfrm>
            <a:off x="11436251" y="129884"/>
            <a:ext cx="661669" cy="1214119"/>
            <a:chOff x="11436251" y="129884"/>
            <a:chExt cx="661669" cy="1214119"/>
          </a:xfrm>
        </p:grpSpPr>
        <p:sp>
          <p:nvSpPr>
            <p:cNvPr id="71" name="Google Shape;71;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1"/>
          <p:cNvGrpSpPr/>
          <p:nvPr/>
        </p:nvGrpSpPr>
        <p:grpSpPr>
          <a:xfrm>
            <a:off x="0" y="1318491"/>
            <a:ext cx="1397812" cy="58002"/>
            <a:chOff x="0" y="1077191"/>
            <a:chExt cx="1397812" cy="58002"/>
          </a:xfrm>
        </p:grpSpPr>
        <p:sp>
          <p:nvSpPr>
            <p:cNvPr id="107" name="Google Shape;107;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1"/>
          <p:cNvGrpSpPr/>
          <p:nvPr/>
        </p:nvGrpSpPr>
        <p:grpSpPr>
          <a:xfrm>
            <a:off x="11436251" y="129884"/>
            <a:ext cx="661669" cy="1214119"/>
            <a:chOff x="11436251" y="129884"/>
            <a:chExt cx="661669" cy="1214119"/>
          </a:xfrm>
        </p:grpSpPr>
        <p:sp>
          <p:nvSpPr>
            <p:cNvPr id="113" name="Google Shape;113;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2"/>
          <p:cNvGrpSpPr/>
          <p:nvPr/>
        </p:nvGrpSpPr>
        <p:grpSpPr>
          <a:xfrm>
            <a:off x="0" y="1318491"/>
            <a:ext cx="1397812" cy="58002"/>
            <a:chOff x="0" y="1077191"/>
            <a:chExt cx="1397812" cy="58002"/>
          </a:xfrm>
        </p:grpSpPr>
        <p:sp>
          <p:nvSpPr>
            <p:cNvPr id="148" name="Google Shape;148;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2"/>
          <p:cNvGrpSpPr/>
          <p:nvPr/>
        </p:nvGrpSpPr>
        <p:grpSpPr>
          <a:xfrm>
            <a:off x="11436251" y="129884"/>
            <a:ext cx="661669" cy="1214119"/>
            <a:chOff x="11436251" y="129884"/>
            <a:chExt cx="661669" cy="1214119"/>
          </a:xfrm>
        </p:grpSpPr>
        <p:sp>
          <p:nvSpPr>
            <p:cNvPr id="154" name="Google Shape;154;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183" name="Shape 183"/>
        <p:cNvGrpSpPr/>
        <p:nvPr/>
      </p:nvGrpSpPr>
      <p:grpSpPr>
        <a:xfrm>
          <a:off x="0" y="0"/>
          <a:ext cx="0" cy="0"/>
          <a:chOff x="0" y="0"/>
          <a:chExt cx="0" cy="0"/>
        </a:xfrm>
      </p:grpSpPr>
      <p:pic>
        <p:nvPicPr>
          <p:cNvPr descr="A logo with blue and yellow colors&#10;&#10;Description automatically generated" id="184" name="Google Shape;184;p13"/>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85" name="Google Shape;185;p13"/>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86" name="Google Shape;186;p13"/>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87" name="Google Shape;187;p13"/>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88" name="Google Shape;188;p13"/>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89" name="Google Shape;189;p13"/>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90" name="Google Shape;190;p13"/>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91" name="Shape 191"/>
        <p:cNvGrpSpPr/>
        <p:nvPr/>
      </p:nvGrpSpPr>
      <p:grpSpPr>
        <a:xfrm>
          <a:off x="0" y="0"/>
          <a:ext cx="0" cy="0"/>
          <a:chOff x="0" y="0"/>
          <a:chExt cx="0" cy="0"/>
        </a:xfrm>
      </p:grpSpPr>
      <p:pic>
        <p:nvPicPr>
          <p:cNvPr descr="A logo with blue and yellow colors&#10;&#10;Description automatically generated" id="192" name="Google Shape;192;p14"/>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93" name="Google Shape;193;p14"/>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Google Shape;194;p14"/>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4"/>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96" name="Google Shape;196;p14"/>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97" name="Shape 197"/>
        <p:cNvGrpSpPr/>
        <p:nvPr/>
      </p:nvGrpSpPr>
      <p:grpSpPr>
        <a:xfrm>
          <a:off x="0" y="0"/>
          <a:ext cx="0" cy="0"/>
          <a:chOff x="0" y="0"/>
          <a:chExt cx="0" cy="0"/>
        </a:xfrm>
      </p:grpSpPr>
      <p:sp>
        <p:nvSpPr>
          <p:cNvPr id="198" name="Google Shape;198;p15"/>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99" name="Google Shape;199;p15"/>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00" name="Google Shape;200;p15"/>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01" name="Google Shape;201;p15"/>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3" name="Google Shape;203;p15"/>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04" name="Google Shape;204;p15"/>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05" name="Shape 205"/>
        <p:cNvGrpSpPr/>
        <p:nvPr/>
      </p:nvGrpSpPr>
      <p:grpSpPr>
        <a:xfrm>
          <a:off x="0" y="0"/>
          <a:ext cx="0" cy="0"/>
          <a:chOff x="0" y="0"/>
          <a:chExt cx="0" cy="0"/>
        </a:xfrm>
      </p:grpSpPr>
      <p:pic>
        <p:nvPicPr>
          <p:cNvPr descr="A yellow circle on a black background&#10;&#10;Description automatically generated" id="206" name="Google Shape;20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7" name="Google Shape;207;p1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10" name="Google Shape;210;p1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11" name="Google Shape;21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14" name="Google Shape;214;p16"/>
          <p:cNvGrpSpPr/>
          <p:nvPr/>
        </p:nvGrpSpPr>
        <p:grpSpPr>
          <a:xfrm>
            <a:off x="11436251" y="129884"/>
            <a:ext cx="661669" cy="1214119"/>
            <a:chOff x="11436251" y="129884"/>
            <a:chExt cx="661669" cy="1214119"/>
          </a:xfrm>
        </p:grpSpPr>
        <p:sp>
          <p:nvSpPr>
            <p:cNvPr id="215" name="Google Shape;215;p1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3" name="Google Shape;243;p16"/>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1"/>
          <p:cNvSpPr txBox="1"/>
          <p:nvPr>
            <p:ph type="title"/>
          </p:nvPr>
        </p:nvSpPr>
        <p:spPr>
          <a:xfrm>
            <a:off x="508000" y="1849496"/>
            <a:ext cx="5156100" cy="1325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Shared Future Analysis</a:t>
            </a:r>
            <a:endParaRPr/>
          </a:p>
        </p:txBody>
      </p:sp>
      <p:pic>
        <p:nvPicPr>
          <p:cNvPr id="662" name="Google Shape;662;p1"/>
          <p:cNvPicPr preferRelativeResize="0"/>
          <p:nvPr/>
        </p:nvPicPr>
        <p:blipFill rotWithShape="1">
          <a:blip r:embed="rId3">
            <a:alphaModFix/>
          </a:blip>
          <a:srcRect b="0" l="0" r="0" t="0"/>
          <a:stretch/>
        </p:blipFill>
        <p:spPr>
          <a:xfrm>
            <a:off x="9097151" y="2771076"/>
            <a:ext cx="1507375" cy="1029875"/>
          </a:xfrm>
          <a:prstGeom prst="rect">
            <a:avLst/>
          </a:prstGeom>
          <a:noFill/>
          <a:ln>
            <a:noFill/>
          </a:ln>
        </p:spPr>
      </p:pic>
      <p:pic>
        <p:nvPicPr>
          <p:cNvPr id="663" name="Google Shape;663;p1"/>
          <p:cNvPicPr preferRelativeResize="0"/>
          <p:nvPr/>
        </p:nvPicPr>
        <p:blipFill rotWithShape="1">
          <a:blip r:embed="rId3">
            <a:alphaModFix/>
          </a:blip>
          <a:srcRect b="0" l="0" r="0" t="0"/>
          <a:stretch/>
        </p:blipFill>
        <p:spPr>
          <a:xfrm>
            <a:off x="6408049" y="3950399"/>
            <a:ext cx="1252000" cy="85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9" name="Google Shape;669;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0" name="Google Shape;670;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tool to prioritise marketing initiatives</a:t>
            </a:r>
            <a:r>
              <a:rPr lang="en-GB">
                <a:solidFill>
                  <a:schemeClr val="accent1"/>
                </a:solidFill>
              </a:rPr>
              <a:t>.</a:t>
            </a:r>
            <a:endParaRPr/>
          </a:p>
        </p:txBody>
      </p:sp>
      <p:sp>
        <p:nvSpPr>
          <p:cNvPr id="671" name="Google Shape;671;p2"/>
          <p:cNvSpPr txBox="1"/>
          <p:nvPr/>
        </p:nvSpPr>
        <p:spPr>
          <a:xfrm>
            <a:off x="413376" y="1900650"/>
            <a:ext cx="47526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Shared future analysis is a tool developed by marketing consultant, Peter Cheverton, and shared in his book, </a:t>
            </a:r>
            <a:r>
              <a:rPr b="0" i="1" lang="en-GB" u="none" cap="none" strike="noStrike">
                <a:solidFill>
                  <a:srgbClr val="374151"/>
                </a:solidFill>
                <a:latin typeface="Montserrat Light"/>
                <a:ea typeface="Montserrat Light"/>
                <a:cs typeface="Montserrat Light"/>
                <a:sym typeface="Montserrat Light"/>
              </a:rPr>
              <a:t>Key Marketing Skills: Strategies, Tools and Techniques for Marketing Success</a:t>
            </a:r>
            <a:r>
              <a:rPr b="0" i="0" lang="en-GB" u="none" cap="none" strike="noStrike">
                <a:solidFill>
                  <a:srgbClr val="374151"/>
                </a:solidFill>
                <a:latin typeface="Montserrat Light"/>
                <a:ea typeface="Montserrat Light"/>
                <a:cs typeface="Montserrat Light"/>
                <a:sym typeface="Montserrat Light"/>
              </a:rPr>
              <a:t> (2005). It examines the strengths and weaknesses of a company in delivering against the needs of individual customers or segments.</a:t>
            </a:r>
            <a:endParaRPr/>
          </a:p>
          <a:p>
            <a:pPr indent="0" lvl="0" marL="0" marR="0" rtl="0" algn="l">
              <a:spcBef>
                <a:spcPts val="0"/>
              </a:spcBef>
              <a:spcAft>
                <a:spcPts val="0"/>
              </a:spcAft>
              <a:buNone/>
            </a:pPr>
            <a:r>
              <a:t/>
            </a:r>
            <a:endParaRPr>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rgbClr val="374151"/>
                </a:solidFill>
                <a:latin typeface="Montserrat Light"/>
                <a:ea typeface="Montserrat Light"/>
                <a:cs typeface="Montserrat Light"/>
                <a:sym typeface="Montserrat Light"/>
              </a:rPr>
              <a:t>It is a tool for focusing on what will deliver most reward for a company in the future.  When the options are presented as a grid it is easy to share with marketing teams.</a:t>
            </a:r>
            <a:endParaRPr>
              <a:solidFill>
                <a:srgbClr val="2B3940"/>
              </a:solidFill>
              <a:latin typeface="Montserrat Light"/>
              <a:ea typeface="Montserrat Light"/>
              <a:cs typeface="Montserrat Light"/>
              <a:sym typeface="Montserrat Light"/>
            </a:endParaRPr>
          </a:p>
        </p:txBody>
      </p:sp>
      <p:sp>
        <p:nvSpPr>
          <p:cNvPr id="672" name="Google Shape;672;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assess what the marketing teams need to focus on</a:t>
            </a:r>
            <a:endParaRPr b="1" sz="1600">
              <a:solidFill>
                <a:schemeClr val="lt1"/>
              </a:solidFill>
              <a:latin typeface="Montserrat SemiBold"/>
              <a:ea typeface="Montserrat SemiBold"/>
              <a:cs typeface="Montserrat SemiBold"/>
              <a:sym typeface="Montserrat SemiBold"/>
            </a:endParaRPr>
          </a:p>
        </p:txBody>
      </p:sp>
      <p:pic>
        <p:nvPicPr>
          <p:cNvPr id="673" name="Google Shape;673;p2"/>
          <p:cNvPicPr preferRelativeResize="0"/>
          <p:nvPr/>
        </p:nvPicPr>
        <p:blipFill rotWithShape="1">
          <a:blip r:embed="rId3">
            <a:alphaModFix/>
          </a:blip>
          <a:srcRect b="0" l="0" r="0" t="0"/>
          <a:stretch/>
        </p:blipFill>
        <p:spPr>
          <a:xfrm>
            <a:off x="5636225" y="2028930"/>
            <a:ext cx="5891749" cy="40254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9" name="Google Shape;679;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0" name="Google Shape;680;p3"/>
          <p:cNvSpPr txBox="1"/>
          <p:nvPr>
            <p:ph type="title"/>
          </p:nvPr>
        </p:nvSpPr>
        <p:spPr>
          <a:xfrm>
            <a:off x="298676" y="750470"/>
            <a:ext cx="94168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Start with the needs of the customer</a:t>
            </a:r>
            <a:r>
              <a:rPr lang="en-GB" sz="3000">
                <a:solidFill>
                  <a:schemeClr val="accent3"/>
                </a:solidFill>
              </a:rPr>
              <a:t>.</a:t>
            </a:r>
            <a:endParaRPr sz="3000">
              <a:solidFill>
                <a:schemeClr val="accent3"/>
              </a:solidFill>
            </a:endParaRPr>
          </a:p>
        </p:txBody>
      </p:sp>
      <p:graphicFrame>
        <p:nvGraphicFramePr>
          <p:cNvPr id="681" name="Google Shape;681;p3"/>
          <p:cNvGraphicFramePr/>
          <p:nvPr/>
        </p:nvGraphicFramePr>
        <p:xfrm>
          <a:off x="1460692" y="2707325"/>
          <a:ext cx="3000000" cy="3000000"/>
        </p:xfrm>
        <a:graphic>
          <a:graphicData uri="http://schemas.openxmlformats.org/drawingml/2006/table">
            <a:tbl>
              <a:tblPr>
                <a:noFill/>
                <a:tableStyleId>{511A96C6-45FE-49CC-84C5-DEE7112968DB}</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is it about the products you (and others) sell that excites customers?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Clr>
                          <a:schemeClr val="dk2"/>
                        </a:buClr>
                        <a:buSzPts val="1200"/>
                        <a:buFont typeface="Montserrat Medium"/>
                        <a:buNone/>
                      </a:pPr>
                      <a:r>
                        <a:rPr b="0" i="0" lang="en-GB" sz="1200" u="none" cap="none" strike="noStrike">
                          <a:solidFill>
                            <a:schemeClr val="dk2"/>
                          </a:solidFill>
                          <a:latin typeface="Montserrat Medium"/>
                          <a:ea typeface="Montserrat Medium"/>
                          <a:cs typeface="Montserrat Medium"/>
                          <a:sym typeface="Montserrat Medium"/>
                        </a:rPr>
                        <a:t> </a:t>
                      </a:r>
                      <a:endParaRPr/>
                    </a:p>
                    <a:p>
                      <a:pPr indent="0" lvl="0" marL="0" marR="0" rtl="0" algn="l">
                        <a:lnSpc>
                          <a:spcPct val="115000"/>
                        </a:lnSpc>
                        <a:spcBef>
                          <a:spcPts val="0"/>
                        </a:spcBef>
                        <a:spcAft>
                          <a:spcPts val="0"/>
                        </a:spcAft>
                        <a:buClr>
                          <a:schemeClr val="dk2"/>
                        </a:buClr>
                        <a:buSzPts val="1200"/>
                        <a:buFont typeface="Montserrat Medium"/>
                        <a:buNone/>
                      </a:pPr>
                      <a:r>
                        <a:rPr b="0" i="0" lang="en-GB" sz="1200" u="none" cap="none" strike="noStrike">
                          <a:solidFill>
                            <a:schemeClr val="dk2"/>
                          </a:solidFill>
                          <a:latin typeface="Montserrat Medium"/>
                          <a:ea typeface="Montserrat Medium"/>
                          <a:cs typeface="Montserrat Medium"/>
                          <a:sym typeface="Montserrat Medium"/>
                        </a:rPr>
                        <a:t>What is it about the products you (and others) sell that causes distress for customers?</a:t>
                      </a:r>
                      <a:endParaRPr b="0" i="0" sz="1200" u="none" cap="none" strike="noStrike">
                        <a:solidFill>
                          <a:schemeClr val="dk2"/>
                        </a:solidFill>
                        <a:latin typeface="Montserrat Medium"/>
                        <a:ea typeface="Montserrat Medium"/>
                        <a:cs typeface="Montserrat Medium"/>
                        <a:sym typeface="Montserrat Medium"/>
                      </a:endParaRPr>
                    </a:p>
                    <a:p>
                      <a:pPr indent="0" lvl="0" marL="0" marR="0" rtl="0" algn="l">
                        <a:lnSpc>
                          <a:spcPct val="115000"/>
                        </a:lnSpc>
                        <a:spcBef>
                          <a:spcPts val="0"/>
                        </a:spcBef>
                        <a:spcAft>
                          <a:spcPts val="0"/>
                        </a:spcAft>
                        <a:buNone/>
                      </a:pPr>
                      <a:r>
                        <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0422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Give these attributes a score to indicate the degree to which they excite or distress customers?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2" name="Google Shape;682;p3"/>
          <p:cNvSpPr txBox="1"/>
          <p:nvPr/>
        </p:nvSpPr>
        <p:spPr>
          <a:xfrm>
            <a:off x="400172" y="1574450"/>
            <a:ext cx="10212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First make a list of everything customers look for and the things they try to avoid. Now rank or score these in terms of their impact on the customer.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8" name="Google Shape;68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9" name="Google Shape;689;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3000"/>
              <a:t>How do you perform on the delivery of attributes</a:t>
            </a:r>
            <a:r>
              <a:rPr lang="en-GB" sz="3000">
                <a:solidFill>
                  <a:schemeClr val="accent2"/>
                </a:solidFill>
              </a:rPr>
              <a:t>?</a:t>
            </a:r>
            <a:r>
              <a:rPr lang="en-GB" sz="3000"/>
              <a:t> </a:t>
            </a:r>
            <a:endParaRPr sz="3000"/>
          </a:p>
        </p:txBody>
      </p:sp>
      <p:graphicFrame>
        <p:nvGraphicFramePr>
          <p:cNvPr id="690" name="Google Shape;690;p4"/>
          <p:cNvGraphicFramePr/>
          <p:nvPr/>
        </p:nvGraphicFramePr>
        <p:xfrm>
          <a:off x="1030363" y="2972563"/>
          <a:ext cx="3000000" cy="3000000"/>
        </p:xfrm>
        <a:graphic>
          <a:graphicData uri="http://schemas.openxmlformats.org/drawingml/2006/table">
            <a:tbl>
              <a:tblPr bandRow="1" firstCol="1" firstRow="1">
                <a:noFill/>
                <a:tableStyleId>{32E476A5-81A1-4E61-93BF-C606F2C597F5}</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96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you do well in customers’ eyes?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Where to you perform badly in customers’ eyes?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1" name="Google Shape;691;p4"/>
          <p:cNvSpPr txBox="1"/>
          <p:nvPr/>
        </p:nvSpPr>
        <p:spPr>
          <a:xfrm>
            <a:off x="441700" y="1703975"/>
            <a:ext cx="10321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Next you look at what customers (and potential customers) perceive you to be good at and what you are poor at.  It is best that these are ratings from customers.  It is possible to also consider these factors in internal brainstorming sessions (best to have representations from all departments of the company at the session).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7" name="Google Shape;697;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8" name="Google Shape;698;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Now complete the grid and share with the team</a:t>
            </a:r>
            <a:r>
              <a:rPr lang="en-GB">
                <a:solidFill>
                  <a:schemeClr val="accent1"/>
                </a:solidFill>
              </a:rPr>
              <a:t>.</a:t>
            </a:r>
            <a:endParaRPr>
              <a:solidFill>
                <a:schemeClr val="accent1"/>
              </a:solidFill>
            </a:endParaRPr>
          </a:p>
        </p:txBody>
      </p:sp>
      <p:sp>
        <p:nvSpPr>
          <p:cNvPr id="699" name="Google Shape;699;p5"/>
          <p:cNvSpPr txBox="1"/>
          <p:nvPr/>
        </p:nvSpPr>
        <p:spPr>
          <a:xfrm>
            <a:off x="389416" y="1647351"/>
            <a:ext cx="45636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You can now plot the attributes on a grid.</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previous two steps will have provided you with attributes which are important to customers and those on which you perform well. These high performance/high importance attributes are critical to the future of your company.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Those where you perform badly but which are of high importance to customers clearly need priority action. </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Attributes of low importance to customers should be reviewed to see if there is overkill or if you can withdraw some of your resources completely.</a:t>
            </a:r>
            <a:endParaRPr/>
          </a:p>
        </p:txBody>
      </p:sp>
      <p:pic>
        <p:nvPicPr>
          <p:cNvPr id="700" name="Google Shape;700;p5"/>
          <p:cNvPicPr preferRelativeResize="0"/>
          <p:nvPr/>
        </p:nvPicPr>
        <p:blipFill rotWithShape="1">
          <a:blip r:embed="rId3">
            <a:alphaModFix/>
          </a:blip>
          <a:srcRect b="0" l="0" r="0" t="0"/>
          <a:stretch/>
        </p:blipFill>
        <p:spPr>
          <a:xfrm>
            <a:off x="5792833" y="1799751"/>
            <a:ext cx="5362139" cy="36635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g1f0dc8f7c17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06" name="Google Shape;706;g1f0dc8f7c17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g1f0dc8f7c17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08" name="Google Shape;708;g1f0dc8f7c17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09" name="Google Shape;709;g1f0dc8f7c17_0_0"/>
          <p:cNvGrpSpPr/>
          <p:nvPr/>
        </p:nvGrpSpPr>
        <p:grpSpPr>
          <a:xfrm>
            <a:off x="0" y="1100016"/>
            <a:ext cx="1397787" cy="57996"/>
            <a:chOff x="0" y="1077191"/>
            <a:chExt cx="1397787" cy="57996"/>
          </a:xfrm>
        </p:grpSpPr>
        <p:sp>
          <p:nvSpPr>
            <p:cNvPr id="710" name="Google Shape;710;g1f0dc8f7c17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1" name="Google Shape;711;g1f0dc8f7c17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12" name="Google Shape;712;g1f0dc8f7c17_0_0"/>
          <p:cNvSpPr/>
          <p:nvPr/>
        </p:nvSpPr>
        <p:spPr>
          <a:xfrm>
            <a:off x="3775298" y="1748263"/>
            <a:ext cx="2527929" cy="1987948"/>
          </a:xfrm>
          <a:custGeom>
            <a:rect b="b" l="l" r="r" t="t"/>
            <a:pathLst>
              <a:path extrusionOk="0" h="2912745" w="3731260">
                <a:moveTo>
                  <a:pt x="3731094" y="0"/>
                </a:moveTo>
                <a:lnTo>
                  <a:pt x="326263" y="0"/>
                </a:lnTo>
                <a:lnTo>
                  <a:pt x="278050" y="3537"/>
                </a:lnTo>
                <a:lnTo>
                  <a:pt x="232034" y="13813"/>
                </a:lnTo>
                <a:lnTo>
                  <a:pt x="188719" y="30324"/>
                </a:lnTo>
                <a:lnTo>
                  <a:pt x="148610" y="52564"/>
                </a:lnTo>
                <a:lnTo>
                  <a:pt x="112211" y="80028"/>
                </a:lnTo>
                <a:lnTo>
                  <a:pt x="80027" y="112213"/>
                </a:lnTo>
                <a:lnTo>
                  <a:pt x="52563" y="148613"/>
                </a:lnTo>
                <a:lnTo>
                  <a:pt x="30324" y="188724"/>
                </a:lnTo>
                <a:lnTo>
                  <a:pt x="13813" y="232041"/>
                </a:lnTo>
                <a:lnTo>
                  <a:pt x="3537" y="278060"/>
                </a:lnTo>
                <a:lnTo>
                  <a:pt x="0" y="326275"/>
                </a:lnTo>
                <a:lnTo>
                  <a:pt x="0" y="2912605"/>
                </a:lnTo>
                <a:lnTo>
                  <a:pt x="3731094" y="2912605"/>
                </a:lnTo>
                <a:lnTo>
                  <a:pt x="3731094"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3" name="Google Shape;713;g1f0dc8f7c17_0_0"/>
          <p:cNvSpPr/>
          <p:nvPr/>
        </p:nvSpPr>
        <p:spPr>
          <a:xfrm>
            <a:off x="6419663" y="1748263"/>
            <a:ext cx="2527928" cy="1987948"/>
          </a:xfrm>
          <a:custGeom>
            <a:rect b="b" l="l" r="r" t="t"/>
            <a:pathLst>
              <a:path extrusionOk="0" h="2912745" w="3731259">
                <a:moveTo>
                  <a:pt x="3404831" y="0"/>
                </a:moveTo>
                <a:lnTo>
                  <a:pt x="0" y="0"/>
                </a:lnTo>
                <a:lnTo>
                  <a:pt x="0" y="2912605"/>
                </a:lnTo>
                <a:lnTo>
                  <a:pt x="3731094" y="2912605"/>
                </a:lnTo>
                <a:lnTo>
                  <a:pt x="3731094" y="326275"/>
                </a:lnTo>
                <a:lnTo>
                  <a:pt x="3727557" y="278060"/>
                </a:lnTo>
                <a:lnTo>
                  <a:pt x="3717281" y="232041"/>
                </a:lnTo>
                <a:lnTo>
                  <a:pt x="3700770" y="188724"/>
                </a:lnTo>
                <a:lnTo>
                  <a:pt x="3678531" y="148613"/>
                </a:lnTo>
                <a:lnTo>
                  <a:pt x="3651067" y="112213"/>
                </a:lnTo>
                <a:lnTo>
                  <a:pt x="3618883" y="80028"/>
                </a:lnTo>
                <a:lnTo>
                  <a:pt x="3582484" y="52564"/>
                </a:lnTo>
                <a:lnTo>
                  <a:pt x="3542375" y="30324"/>
                </a:lnTo>
                <a:lnTo>
                  <a:pt x="3499060" y="13813"/>
                </a:lnTo>
                <a:lnTo>
                  <a:pt x="3453044" y="3537"/>
                </a:lnTo>
                <a:lnTo>
                  <a:pt x="340483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4" name="Google Shape;714;g1f0dc8f7c17_0_0"/>
          <p:cNvSpPr/>
          <p:nvPr/>
        </p:nvSpPr>
        <p:spPr>
          <a:xfrm>
            <a:off x="3775298" y="3860599"/>
            <a:ext cx="2527929" cy="1987948"/>
          </a:xfrm>
          <a:custGeom>
            <a:rect b="b" l="l" r="r" t="t"/>
            <a:pathLst>
              <a:path extrusionOk="0" h="2912745" w="3731260">
                <a:moveTo>
                  <a:pt x="3731094" y="0"/>
                </a:moveTo>
                <a:lnTo>
                  <a:pt x="0" y="0"/>
                </a:lnTo>
                <a:lnTo>
                  <a:pt x="0" y="2586342"/>
                </a:lnTo>
                <a:lnTo>
                  <a:pt x="3537" y="2634554"/>
                </a:lnTo>
                <a:lnTo>
                  <a:pt x="13813" y="2680570"/>
                </a:lnTo>
                <a:lnTo>
                  <a:pt x="30324" y="2723885"/>
                </a:lnTo>
                <a:lnTo>
                  <a:pt x="52563" y="2763994"/>
                </a:lnTo>
                <a:lnTo>
                  <a:pt x="80027" y="2800393"/>
                </a:lnTo>
                <a:lnTo>
                  <a:pt x="112211" y="2832577"/>
                </a:lnTo>
                <a:lnTo>
                  <a:pt x="148610" y="2860041"/>
                </a:lnTo>
                <a:lnTo>
                  <a:pt x="188719" y="2882281"/>
                </a:lnTo>
                <a:lnTo>
                  <a:pt x="232034" y="2898791"/>
                </a:lnTo>
                <a:lnTo>
                  <a:pt x="278050" y="2909067"/>
                </a:lnTo>
                <a:lnTo>
                  <a:pt x="326263" y="2912605"/>
                </a:lnTo>
                <a:lnTo>
                  <a:pt x="3731094" y="2912605"/>
                </a:lnTo>
                <a:lnTo>
                  <a:pt x="3731094" y="0"/>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5" name="Google Shape;715;g1f0dc8f7c17_0_0"/>
          <p:cNvSpPr/>
          <p:nvPr/>
        </p:nvSpPr>
        <p:spPr>
          <a:xfrm>
            <a:off x="6419667" y="3860599"/>
            <a:ext cx="2527928" cy="1987948"/>
          </a:xfrm>
          <a:custGeom>
            <a:rect b="b" l="l" r="r" t="t"/>
            <a:pathLst>
              <a:path extrusionOk="0" h="2912745" w="3731259">
                <a:moveTo>
                  <a:pt x="3731082" y="0"/>
                </a:moveTo>
                <a:lnTo>
                  <a:pt x="0" y="0"/>
                </a:lnTo>
                <a:lnTo>
                  <a:pt x="0" y="2912605"/>
                </a:lnTo>
                <a:lnTo>
                  <a:pt x="3404819" y="2912605"/>
                </a:lnTo>
                <a:lnTo>
                  <a:pt x="3453031" y="2909067"/>
                </a:lnTo>
                <a:lnTo>
                  <a:pt x="3499047" y="2898791"/>
                </a:lnTo>
                <a:lnTo>
                  <a:pt x="3542362" y="2882281"/>
                </a:lnTo>
                <a:lnTo>
                  <a:pt x="3582471" y="2860041"/>
                </a:lnTo>
                <a:lnTo>
                  <a:pt x="3618870" y="2832577"/>
                </a:lnTo>
                <a:lnTo>
                  <a:pt x="3651054" y="2800393"/>
                </a:lnTo>
                <a:lnTo>
                  <a:pt x="3678518" y="2763994"/>
                </a:lnTo>
                <a:lnTo>
                  <a:pt x="3700758" y="2723885"/>
                </a:lnTo>
                <a:lnTo>
                  <a:pt x="3717268" y="2680570"/>
                </a:lnTo>
                <a:lnTo>
                  <a:pt x="3727544" y="2634554"/>
                </a:lnTo>
                <a:lnTo>
                  <a:pt x="3731082" y="2586342"/>
                </a:lnTo>
                <a:lnTo>
                  <a:pt x="3731082" y="0"/>
                </a:lnTo>
                <a:close/>
              </a:path>
            </a:pathLst>
          </a:custGeom>
          <a:solidFill>
            <a:srgbClr val="F24E4E"/>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6" name="Google Shape;716;g1f0dc8f7c17_0_0"/>
          <p:cNvSpPr txBox="1"/>
          <p:nvPr/>
        </p:nvSpPr>
        <p:spPr>
          <a:xfrm>
            <a:off x="3213510" y="1737325"/>
            <a:ext cx="4668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High</a:t>
            </a:r>
            <a:endParaRPr sz="1400">
              <a:latin typeface="Montserrat SemiBold"/>
              <a:ea typeface="Montserrat SemiBold"/>
              <a:cs typeface="Montserrat SemiBold"/>
              <a:sym typeface="Montserrat SemiBold"/>
            </a:endParaRPr>
          </a:p>
        </p:txBody>
      </p:sp>
      <p:sp>
        <p:nvSpPr>
          <p:cNvPr id="717" name="Google Shape;717;g1f0dc8f7c17_0_0"/>
          <p:cNvSpPr txBox="1"/>
          <p:nvPr/>
        </p:nvSpPr>
        <p:spPr>
          <a:xfrm rot="-5400000">
            <a:off x="2117150" y="3729286"/>
            <a:ext cx="2239500" cy="218700"/>
          </a:xfrm>
          <a:prstGeom prst="rect">
            <a:avLst/>
          </a:prstGeom>
          <a:noFill/>
          <a:ln>
            <a:noFill/>
          </a:ln>
        </p:spPr>
        <p:txBody>
          <a:bodyPr anchorCtr="0" anchor="t" bIns="0" lIns="0" spcFirstLastPara="1" rIns="0" wrap="square" tIns="327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Importance of attribute</a:t>
            </a:r>
            <a:endParaRPr sz="1400">
              <a:latin typeface="Montserrat SemiBold"/>
              <a:ea typeface="Montserrat SemiBold"/>
              <a:cs typeface="Montserrat SemiBold"/>
              <a:sym typeface="Montserrat SemiBold"/>
            </a:endParaRPr>
          </a:p>
        </p:txBody>
      </p:sp>
      <p:sp>
        <p:nvSpPr>
          <p:cNvPr id="718" name="Google Shape;718;g1f0dc8f7c17_0_0"/>
          <p:cNvSpPr txBox="1"/>
          <p:nvPr/>
        </p:nvSpPr>
        <p:spPr>
          <a:xfrm>
            <a:off x="3243871" y="5770290"/>
            <a:ext cx="4029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Low</a:t>
            </a:r>
            <a:endParaRPr sz="1400">
              <a:latin typeface="Montserrat SemiBold"/>
              <a:ea typeface="Montserrat SemiBold"/>
              <a:cs typeface="Montserrat SemiBold"/>
              <a:sym typeface="Montserrat SemiBold"/>
            </a:endParaRPr>
          </a:p>
        </p:txBody>
      </p:sp>
      <p:sp>
        <p:nvSpPr>
          <p:cNvPr id="719" name="Google Shape;719;g1f0dc8f7c17_0_0"/>
          <p:cNvSpPr txBox="1"/>
          <p:nvPr/>
        </p:nvSpPr>
        <p:spPr>
          <a:xfrm>
            <a:off x="5184939" y="6217371"/>
            <a:ext cx="23421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Performance of attribute</a:t>
            </a:r>
            <a:endParaRPr sz="1400">
              <a:latin typeface="Montserrat SemiBold"/>
              <a:ea typeface="Montserrat SemiBold"/>
              <a:cs typeface="Montserrat SemiBold"/>
              <a:sym typeface="Montserrat SemiBold"/>
            </a:endParaRPr>
          </a:p>
        </p:txBody>
      </p:sp>
      <p:sp>
        <p:nvSpPr>
          <p:cNvPr id="720" name="Google Shape;720;g1f0dc8f7c17_0_0"/>
          <p:cNvSpPr txBox="1"/>
          <p:nvPr/>
        </p:nvSpPr>
        <p:spPr>
          <a:xfrm>
            <a:off x="3806542" y="5984874"/>
            <a:ext cx="4029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Low</a:t>
            </a:r>
            <a:endParaRPr sz="1400">
              <a:latin typeface="Montserrat SemiBold"/>
              <a:ea typeface="Montserrat SemiBold"/>
              <a:cs typeface="Montserrat SemiBold"/>
              <a:sym typeface="Montserrat SemiBold"/>
            </a:endParaRPr>
          </a:p>
        </p:txBody>
      </p:sp>
      <p:sp>
        <p:nvSpPr>
          <p:cNvPr id="721" name="Google Shape;721;g1f0dc8f7c17_0_0"/>
          <p:cNvSpPr txBox="1"/>
          <p:nvPr/>
        </p:nvSpPr>
        <p:spPr>
          <a:xfrm>
            <a:off x="8437333" y="5984874"/>
            <a:ext cx="466800" cy="224100"/>
          </a:xfrm>
          <a:prstGeom prst="rect">
            <a:avLst/>
          </a:prstGeom>
          <a:noFill/>
          <a:ln>
            <a:noFill/>
          </a:ln>
        </p:spPr>
        <p:txBody>
          <a:bodyPr anchorCtr="0" anchor="t" bIns="0" lIns="0" spcFirstLastPara="1" rIns="0" wrap="square" tIns="86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High</a:t>
            </a:r>
            <a:endParaRPr sz="1400">
              <a:latin typeface="Montserrat SemiBold"/>
              <a:ea typeface="Montserrat SemiBold"/>
              <a:cs typeface="Montserrat SemiBold"/>
              <a:sym typeface="Montserrat SemiBold"/>
            </a:endParaRPr>
          </a:p>
        </p:txBody>
      </p:sp>
      <p:grpSp>
        <p:nvGrpSpPr>
          <p:cNvPr id="722" name="Google Shape;722;g1f0dc8f7c17_0_0"/>
          <p:cNvGrpSpPr/>
          <p:nvPr/>
        </p:nvGrpSpPr>
        <p:grpSpPr>
          <a:xfrm>
            <a:off x="3389731" y="2031223"/>
            <a:ext cx="100225" cy="3638385"/>
            <a:chOff x="2124175" y="661040"/>
            <a:chExt cx="147955" cy="5326285"/>
          </a:xfrm>
        </p:grpSpPr>
        <p:sp>
          <p:nvSpPr>
            <p:cNvPr id="723" name="Google Shape;723;g1f0dc8f7c17_0_0"/>
            <p:cNvSpPr/>
            <p:nvPr/>
          </p:nvSpPr>
          <p:spPr>
            <a:xfrm>
              <a:off x="2197886" y="678725"/>
              <a:ext cx="0" cy="5308600"/>
            </a:xfrm>
            <a:custGeom>
              <a:rect b="b" l="l" r="r" t="t"/>
              <a:pathLst>
                <a:path extrusionOk="0" h="5308600" w="120000">
                  <a:moveTo>
                    <a:pt x="0" y="0"/>
                  </a:moveTo>
                  <a:lnTo>
                    <a:pt x="0" y="5308295"/>
                  </a:lnTo>
                </a:path>
              </a:pathLst>
            </a:custGeom>
            <a:noFill/>
            <a:ln cap="flat" cmpd="sng" w="136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4" name="Google Shape;724;g1f0dc8f7c17_0_0"/>
            <p:cNvSpPr/>
            <p:nvPr/>
          </p:nvSpPr>
          <p:spPr>
            <a:xfrm>
              <a:off x="2124175" y="661040"/>
              <a:ext cx="147955" cy="193040"/>
            </a:xfrm>
            <a:custGeom>
              <a:rect b="b" l="l" r="r" t="t"/>
              <a:pathLst>
                <a:path extrusionOk="0" h="193040" w="147955">
                  <a:moveTo>
                    <a:pt x="73710" y="0"/>
                  </a:moveTo>
                  <a:lnTo>
                    <a:pt x="0" y="193040"/>
                  </a:lnTo>
                  <a:lnTo>
                    <a:pt x="147421" y="193040"/>
                  </a:lnTo>
                  <a:lnTo>
                    <a:pt x="7371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grpSp>
        <p:nvGrpSpPr>
          <p:cNvPr id="725" name="Google Shape;725;g1f0dc8f7c17_0_0"/>
          <p:cNvGrpSpPr/>
          <p:nvPr/>
        </p:nvGrpSpPr>
        <p:grpSpPr>
          <a:xfrm>
            <a:off x="4365284" y="6071461"/>
            <a:ext cx="3979308" cy="101067"/>
            <a:chOff x="3564318" y="6575603"/>
            <a:chExt cx="5874384" cy="147954"/>
          </a:xfrm>
        </p:grpSpPr>
        <p:sp>
          <p:nvSpPr>
            <p:cNvPr id="726" name="Google Shape;726;g1f0dc8f7c17_0_0"/>
            <p:cNvSpPr/>
            <p:nvPr/>
          </p:nvSpPr>
          <p:spPr>
            <a:xfrm>
              <a:off x="3582004" y="6649314"/>
              <a:ext cx="5715634" cy="0"/>
            </a:xfrm>
            <a:custGeom>
              <a:rect b="b" l="l" r="r" t="t"/>
              <a:pathLst>
                <a:path extrusionOk="0" h="120000" w="5715634">
                  <a:moveTo>
                    <a:pt x="0" y="0"/>
                  </a:moveTo>
                  <a:lnTo>
                    <a:pt x="5715406" y="0"/>
                  </a:lnTo>
                </a:path>
              </a:pathLst>
            </a:custGeom>
            <a:noFill/>
            <a:ln cap="flat" cmpd="sng" w="136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7" name="Google Shape;727;g1f0dc8f7c17_0_0"/>
            <p:cNvSpPr/>
            <p:nvPr/>
          </p:nvSpPr>
          <p:spPr>
            <a:xfrm>
              <a:off x="3564318" y="6575603"/>
              <a:ext cx="5874384" cy="147954"/>
            </a:xfrm>
            <a:custGeom>
              <a:rect b="b" l="l" r="r" t="t"/>
              <a:pathLst>
                <a:path extrusionOk="0" h="147954" w="5874384">
                  <a:moveTo>
                    <a:pt x="193040" y="0"/>
                  </a:moveTo>
                  <a:lnTo>
                    <a:pt x="0" y="73710"/>
                  </a:lnTo>
                  <a:lnTo>
                    <a:pt x="193040" y="147421"/>
                  </a:lnTo>
                  <a:lnTo>
                    <a:pt x="193040" y="0"/>
                  </a:lnTo>
                  <a:close/>
                </a:path>
                <a:path extrusionOk="0" h="147954" w="5874384">
                  <a:moveTo>
                    <a:pt x="5874334" y="73710"/>
                  </a:moveTo>
                  <a:lnTo>
                    <a:pt x="5681294" y="0"/>
                  </a:lnTo>
                  <a:lnTo>
                    <a:pt x="5681294" y="147421"/>
                  </a:lnTo>
                  <a:lnTo>
                    <a:pt x="5874334" y="7371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8" name="Google Shape;728;g1f0dc8f7c17_0_0"/>
          <p:cNvSpPr txBox="1"/>
          <p:nvPr>
            <p:ph type="title"/>
          </p:nvPr>
        </p:nvSpPr>
        <p:spPr>
          <a:xfrm>
            <a:off x="4187639" y="1950514"/>
            <a:ext cx="1665900" cy="438900"/>
          </a:xfrm>
          <a:prstGeom prst="rect">
            <a:avLst/>
          </a:prstGeom>
          <a:noFill/>
          <a:ln>
            <a:noFill/>
          </a:ln>
        </p:spPr>
        <p:txBody>
          <a:bodyPr anchorCtr="0" anchor="t" bIns="0" lIns="0" spcFirstLastPara="1" rIns="0" wrap="square" tIns="7800">
            <a:spAutoFit/>
          </a:bodyPr>
          <a:lstStyle/>
          <a:p>
            <a:pPr indent="0" lvl="0" marL="12700" marR="0" rtl="0" algn="ctr">
              <a:lnSpc>
                <a:spcPct val="100000"/>
              </a:lnSpc>
              <a:spcBef>
                <a:spcPts val="0"/>
              </a:spcBef>
              <a:spcAft>
                <a:spcPts val="0"/>
              </a:spcAft>
              <a:buNone/>
            </a:pPr>
            <a:r>
              <a:rPr b="0" lang="en-GB" sz="1400">
                <a:solidFill>
                  <a:srgbClr val="FFFFFF"/>
                </a:solidFill>
                <a:latin typeface="Montserrat"/>
                <a:ea typeface="Montserrat"/>
                <a:cs typeface="Montserrat"/>
                <a:sym typeface="Montserrat"/>
              </a:rPr>
              <a:t>High importance/ Low performance</a:t>
            </a:r>
            <a:endParaRPr sz="1400">
              <a:latin typeface="Montserrat"/>
              <a:ea typeface="Montserrat"/>
              <a:cs typeface="Montserrat"/>
              <a:sym typeface="Montserrat"/>
            </a:endParaRPr>
          </a:p>
        </p:txBody>
      </p:sp>
      <p:sp>
        <p:nvSpPr>
          <p:cNvPr id="729" name="Google Shape;729;g1f0dc8f7c17_0_0"/>
          <p:cNvSpPr txBox="1"/>
          <p:nvPr/>
        </p:nvSpPr>
        <p:spPr>
          <a:xfrm>
            <a:off x="6827171" y="1950514"/>
            <a:ext cx="1722000" cy="438900"/>
          </a:xfrm>
          <a:prstGeom prst="rect">
            <a:avLst/>
          </a:prstGeom>
          <a:noFill/>
          <a:ln>
            <a:noFill/>
          </a:ln>
        </p:spPr>
        <p:txBody>
          <a:bodyPr anchorCtr="0" anchor="t" bIns="0" lIns="0" spcFirstLastPara="1" rIns="0" wrap="square" tIns="7800">
            <a:spAutoFit/>
          </a:bodyPr>
          <a:lstStyle/>
          <a:p>
            <a:pPr indent="25400" lvl="0" marL="12700" marR="0" rtl="0" algn="ctr">
              <a:lnSpc>
                <a:spcPct val="100000"/>
              </a:lnSpc>
              <a:spcBef>
                <a:spcPts val="0"/>
              </a:spcBef>
              <a:spcAft>
                <a:spcPts val="0"/>
              </a:spcAft>
              <a:buNone/>
            </a:pPr>
            <a:r>
              <a:rPr lang="en-GB" sz="1400">
                <a:solidFill>
                  <a:srgbClr val="FFFFFF"/>
                </a:solidFill>
                <a:latin typeface="Montserrat"/>
                <a:ea typeface="Montserrat"/>
                <a:cs typeface="Montserrat"/>
                <a:sym typeface="Montserrat"/>
              </a:rPr>
              <a:t>High importance/ High performance</a:t>
            </a:r>
            <a:endParaRPr sz="1400">
              <a:latin typeface="Montserrat"/>
              <a:ea typeface="Montserrat"/>
              <a:cs typeface="Montserrat"/>
              <a:sym typeface="Montserrat"/>
            </a:endParaRPr>
          </a:p>
        </p:txBody>
      </p:sp>
      <p:sp>
        <p:nvSpPr>
          <p:cNvPr id="730" name="Google Shape;730;g1f0dc8f7c17_0_0"/>
          <p:cNvSpPr txBox="1"/>
          <p:nvPr/>
        </p:nvSpPr>
        <p:spPr>
          <a:xfrm>
            <a:off x="4194107" y="5180297"/>
            <a:ext cx="1653000" cy="438900"/>
          </a:xfrm>
          <a:prstGeom prst="rect">
            <a:avLst/>
          </a:prstGeom>
          <a:noFill/>
          <a:ln>
            <a:noFill/>
          </a:ln>
        </p:spPr>
        <p:txBody>
          <a:bodyPr anchorCtr="0" anchor="t" bIns="0" lIns="0" spcFirstLastPara="1" rIns="0" wrap="square" tIns="7800">
            <a:spAutoFit/>
          </a:bodyPr>
          <a:lstStyle/>
          <a:p>
            <a:pPr indent="25400" lvl="0" marL="12700" marR="0" rtl="0" algn="ctr">
              <a:lnSpc>
                <a:spcPct val="100000"/>
              </a:lnSpc>
              <a:spcBef>
                <a:spcPts val="0"/>
              </a:spcBef>
              <a:spcAft>
                <a:spcPts val="0"/>
              </a:spcAft>
              <a:buNone/>
            </a:pPr>
            <a:r>
              <a:rPr lang="en-GB" sz="1400">
                <a:solidFill>
                  <a:srgbClr val="023154"/>
                </a:solidFill>
                <a:latin typeface="Montserrat"/>
                <a:ea typeface="Montserrat"/>
                <a:cs typeface="Montserrat"/>
                <a:sym typeface="Montserrat"/>
              </a:rPr>
              <a:t>Low importance/ Low performance</a:t>
            </a:r>
            <a:endParaRPr sz="1400">
              <a:latin typeface="Montserrat"/>
              <a:ea typeface="Montserrat"/>
              <a:cs typeface="Montserrat"/>
              <a:sym typeface="Montserrat"/>
            </a:endParaRPr>
          </a:p>
        </p:txBody>
      </p:sp>
      <p:sp>
        <p:nvSpPr>
          <p:cNvPr id="731" name="Google Shape;731;g1f0dc8f7c17_0_0"/>
          <p:cNvSpPr txBox="1"/>
          <p:nvPr/>
        </p:nvSpPr>
        <p:spPr>
          <a:xfrm>
            <a:off x="6799638" y="5180297"/>
            <a:ext cx="1722000" cy="438900"/>
          </a:xfrm>
          <a:prstGeom prst="rect">
            <a:avLst/>
          </a:prstGeom>
          <a:noFill/>
          <a:ln>
            <a:noFill/>
          </a:ln>
        </p:spPr>
        <p:txBody>
          <a:bodyPr anchorCtr="0" anchor="t" bIns="0" lIns="0" spcFirstLastPara="1" rIns="0" wrap="square" tIns="7800">
            <a:spAutoFit/>
          </a:bodyPr>
          <a:lstStyle/>
          <a:p>
            <a:pPr indent="25400" lvl="0" marL="12700" marR="0" rtl="0" algn="ctr">
              <a:lnSpc>
                <a:spcPct val="100000"/>
              </a:lnSpc>
              <a:spcBef>
                <a:spcPts val="0"/>
              </a:spcBef>
              <a:spcAft>
                <a:spcPts val="0"/>
              </a:spcAft>
              <a:buNone/>
            </a:pPr>
            <a:r>
              <a:rPr lang="en-GB" sz="1400">
                <a:solidFill>
                  <a:srgbClr val="FFFFFF"/>
                </a:solidFill>
                <a:latin typeface="Montserrat"/>
                <a:ea typeface="Montserrat"/>
                <a:cs typeface="Montserrat"/>
                <a:sym typeface="Montserrat"/>
              </a:rPr>
              <a:t>Low	importance/ High performance</a:t>
            </a:r>
            <a:endParaRPr sz="1400">
              <a:latin typeface="Montserrat"/>
              <a:ea typeface="Montserrat"/>
              <a:cs typeface="Montserrat"/>
              <a:sym typeface="Montserrat"/>
            </a:endParaRPr>
          </a:p>
        </p:txBody>
      </p:sp>
      <p:sp>
        <p:nvSpPr>
          <p:cNvPr id="732" name="Google Shape;732;g1f0dc8f7c17_0_0"/>
          <p:cNvSpPr txBox="1"/>
          <p:nvPr/>
        </p:nvSpPr>
        <p:spPr>
          <a:xfrm>
            <a:off x="4093716" y="2840722"/>
            <a:ext cx="1872300" cy="240000"/>
          </a:xfrm>
          <a:prstGeom prst="rect">
            <a:avLst/>
          </a:prstGeom>
          <a:noFill/>
          <a:ln>
            <a:noFill/>
          </a:ln>
        </p:spPr>
        <p:txBody>
          <a:bodyPr anchorCtr="0" anchor="t" bIns="0" lIns="0" spcFirstLastPara="1" rIns="0" wrap="square" tIns="9025">
            <a:spAutoFit/>
          </a:bodyPr>
          <a:lstStyle/>
          <a:p>
            <a:pPr indent="0" lvl="0" marL="12700" rtl="0" algn="l">
              <a:lnSpc>
                <a:spcPct val="100000"/>
              </a:lnSpc>
              <a:spcBef>
                <a:spcPts val="0"/>
              </a:spcBef>
              <a:spcAft>
                <a:spcPts val="0"/>
              </a:spcAft>
              <a:buNone/>
            </a:pPr>
            <a:r>
              <a:rPr b="1" lang="en-GB" sz="1500">
                <a:solidFill>
                  <a:srgbClr val="FFFFFF"/>
                </a:solidFill>
                <a:latin typeface="Montserrat"/>
                <a:ea typeface="Montserrat"/>
                <a:cs typeface="Montserrat"/>
                <a:sym typeface="Montserrat"/>
              </a:rPr>
              <a:t>Concentrate here</a:t>
            </a:r>
            <a:endParaRPr sz="1500">
              <a:latin typeface="Montserrat"/>
              <a:ea typeface="Montserrat"/>
              <a:cs typeface="Montserrat"/>
              <a:sym typeface="Montserrat"/>
            </a:endParaRPr>
          </a:p>
        </p:txBody>
      </p:sp>
      <p:sp>
        <p:nvSpPr>
          <p:cNvPr id="733" name="Google Shape;733;g1f0dc8f7c17_0_0"/>
          <p:cNvSpPr txBox="1"/>
          <p:nvPr/>
        </p:nvSpPr>
        <p:spPr>
          <a:xfrm>
            <a:off x="7010418" y="2722665"/>
            <a:ext cx="1313100" cy="485100"/>
          </a:xfrm>
          <a:prstGeom prst="rect">
            <a:avLst/>
          </a:prstGeom>
          <a:noFill/>
          <a:ln>
            <a:noFill/>
          </a:ln>
        </p:spPr>
        <p:txBody>
          <a:bodyPr anchorCtr="0" anchor="t" bIns="0" lIns="0" spcFirstLastPara="1" rIns="0" wrap="square" tIns="7800">
            <a:spAutoFit/>
          </a:bodyPr>
          <a:lstStyle/>
          <a:p>
            <a:pPr indent="-63500" lvl="0" marL="76200" marR="0" rtl="0" algn="l">
              <a:lnSpc>
                <a:spcPct val="106700"/>
              </a:lnSpc>
              <a:spcBef>
                <a:spcPts val="0"/>
              </a:spcBef>
              <a:spcAft>
                <a:spcPts val="0"/>
              </a:spcAft>
              <a:buNone/>
            </a:pPr>
            <a:r>
              <a:rPr b="1" lang="en-GB" sz="1500">
                <a:solidFill>
                  <a:srgbClr val="FFFFFF"/>
                </a:solidFill>
                <a:latin typeface="Montserrat"/>
                <a:ea typeface="Montserrat"/>
                <a:cs typeface="Montserrat"/>
                <a:sym typeface="Montserrat"/>
              </a:rPr>
              <a:t>Keep up the good work</a:t>
            </a:r>
            <a:endParaRPr sz="1500">
              <a:latin typeface="Montserrat"/>
              <a:ea typeface="Montserrat"/>
              <a:cs typeface="Montserrat"/>
              <a:sym typeface="Montserrat"/>
            </a:endParaRPr>
          </a:p>
        </p:txBody>
      </p:sp>
      <p:sp>
        <p:nvSpPr>
          <p:cNvPr id="734" name="Google Shape;734;g1f0dc8f7c17_0_0"/>
          <p:cNvSpPr txBox="1"/>
          <p:nvPr/>
        </p:nvSpPr>
        <p:spPr>
          <a:xfrm>
            <a:off x="4382357" y="4477323"/>
            <a:ext cx="1294800" cy="240000"/>
          </a:xfrm>
          <a:prstGeom prst="rect">
            <a:avLst/>
          </a:prstGeom>
          <a:noFill/>
          <a:ln>
            <a:noFill/>
          </a:ln>
        </p:spPr>
        <p:txBody>
          <a:bodyPr anchorCtr="0" anchor="t" bIns="0" lIns="0" spcFirstLastPara="1" rIns="0" wrap="square" tIns="9025">
            <a:spAutoFit/>
          </a:bodyPr>
          <a:lstStyle/>
          <a:p>
            <a:pPr indent="0" lvl="0" marL="12700" rtl="0" algn="l">
              <a:lnSpc>
                <a:spcPct val="100000"/>
              </a:lnSpc>
              <a:spcBef>
                <a:spcPts val="0"/>
              </a:spcBef>
              <a:spcAft>
                <a:spcPts val="0"/>
              </a:spcAft>
              <a:buNone/>
            </a:pPr>
            <a:r>
              <a:rPr b="1" lang="en-GB" sz="1500">
                <a:solidFill>
                  <a:srgbClr val="023154"/>
                </a:solidFill>
                <a:latin typeface="Montserrat"/>
                <a:ea typeface="Montserrat"/>
                <a:cs typeface="Montserrat"/>
                <a:sym typeface="Montserrat"/>
              </a:rPr>
              <a:t>Low priority</a:t>
            </a:r>
            <a:endParaRPr sz="1500">
              <a:latin typeface="Montserrat"/>
              <a:ea typeface="Montserrat"/>
              <a:cs typeface="Montserrat"/>
              <a:sym typeface="Montserrat"/>
            </a:endParaRPr>
          </a:p>
        </p:txBody>
      </p:sp>
      <p:sp>
        <p:nvSpPr>
          <p:cNvPr id="735" name="Google Shape;735;g1f0dc8f7c17_0_0"/>
          <p:cNvSpPr txBox="1"/>
          <p:nvPr/>
        </p:nvSpPr>
        <p:spPr>
          <a:xfrm>
            <a:off x="6777269" y="4477323"/>
            <a:ext cx="1743000" cy="240000"/>
          </a:xfrm>
          <a:prstGeom prst="rect">
            <a:avLst/>
          </a:prstGeom>
          <a:noFill/>
          <a:ln>
            <a:noFill/>
          </a:ln>
        </p:spPr>
        <p:txBody>
          <a:bodyPr anchorCtr="0" anchor="t" bIns="0" lIns="0" spcFirstLastPara="1" rIns="0" wrap="square" tIns="9025">
            <a:spAutoFit/>
          </a:bodyPr>
          <a:lstStyle/>
          <a:p>
            <a:pPr indent="0" lvl="0" marL="12700" rtl="0" algn="l">
              <a:lnSpc>
                <a:spcPct val="100000"/>
              </a:lnSpc>
              <a:spcBef>
                <a:spcPts val="0"/>
              </a:spcBef>
              <a:spcAft>
                <a:spcPts val="0"/>
              </a:spcAft>
              <a:buNone/>
            </a:pPr>
            <a:r>
              <a:rPr b="1" lang="en-GB" sz="1500">
                <a:solidFill>
                  <a:srgbClr val="FFFFFF"/>
                </a:solidFill>
                <a:latin typeface="Montserrat"/>
                <a:ea typeface="Montserrat"/>
                <a:cs typeface="Montserrat"/>
                <a:sym typeface="Montserrat"/>
              </a:rPr>
              <a:t>Possible overkill</a:t>
            </a:r>
            <a:endParaRPr sz="15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1f0dc8f7c17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1" name="Google Shape;741;g1f0dc8f7c17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2" name="Google Shape;742;g1f0dc8f7c17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3" name="Google Shape;743;g1f0dc8f7c17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4" name="Google Shape;744;g1f0dc8f7c17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5" name="Google Shape;745;g1f0dc8f7c17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