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hUvogZYkko5+MTiQwGaMx71Zl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A03223-6E4B-4C46-8B4E-8943B8E78883}">
  <a:tblStyle styleId="{A7A03223-6E4B-4C46-8B4E-8943B8E7888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0D5C421-8052-4E22-8028-4F1C02C047C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b7d8d061a4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g2b7d8d061a4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b7d8d061a4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g2b7d8d061a4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3.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82" name="Shape 282"/>
        <p:cNvGrpSpPr/>
        <p:nvPr/>
      </p:nvGrpSpPr>
      <p:grpSpPr>
        <a:xfrm>
          <a:off x="0" y="0"/>
          <a:ext cx="0" cy="0"/>
          <a:chOff x="0" y="0"/>
          <a:chExt cx="0" cy="0"/>
        </a:xfrm>
      </p:grpSpPr>
      <p:sp>
        <p:nvSpPr>
          <p:cNvPr id="283" name="Google Shape;283;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84" name="Google Shape;284;p1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85" name="Google Shape;285;p1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6" name="Google Shape;286;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9" name="Google Shape;289;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90" name="Shape 290"/>
        <p:cNvGrpSpPr/>
        <p:nvPr/>
      </p:nvGrpSpPr>
      <p:grpSpPr>
        <a:xfrm>
          <a:off x="0" y="0"/>
          <a:ext cx="0" cy="0"/>
          <a:chOff x="0" y="0"/>
          <a:chExt cx="0" cy="0"/>
        </a:xfrm>
      </p:grpSpPr>
      <p:pic>
        <p:nvPicPr>
          <p:cNvPr descr="A yellow circle on a black background&#10;&#10;Description automatically generated" id="291" name="Google Shape;29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92" name="Google Shape;292;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5" name="Google Shape;295;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6" name="Google Shape;29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9" name="Google Shape;299;p20"/>
          <p:cNvGrpSpPr/>
          <p:nvPr/>
        </p:nvGrpSpPr>
        <p:grpSpPr>
          <a:xfrm>
            <a:off x="11436251" y="129884"/>
            <a:ext cx="661669" cy="1214119"/>
            <a:chOff x="11436251" y="129884"/>
            <a:chExt cx="661669" cy="1214119"/>
          </a:xfrm>
        </p:grpSpPr>
        <p:sp>
          <p:nvSpPr>
            <p:cNvPr id="300" name="Google Shape;300;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9" name="Shape 329"/>
        <p:cNvGrpSpPr/>
        <p:nvPr/>
      </p:nvGrpSpPr>
      <p:grpSpPr>
        <a:xfrm>
          <a:off x="0" y="0"/>
          <a:ext cx="0" cy="0"/>
          <a:chOff x="0" y="0"/>
          <a:chExt cx="0" cy="0"/>
        </a:xfrm>
      </p:grpSpPr>
      <p:pic>
        <p:nvPicPr>
          <p:cNvPr descr="A yellow circle on a black background&#10;&#10;Description automatically generated" id="330" name="Google Shape;33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1" name="Google Shape;33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34" name="Google Shape;33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7" name="Google Shape;337;p2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8" name="Google Shape;338;p21"/>
          <p:cNvGrpSpPr/>
          <p:nvPr/>
        </p:nvGrpSpPr>
        <p:grpSpPr>
          <a:xfrm>
            <a:off x="11436251" y="129884"/>
            <a:ext cx="661669" cy="1214119"/>
            <a:chOff x="11436251" y="129884"/>
            <a:chExt cx="661669" cy="1214119"/>
          </a:xfrm>
        </p:grpSpPr>
        <p:sp>
          <p:nvSpPr>
            <p:cNvPr id="339" name="Google Shape;339;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7" name="Google Shape;367;p2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2"/>
          <p:cNvGrpSpPr/>
          <p:nvPr/>
        </p:nvGrpSpPr>
        <p:grpSpPr>
          <a:xfrm>
            <a:off x="0" y="1318491"/>
            <a:ext cx="1397812" cy="58002"/>
            <a:chOff x="0" y="1077191"/>
            <a:chExt cx="1397812" cy="58002"/>
          </a:xfrm>
        </p:grpSpPr>
        <p:sp>
          <p:nvSpPr>
            <p:cNvPr id="374" name="Google Shape;374;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2"/>
          <p:cNvGrpSpPr/>
          <p:nvPr/>
        </p:nvGrpSpPr>
        <p:grpSpPr>
          <a:xfrm>
            <a:off x="114362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3"/>
          <p:cNvGrpSpPr/>
          <p:nvPr/>
        </p:nvGrpSpPr>
        <p:grpSpPr>
          <a:xfrm>
            <a:off x="0" y="1318491"/>
            <a:ext cx="1397812" cy="58002"/>
            <a:chOff x="0" y="1077191"/>
            <a:chExt cx="1397812" cy="58002"/>
          </a:xfrm>
        </p:grpSpPr>
        <p:sp>
          <p:nvSpPr>
            <p:cNvPr id="417" name="Google Shape;41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3"/>
          <p:cNvGrpSpPr/>
          <p:nvPr/>
        </p:nvGrpSpPr>
        <p:grpSpPr>
          <a:xfrm>
            <a:off x="11614051" y="129884"/>
            <a:ext cx="661669" cy="1214119"/>
            <a:chOff x="11436251" y="129884"/>
            <a:chExt cx="661669" cy="1214119"/>
          </a:xfrm>
        </p:grpSpPr>
        <p:sp>
          <p:nvSpPr>
            <p:cNvPr id="422" name="Google Shape;42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4"/>
          <p:cNvGrpSpPr/>
          <p:nvPr/>
        </p:nvGrpSpPr>
        <p:grpSpPr>
          <a:xfrm>
            <a:off x="0" y="1318491"/>
            <a:ext cx="1397812" cy="58002"/>
            <a:chOff x="0" y="1077191"/>
            <a:chExt cx="1397812" cy="58002"/>
          </a:xfrm>
        </p:grpSpPr>
        <p:sp>
          <p:nvSpPr>
            <p:cNvPr id="458" name="Google Shape;45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4"/>
          <p:cNvGrpSpPr/>
          <p:nvPr/>
        </p:nvGrpSpPr>
        <p:grpSpPr>
          <a:xfrm>
            <a:off x="11436251" y="129884"/>
            <a:ext cx="661669" cy="1214119"/>
            <a:chOff x="11436251" y="129884"/>
            <a:chExt cx="661669" cy="1214119"/>
          </a:xfrm>
        </p:grpSpPr>
        <p:sp>
          <p:nvSpPr>
            <p:cNvPr id="463" name="Google Shape;46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5"/>
          <p:cNvGrpSpPr/>
          <p:nvPr/>
        </p:nvGrpSpPr>
        <p:grpSpPr>
          <a:xfrm>
            <a:off x="0" y="1318491"/>
            <a:ext cx="1397812" cy="58002"/>
            <a:chOff x="0" y="1077191"/>
            <a:chExt cx="1397812" cy="58002"/>
          </a:xfrm>
        </p:grpSpPr>
        <p:sp>
          <p:nvSpPr>
            <p:cNvPr id="499" name="Google Shape;49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5"/>
          <p:cNvGrpSpPr/>
          <p:nvPr/>
        </p:nvGrpSpPr>
        <p:grpSpPr>
          <a:xfrm>
            <a:off x="11436251" y="129884"/>
            <a:ext cx="661669" cy="1214119"/>
            <a:chOff x="11436251" y="129884"/>
            <a:chExt cx="661669" cy="1214119"/>
          </a:xfrm>
        </p:grpSpPr>
        <p:sp>
          <p:nvSpPr>
            <p:cNvPr id="504" name="Google Shape;50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4362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7"/>
          <p:cNvGrpSpPr/>
          <p:nvPr/>
        </p:nvGrpSpPr>
        <p:grpSpPr>
          <a:xfrm>
            <a:off x="0" y="1318491"/>
            <a:ext cx="1397812" cy="58002"/>
            <a:chOff x="0" y="1077191"/>
            <a:chExt cx="1397812" cy="58002"/>
          </a:xfrm>
        </p:grpSpPr>
        <p:sp>
          <p:nvSpPr>
            <p:cNvPr id="582" name="Google Shape;582;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7"/>
          <p:cNvGrpSpPr/>
          <p:nvPr/>
        </p:nvGrpSpPr>
        <p:grpSpPr>
          <a:xfrm>
            <a:off x="11614051" y="129884"/>
            <a:ext cx="661669" cy="1214119"/>
            <a:chOff x="11436251" y="129884"/>
            <a:chExt cx="661669" cy="1214119"/>
          </a:xfrm>
        </p:grpSpPr>
        <p:sp>
          <p:nvSpPr>
            <p:cNvPr id="587" name="Google Shape;587;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30" name="Google Shape;230;p16"/>
          <p:cNvGrpSpPr/>
          <p:nvPr/>
        </p:nvGrpSpPr>
        <p:grpSpPr>
          <a:xfrm>
            <a:off x="0" y="1318491"/>
            <a:ext cx="1397812" cy="58002"/>
            <a:chOff x="0" y="1077191"/>
            <a:chExt cx="1397812" cy="58002"/>
          </a:xfrm>
        </p:grpSpPr>
        <p:sp>
          <p:nvSpPr>
            <p:cNvPr id="231" name="Google Shape;231;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3" name="Google Shape;233;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234" name="Google Shape;234;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35" name="Google Shape;23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6" name="Google Shape;236;p16"/>
          <p:cNvGrpSpPr/>
          <p:nvPr/>
        </p:nvGrpSpPr>
        <p:grpSpPr>
          <a:xfrm>
            <a:off x="11436251" y="129884"/>
            <a:ext cx="661669" cy="1214119"/>
            <a:chOff x="11436251" y="129884"/>
            <a:chExt cx="661669" cy="1214119"/>
          </a:xfrm>
        </p:grpSpPr>
        <p:sp>
          <p:nvSpPr>
            <p:cNvPr id="237" name="Google Shape;23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65" name="Google Shape;265;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6" name="Google Shape;266;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7" name="Shape 267"/>
        <p:cNvGrpSpPr/>
        <p:nvPr/>
      </p:nvGrpSpPr>
      <p:grpSpPr>
        <a:xfrm>
          <a:off x="0" y="0"/>
          <a:ext cx="0" cy="0"/>
          <a:chOff x="0" y="0"/>
          <a:chExt cx="0" cy="0"/>
        </a:xfrm>
      </p:grpSpPr>
      <p:pic>
        <p:nvPicPr>
          <p:cNvPr descr="A logo with blue and yellow colors&#10;&#10;Description automatically generated" id="268" name="Google Shape;268;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9" name="Google Shape;269;p17"/>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70" name="Google Shape;270;p17"/>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71" name="Google Shape;271;p17"/>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72" name="Google Shape;272;p17"/>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73" name="Google Shape;273;p17"/>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74" name="Google Shape;274;p17"/>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75" name="Shape 275"/>
        <p:cNvGrpSpPr/>
        <p:nvPr/>
      </p:nvGrpSpPr>
      <p:grpSpPr>
        <a:xfrm>
          <a:off x="0" y="0"/>
          <a:ext cx="0" cy="0"/>
          <a:chOff x="0" y="0"/>
          <a:chExt cx="0" cy="0"/>
        </a:xfrm>
      </p:grpSpPr>
      <p:pic>
        <p:nvPicPr>
          <p:cNvPr descr="A logo with blue and yellow colors&#10;&#10;Description automatically generated" id="276" name="Google Shape;276;p18"/>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77" name="Google Shape;277;p18"/>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18"/>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9" name="Google Shape;279;p18"/>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81" name="Google Shape;281;p18"/>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SMART Objectives</a:t>
            </a:r>
            <a:endParaRPr/>
          </a:p>
        </p:txBody>
      </p:sp>
      <p:pic>
        <p:nvPicPr>
          <p:cNvPr id="663" name="Google Shape;663;p1"/>
          <p:cNvPicPr preferRelativeResize="0"/>
          <p:nvPr/>
        </p:nvPicPr>
        <p:blipFill rotWithShape="1">
          <a:blip r:embed="rId3">
            <a:alphaModFix/>
          </a:blip>
          <a:srcRect b="0" l="0" r="0" t="0"/>
          <a:stretch/>
        </p:blipFill>
        <p:spPr>
          <a:xfrm>
            <a:off x="6923100" y="2615224"/>
            <a:ext cx="829925" cy="1150175"/>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4117725" y="3609750"/>
            <a:ext cx="671225" cy="930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tool to get things done</a:t>
            </a:r>
            <a:r>
              <a:rPr lang="en-GB">
                <a:solidFill>
                  <a:schemeClr val="accent1"/>
                </a:solidFill>
              </a:rPr>
              <a:t>.</a:t>
            </a:r>
            <a:endParaRPr/>
          </a:p>
        </p:txBody>
      </p:sp>
      <p:sp>
        <p:nvSpPr>
          <p:cNvPr id="672" name="Google Shape;672;p2"/>
          <p:cNvSpPr txBox="1"/>
          <p:nvPr/>
        </p:nvSpPr>
        <p:spPr>
          <a:xfrm>
            <a:off x="489585" y="1976845"/>
            <a:ext cx="6330300" cy="31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We all know that it is easy to simply dive in to something and get cracking. That isn’t usually the best way.  Think about what you need to achieve and use SMART objectives.</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This is a goal-setting and project management tools that ensures objectives are clear, achievable, and measurable. The acronym SMART stands for Specific, Measurable, Achievable, Relevant, and Time-bound.</a:t>
            </a:r>
            <a:endParaRPr/>
          </a:p>
          <a:p>
            <a:pPr indent="0" lvl="0" marL="0" marR="0" rtl="0" algn="l">
              <a:spcBef>
                <a:spcPts val="0"/>
              </a:spcBef>
              <a:spcAft>
                <a:spcPts val="0"/>
              </a:spcAft>
              <a:buNone/>
            </a:pPr>
            <a:r>
              <a:t/>
            </a:r>
            <a:endParaRPr>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2B3940"/>
                </a:solidFill>
                <a:latin typeface="Montserrat Light"/>
                <a:ea typeface="Montserrat Light"/>
                <a:cs typeface="Montserrat Light"/>
                <a:sym typeface="Montserrat Light"/>
              </a:rPr>
              <a:t>By applying the SMART criteria to your objectives, you increase the likelihood of success, as they become more focused, measurable, and realistic. This framework is widely used in various industries to enhance the effectiveness of goal-setting and project planning processes.</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set and achieve objectives</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a:blip r:embed="rId3">
            <a:alphaModFix/>
          </a:blip>
          <a:stretch>
            <a:fillRect/>
          </a:stretch>
        </p:blipFill>
        <p:spPr>
          <a:xfrm>
            <a:off x="7550250" y="1509469"/>
            <a:ext cx="3733800" cy="44162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Specific</a:t>
            </a:r>
            <a:r>
              <a:rPr lang="en-GB">
                <a:solidFill>
                  <a:schemeClr val="accent3"/>
                </a:solidFill>
              </a:rPr>
              <a:t>.</a:t>
            </a:r>
            <a:endParaRPr>
              <a:solidFill>
                <a:schemeClr val="accent3"/>
              </a:solidFill>
            </a:endParaRPr>
          </a:p>
        </p:txBody>
      </p:sp>
      <p:graphicFrame>
        <p:nvGraphicFramePr>
          <p:cNvPr id="682" name="Google Shape;682;p3"/>
          <p:cNvGraphicFramePr/>
          <p:nvPr/>
        </p:nvGraphicFramePr>
        <p:xfrm>
          <a:off x="1536892" y="2972433"/>
          <a:ext cx="3000000" cy="3000000"/>
        </p:xfrm>
        <a:graphic>
          <a:graphicData uri="http://schemas.openxmlformats.org/drawingml/2006/table">
            <a:tbl>
              <a:tblPr>
                <a:noFill/>
                <a:tableStyleId>{A7A03223-6E4B-4C46-8B4E-8943B8E78883}</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is the ultimate goal?</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60815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sub goals need to be achieved?</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407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How are you going to achieve those goals?</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407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When do they have to be achieved by?</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53325" y="1725375"/>
            <a:ext cx="106590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Objectives should be clear and specific, leaving no room for ambiguity. Clearly define what you want to accomplish and who is involved. Ask yourself questions like What? Why? Who? Where? When? Instead of setting a vague goal like "Increase sales," a specific objective would be "Increase online sales of product X by 15% in the next quarter."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Measurable</a:t>
            </a:r>
            <a:r>
              <a:rPr lang="en-GB">
                <a:solidFill>
                  <a:schemeClr val="accent2"/>
                </a:solidFill>
              </a:rPr>
              <a:t>.</a:t>
            </a:r>
            <a:r>
              <a:rPr lang="en-GB"/>
              <a:t> </a:t>
            </a:r>
            <a:endParaRPr/>
          </a:p>
        </p:txBody>
      </p:sp>
      <p:graphicFrame>
        <p:nvGraphicFramePr>
          <p:cNvPr id="691" name="Google Shape;691;p4"/>
          <p:cNvGraphicFramePr/>
          <p:nvPr/>
        </p:nvGraphicFramePr>
        <p:xfrm>
          <a:off x="1068463" y="2991613"/>
          <a:ext cx="3000000" cy="3000000"/>
        </p:xfrm>
        <a:graphic>
          <a:graphicData uri="http://schemas.openxmlformats.org/drawingml/2006/table">
            <a:tbl>
              <a:tblPr bandRow="1" firstCol="1" firstRow="1">
                <a:noFill/>
                <a:tableStyleId>{A0D5C421-8052-4E22-8028-4F1C02C047CA}</a:tableStyleId>
              </a:tblPr>
              <a:tblGrid>
                <a:gridCol w="4817975"/>
                <a:gridCol w="51433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905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can be measured?</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394475">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can you measure it?</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471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frequently will it be measured?</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tolerance do you have for not hitting the planned measure?</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76575" y="1703975"/>
            <a:ext cx="106125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Objectives should be quantifiable so that progress can be tracked. Establish concrete criteria for measuring progress toward the attainment of each goal. For example, rather than setting a goal like "Improve customer satisfaction," a measurable objective would be "Achieve a customer satisfaction rating of 90% or above based on customer surveys within the next six months.“ It is similar to being specific.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Achievable</a:t>
            </a:r>
            <a:r>
              <a:rPr lang="en-GB">
                <a:solidFill>
                  <a:schemeClr val="accent1"/>
                </a:solidFill>
              </a:rPr>
              <a:t>.</a:t>
            </a:r>
            <a:endParaRPr>
              <a:solidFill>
                <a:schemeClr val="accent1"/>
              </a:solidFill>
            </a:endParaRPr>
          </a:p>
        </p:txBody>
      </p:sp>
      <p:graphicFrame>
        <p:nvGraphicFramePr>
          <p:cNvPr id="700" name="Google Shape;700;p5"/>
          <p:cNvGraphicFramePr/>
          <p:nvPr/>
        </p:nvGraphicFramePr>
        <p:xfrm>
          <a:off x="1100822" y="2950617"/>
          <a:ext cx="3000000" cy="3000000"/>
        </p:xfrm>
        <a:graphic>
          <a:graphicData uri="http://schemas.openxmlformats.org/drawingml/2006/table">
            <a:tbl>
              <a:tblPr bandRow="1" firstCol="1" firstRow="1">
                <a:noFill/>
                <a:tableStyleId>{A0D5C421-8052-4E22-8028-4F1C02C047CA}</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are reasonable targets to set – stretching but achievable?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could stop you achieving your targets?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resources do you need to achieve the targets?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390950" y="1742800"/>
            <a:ext cx="110352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Objectives should be realistic and attainable. While it's good to set challenging goals, they should still be feasible given the resources and constraints of the organization. For example, setting an achievable objective would involve considering factors like the available budget, manpower, and technology. For instance, "Launch a new feature within the software in the next three months" is achievable if the necessary resources are available.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Relevant</a:t>
            </a:r>
            <a:r>
              <a:rPr lang="en-GB">
                <a:solidFill>
                  <a:schemeClr val="accent1"/>
                </a:solidFill>
              </a:rPr>
              <a:t>.</a:t>
            </a:r>
            <a:endParaRPr/>
          </a:p>
        </p:txBody>
      </p:sp>
      <p:graphicFrame>
        <p:nvGraphicFramePr>
          <p:cNvPr id="709" name="Google Shape;709;p6"/>
          <p:cNvGraphicFramePr/>
          <p:nvPr/>
        </p:nvGraphicFramePr>
        <p:xfrm>
          <a:off x="1326884" y="3253646"/>
          <a:ext cx="3000000" cy="3000000"/>
        </p:xfrm>
        <a:graphic>
          <a:graphicData uri="http://schemas.openxmlformats.org/drawingml/2006/table">
            <a:tbl>
              <a:tblPr bandRow="1" firstCol="1" firstRow="1">
                <a:noFill/>
                <a:tableStyleId>{A0D5C421-8052-4E22-8028-4F1C02C047CA}</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41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will the targets you have set get you closer to your overall goal?</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is going to be responsible for this goal?  Who will be checking on it?</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0" name="Google Shape;710;p6"/>
          <p:cNvSpPr txBox="1"/>
          <p:nvPr/>
        </p:nvSpPr>
        <p:spPr>
          <a:xfrm>
            <a:off x="453325" y="1851000"/>
            <a:ext cx="11041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Objectives should be aligned with broader organisational goals and mission. Ensure that pursuing the objective will contribute positively to the overall strategy. For example: If the overall goal is to increase market share, a relevant objective might be "Capture 10% more market share in the target demographic by the end of the year."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6" name="Google Shape;716;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17" name="Google Shape;717;p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Timely</a:t>
            </a:r>
            <a:r>
              <a:rPr lang="en-GB">
                <a:solidFill>
                  <a:srgbClr val="FF0000"/>
                </a:solidFill>
              </a:rPr>
              <a:t>.</a:t>
            </a:r>
            <a:endParaRPr/>
          </a:p>
        </p:txBody>
      </p:sp>
      <p:graphicFrame>
        <p:nvGraphicFramePr>
          <p:cNvPr id="718" name="Google Shape;718;p7"/>
          <p:cNvGraphicFramePr/>
          <p:nvPr/>
        </p:nvGraphicFramePr>
        <p:xfrm>
          <a:off x="1403084" y="3253646"/>
          <a:ext cx="3000000" cy="3000000"/>
        </p:xfrm>
        <a:graphic>
          <a:graphicData uri="http://schemas.openxmlformats.org/drawingml/2006/table">
            <a:tbl>
              <a:tblPr bandRow="1" firstCol="1" firstRow="1">
                <a:noFill/>
                <a:tableStyleId>{A0D5C421-8052-4E22-8028-4F1C02C047CA}</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59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Get dates in the diary for when goals and targets must be met. Are they realistic?</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will check on progress so there is no waiting till the last minute and finding something has gone wrong?</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9" name="Google Shape;719;p7"/>
          <p:cNvSpPr txBox="1"/>
          <p:nvPr/>
        </p:nvSpPr>
        <p:spPr>
          <a:xfrm>
            <a:off x="437025" y="1851000"/>
            <a:ext cx="10757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Set a specific timeframe for achieving the objective. This helps create a sense of urgency and provides a clear deadline for completion. For example, instead of saying "Improve employee training," a time-bound objective would be "Implement a new employee training program and conduct training sessions for all staff within the next two months."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g2b7d8d061a4_0_1"/>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25" name="Google Shape;725;g2b7d8d061a4_0_1"/>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26" name="Google Shape;726;g2b7d8d061a4_0_1"/>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27" name="Google Shape;727;g2b7d8d061a4_0_1"/>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28" name="Google Shape;728;g2b7d8d061a4_0_1"/>
          <p:cNvGrpSpPr/>
          <p:nvPr/>
        </p:nvGrpSpPr>
        <p:grpSpPr>
          <a:xfrm>
            <a:off x="0" y="1100016"/>
            <a:ext cx="1397787" cy="57996"/>
            <a:chOff x="0" y="1077191"/>
            <a:chExt cx="1397787" cy="57996"/>
          </a:xfrm>
        </p:grpSpPr>
        <p:sp>
          <p:nvSpPr>
            <p:cNvPr id="729" name="Google Shape;729;g2b7d8d061a4_0_1"/>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30" name="Google Shape;730;g2b7d8d061a4_0_1"/>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31" name="Google Shape;731;g2b7d8d061a4_0_1"/>
          <p:cNvSpPr/>
          <p:nvPr/>
        </p:nvSpPr>
        <p:spPr>
          <a:xfrm>
            <a:off x="2189275" y="2891881"/>
            <a:ext cx="641508" cy="630816"/>
          </a:xfrm>
          <a:custGeom>
            <a:rect b="b" l="l" r="r" t="t"/>
            <a:pathLst>
              <a:path extrusionOk="0" h="855344" w="855344">
                <a:moveTo>
                  <a:pt x="770597" y="0"/>
                </a:moveTo>
                <a:lnTo>
                  <a:pt x="84607" y="0"/>
                </a:lnTo>
                <a:lnTo>
                  <a:pt x="51670" y="6649"/>
                </a:lnTo>
                <a:lnTo>
                  <a:pt x="24777" y="24782"/>
                </a:lnTo>
                <a:lnTo>
                  <a:pt x="6647" y="51676"/>
                </a:lnTo>
                <a:lnTo>
                  <a:pt x="0" y="84607"/>
                </a:lnTo>
                <a:lnTo>
                  <a:pt x="0" y="770597"/>
                </a:lnTo>
                <a:lnTo>
                  <a:pt x="6647" y="803529"/>
                </a:lnTo>
                <a:lnTo>
                  <a:pt x="24777" y="830422"/>
                </a:lnTo>
                <a:lnTo>
                  <a:pt x="51670" y="848555"/>
                </a:lnTo>
                <a:lnTo>
                  <a:pt x="84607" y="855205"/>
                </a:lnTo>
                <a:lnTo>
                  <a:pt x="770597" y="855205"/>
                </a:lnTo>
                <a:lnTo>
                  <a:pt x="803529" y="848555"/>
                </a:lnTo>
                <a:lnTo>
                  <a:pt x="830422" y="830422"/>
                </a:lnTo>
                <a:lnTo>
                  <a:pt x="848555" y="803529"/>
                </a:lnTo>
                <a:lnTo>
                  <a:pt x="855205" y="770597"/>
                </a:lnTo>
                <a:lnTo>
                  <a:pt x="855205" y="84607"/>
                </a:lnTo>
                <a:lnTo>
                  <a:pt x="848555" y="51676"/>
                </a:lnTo>
                <a:lnTo>
                  <a:pt x="830422" y="24782"/>
                </a:lnTo>
                <a:lnTo>
                  <a:pt x="803529" y="6649"/>
                </a:lnTo>
                <a:lnTo>
                  <a:pt x="770597"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2" name="Google Shape;732;g2b7d8d061a4_0_1"/>
          <p:cNvSpPr txBox="1"/>
          <p:nvPr/>
        </p:nvSpPr>
        <p:spPr>
          <a:xfrm>
            <a:off x="2326685" y="2908486"/>
            <a:ext cx="366300" cy="594900"/>
          </a:xfrm>
          <a:prstGeom prst="rect">
            <a:avLst/>
          </a:prstGeom>
          <a:noFill/>
          <a:ln>
            <a:noFill/>
          </a:ln>
        </p:spPr>
        <p:txBody>
          <a:bodyPr anchorCtr="0" anchor="t" bIns="0" lIns="0" spcFirstLastPara="1" rIns="0" wrap="square" tIns="9850">
            <a:spAutoFit/>
          </a:bodyPr>
          <a:lstStyle/>
          <a:p>
            <a:pPr indent="0" lvl="0" marL="12700" rtl="0" algn="l">
              <a:lnSpc>
                <a:spcPct val="100000"/>
              </a:lnSpc>
              <a:spcBef>
                <a:spcPts val="0"/>
              </a:spcBef>
              <a:spcAft>
                <a:spcPts val="0"/>
              </a:spcAft>
              <a:buNone/>
            </a:pPr>
            <a:r>
              <a:rPr lang="en-GB" sz="3800">
                <a:solidFill>
                  <a:srgbClr val="FFFFFF"/>
                </a:solidFill>
                <a:latin typeface="Montserrat Medium"/>
                <a:ea typeface="Montserrat Medium"/>
                <a:cs typeface="Montserrat Medium"/>
                <a:sym typeface="Montserrat Medium"/>
              </a:rPr>
              <a:t>S</a:t>
            </a:r>
            <a:endParaRPr sz="3800">
              <a:latin typeface="Montserrat Medium"/>
              <a:ea typeface="Montserrat Medium"/>
              <a:cs typeface="Montserrat Medium"/>
              <a:sym typeface="Montserrat Medium"/>
            </a:endParaRPr>
          </a:p>
        </p:txBody>
      </p:sp>
      <p:sp>
        <p:nvSpPr>
          <p:cNvPr id="733" name="Google Shape;733;g2b7d8d061a4_0_1"/>
          <p:cNvSpPr/>
          <p:nvPr/>
        </p:nvSpPr>
        <p:spPr>
          <a:xfrm>
            <a:off x="5728724" y="2889041"/>
            <a:ext cx="641509" cy="630816"/>
          </a:xfrm>
          <a:custGeom>
            <a:rect b="b" l="l" r="r" t="t"/>
            <a:pathLst>
              <a:path extrusionOk="0" h="855344" w="855345">
                <a:moveTo>
                  <a:pt x="770597" y="0"/>
                </a:moveTo>
                <a:lnTo>
                  <a:pt x="84607" y="0"/>
                </a:lnTo>
                <a:lnTo>
                  <a:pt x="51670" y="6649"/>
                </a:lnTo>
                <a:lnTo>
                  <a:pt x="24777" y="24782"/>
                </a:lnTo>
                <a:lnTo>
                  <a:pt x="6647" y="51676"/>
                </a:lnTo>
                <a:lnTo>
                  <a:pt x="0" y="84607"/>
                </a:lnTo>
                <a:lnTo>
                  <a:pt x="0" y="770597"/>
                </a:lnTo>
                <a:lnTo>
                  <a:pt x="6647" y="803529"/>
                </a:lnTo>
                <a:lnTo>
                  <a:pt x="24777" y="830422"/>
                </a:lnTo>
                <a:lnTo>
                  <a:pt x="51670" y="848555"/>
                </a:lnTo>
                <a:lnTo>
                  <a:pt x="84607" y="855205"/>
                </a:lnTo>
                <a:lnTo>
                  <a:pt x="770597" y="855205"/>
                </a:lnTo>
                <a:lnTo>
                  <a:pt x="803529" y="848555"/>
                </a:lnTo>
                <a:lnTo>
                  <a:pt x="830422" y="830422"/>
                </a:lnTo>
                <a:lnTo>
                  <a:pt x="848555" y="803529"/>
                </a:lnTo>
                <a:lnTo>
                  <a:pt x="855205" y="770597"/>
                </a:lnTo>
                <a:lnTo>
                  <a:pt x="855205" y="84607"/>
                </a:lnTo>
                <a:lnTo>
                  <a:pt x="848555" y="51676"/>
                </a:lnTo>
                <a:lnTo>
                  <a:pt x="830422" y="24782"/>
                </a:lnTo>
                <a:lnTo>
                  <a:pt x="803529" y="6649"/>
                </a:lnTo>
                <a:lnTo>
                  <a:pt x="770597" y="0"/>
                </a:lnTo>
                <a:close/>
              </a:path>
            </a:pathLst>
          </a:custGeom>
          <a:solidFill>
            <a:srgbClr val="0FEDED"/>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4" name="Google Shape;734;g2b7d8d061a4_0_1"/>
          <p:cNvSpPr/>
          <p:nvPr/>
        </p:nvSpPr>
        <p:spPr>
          <a:xfrm>
            <a:off x="7498448" y="2892244"/>
            <a:ext cx="641509" cy="630816"/>
          </a:xfrm>
          <a:custGeom>
            <a:rect b="b" l="l" r="r" t="t"/>
            <a:pathLst>
              <a:path extrusionOk="0" h="855344" w="855345">
                <a:moveTo>
                  <a:pt x="770597" y="0"/>
                </a:moveTo>
                <a:lnTo>
                  <a:pt x="84607" y="0"/>
                </a:lnTo>
                <a:lnTo>
                  <a:pt x="51670" y="6649"/>
                </a:lnTo>
                <a:lnTo>
                  <a:pt x="24777" y="24782"/>
                </a:lnTo>
                <a:lnTo>
                  <a:pt x="6647" y="51676"/>
                </a:lnTo>
                <a:lnTo>
                  <a:pt x="0" y="84607"/>
                </a:lnTo>
                <a:lnTo>
                  <a:pt x="0" y="770597"/>
                </a:lnTo>
                <a:lnTo>
                  <a:pt x="6647" y="803529"/>
                </a:lnTo>
                <a:lnTo>
                  <a:pt x="24777" y="830422"/>
                </a:lnTo>
                <a:lnTo>
                  <a:pt x="51670" y="848555"/>
                </a:lnTo>
                <a:lnTo>
                  <a:pt x="84607" y="855205"/>
                </a:lnTo>
                <a:lnTo>
                  <a:pt x="770597" y="855205"/>
                </a:lnTo>
                <a:lnTo>
                  <a:pt x="803529" y="848555"/>
                </a:lnTo>
                <a:lnTo>
                  <a:pt x="830422" y="830422"/>
                </a:lnTo>
                <a:lnTo>
                  <a:pt x="848555" y="803529"/>
                </a:lnTo>
                <a:lnTo>
                  <a:pt x="855205" y="770597"/>
                </a:lnTo>
                <a:lnTo>
                  <a:pt x="855205" y="84607"/>
                </a:lnTo>
                <a:lnTo>
                  <a:pt x="848555" y="51676"/>
                </a:lnTo>
                <a:lnTo>
                  <a:pt x="830422" y="24782"/>
                </a:lnTo>
                <a:lnTo>
                  <a:pt x="803529" y="6649"/>
                </a:lnTo>
                <a:lnTo>
                  <a:pt x="770597"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5" name="Google Shape;735;g2b7d8d061a4_0_1"/>
          <p:cNvSpPr txBox="1"/>
          <p:nvPr/>
        </p:nvSpPr>
        <p:spPr>
          <a:xfrm>
            <a:off x="7606490" y="2907004"/>
            <a:ext cx="425400" cy="594900"/>
          </a:xfrm>
          <a:prstGeom prst="rect">
            <a:avLst/>
          </a:prstGeom>
          <a:noFill/>
          <a:ln>
            <a:noFill/>
          </a:ln>
        </p:spPr>
        <p:txBody>
          <a:bodyPr anchorCtr="0" anchor="t" bIns="0" lIns="0" spcFirstLastPara="1" rIns="0" wrap="square" tIns="9850">
            <a:spAutoFit/>
          </a:bodyPr>
          <a:lstStyle/>
          <a:p>
            <a:pPr indent="0" lvl="0" marL="12700" rtl="0" algn="l">
              <a:lnSpc>
                <a:spcPct val="100000"/>
              </a:lnSpc>
              <a:spcBef>
                <a:spcPts val="0"/>
              </a:spcBef>
              <a:spcAft>
                <a:spcPts val="0"/>
              </a:spcAft>
              <a:buNone/>
            </a:pPr>
            <a:r>
              <a:rPr lang="en-GB" sz="3800">
                <a:solidFill>
                  <a:srgbClr val="FFFFFF"/>
                </a:solidFill>
                <a:latin typeface="Montserrat Medium"/>
                <a:ea typeface="Montserrat Medium"/>
                <a:cs typeface="Montserrat Medium"/>
                <a:sym typeface="Montserrat Medium"/>
              </a:rPr>
              <a:t>R</a:t>
            </a:r>
            <a:endParaRPr sz="3800">
              <a:latin typeface="Montserrat Medium"/>
              <a:ea typeface="Montserrat Medium"/>
              <a:cs typeface="Montserrat Medium"/>
              <a:sym typeface="Montserrat Medium"/>
            </a:endParaRPr>
          </a:p>
        </p:txBody>
      </p:sp>
      <p:sp>
        <p:nvSpPr>
          <p:cNvPr id="736" name="Google Shape;736;g2b7d8d061a4_0_1"/>
          <p:cNvSpPr/>
          <p:nvPr/>
        </p:nvSpPr>
        <p:spPr>
          <a:xfrm>
            <a:off x="9268173" y="2893108"/>
            <a:ext cx="641509" cy="630816"/>
          </a:xfrm>
          <a:custGeom>
            <a:rect b="b" l="l" r="r" t="t"/>
            <a:pathLst>
              <a:path extrusionOk="0" h="855344" w="855345">
                <a:moveTo>
                  <a:pt x="770597" y="0"/>
                </a:moveTo>
                <a:lnTo>
                  <a:pt x="84607" y="0"/>
                </a:lnTo>
                <a:lnTo>
                  <a:pt x="51670" y="6649"/>
                </a:lnTo>
                <a:lnTo>
                  <a:pt x="24777" y="24782"/>
                </a:lnTo>
                <a:lnTo>
                  <a:pt x="6647" y="51676"/>
                </a:lnTo>
                <a:lnTo>
                  <a:pt x="0" y="84607"/>
                </a:lnTo>
                <a:lnTo>
                  <a:pt x="0" y="770597"/>
                </a:lnTo>
                <a:lnTo>
                  <a:pt x="6647" y="803529"/>
                </a:lnTo>
                <a:lnTo>
                  <a:pt x="24777" y="830422"/>
                </a:lnTo>
                <a:lnTo>
                  <a:pt x="51670" y="848555"/>
                </a:lnTo>
                <a:lnTo>
                  <a:pt x="84607" y="855205"/>
                </a:lnTo>
                <a:lnTo>
                  <a:pt x="770597" y="855205"/>
                </a:lnTo>
                <a:lnTo>
                  <a:pt x="803529" y="848555"/>
                </a:lnTo>
                <a:lnTo>
                  <a:pt x="830422" y="830422"/>
                </a:lnTo>
                <a:lnTo>
                  <a:pt x="848555" y="803529"/>
                </a:lnTo>
                <a:lnTo>
                  <a:pt x="855205" y="770597"/>
                </a:lnTo>
                <a:lnTo>
                  <a:pt x="855205" y="84607"/>
                </a:lnTo>
                <a:lnTo>
                  <a:pt x="848555" y="51676"/>
                </a:lnTo>
                <a:lnTo>
                  <a:pt x="830422" y="24782"/>
                </a:lnTo>
                <a:lnTo>
                  <a:pt x="803529" y="6649"/>
                </a:lnTo>
                <a:lnTo>
                  <a:pt x="770597" y="0"/>
                </a:lnTo>
                <a:close/>
              </a:path>
            </a:pathLst>
          </a:custGeom>
          <a:solidFill>
            <a:srgbClr val="F24E4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7" name="Google Shape;737;g2b7d8d061a4_0_1"/>
          <p:cNvSpPr txBox="1"/>
          <p:nvPr/>
        </p:nvSpPr>
        <p:spPr>
          <a:xfrm>
            <a:off x="9415233" y="2907009"/>
            <a:ext cx="347400" cy="594900"/>
          </a:xfrm>
          <a:prstGeom prst="rect">
            <a:avLst/>
          </a:prstGeom>
          <a:noFill/>
          <a:ln>
            <a:noFill/>
          </a:ln>
        </p:spPr>
        <p:txBody>
          <a:bodyPr anchorCtr="0" anchor="t" bIns="0" lIns="0" spcFirstLastPara="1" rIns="0" wrap="square" tIns="9850">
            <a:spAutoFit/>
          </a:bodyPr>
          <a:lstStyle/>
          <a:p>
            <a:pPr indent="0" lvl="0" marL="12700" rtl="0" algn="l">
              <a:lnSpc>
                <a:spcPct val="100000"/>
              </a:lnSpc>
              <a:spcBef>
                <a:spcPts val="0"/>
              </a:spcBef>
              <a:spcAft>
                <a:spcPts val="0"/>
              </a:spcAft>
              <a:buNone/>
            </a:pPr>
            <a:r>
              <a:rPr lang="en-GB" sz="3800">
                <a:solidFill>
                  <a:srgbClr val="FFFFFF"/>
                </a:solidFill>
                <a:latin typeface="Montserrat Medium"/>
                <a:ea typeface="Montserrat Medium"/>
                <a:cs typeface="Montserrat Medium"/>
                <a:sym typeface="Montserrat Medium"/>
              </a:rPr>
              <a:t>T</a:t>
            </a:r>
            <a:endParaRPr sz="3800">
              <a:latin typeface="Montserrat Medium"/>
              <a:ea typeface="Montserrat Medium"/>
              <a:cs typeface="Montserrat Medium"/>
              <a:sym typeface="Montserrat Medium"/>
            </a:endParaRPr>
          </a:p>
        </p:txBody>
      </p:sp>
      <p:sp>
        <p:nvSpPr>
          <p:cNvPr id="738" name="Google Shape;738;g2b7d8d061a4_0_1"/>
          <p:cNvSpPr/>
          <p:nvPr/>
        </p:nvSpPr>
        <p:spPr>
          <a:xfrm>
            <a:off x="3961327" y="2895150"/>
            <a:ext cx="641509" cy="630816"/>
          </a:xfrm>
          <a:custGeom>
            <a:rect b="b" l="l" r="r" t="t"/>
            <a:pathLst>
              <a:path extrusionOk="0" h="855344" w="855345">
                <a:moveTo>
                  <a:pt x="770597" y="0"/>
                </a:moveTo>
                <a:lnTo>
                  <a:pt x="84607" y="0"/>
                </a:lnTo>
                <a:lnTo>
                  <a:pt x="51670" y="6649"/>
                </a:lnTo>
                <a:lnTo>
                  <a:pt x="24777" y="24782"/>
                </a:lnTo>
                <a:lnTo>
                  <a:pt x="6647" y="51676"/>
                </a:lnTo>
                <a:lnTo>
                  <a:pt x="0" y="84607"/>
                </a:lnTo>
                <a:lnTo>
                  <a:pt x="0" y="770597"/>
                </a:lnTo>
                <a:lnTo>
                  <a:pt x="6647" y="803529"/>
                </a:lnTo>
                <a:lnTo>
                  <a:pt x="24777" y="830422"/>
                </a:lnTo>
                <a:lnTo>
                  <a:pt x="51670" y="848555"/>
                </a:lnTo>
                <a:lnTo>
                  <a:pt x="84607" y="855205"/>
                </a:lnTo>
                <a:lnTo>
                  <a:pt x="770597" y="855205"/>
                </a:lnTo>
                <a:lnTo>
                  <a:pt x="803529" y="848555"/>
                </a:lnTo>
                <a:lnTo>
                  <a:pt x="830422" y="830422"/>
                </a:lnTo>
                <a:lnTo>
                  <a:pt x="848555" y="803529"/>
                </a:lnTo>
                <a:lnTo>
                  <a:pt x="855205" y="770597"/>
                </a:lnTo>
                <a:lnTo>
                  <a:pt x="855205" y="84607"/>
                </a:lnTo>
                <a:lnTo>
                  <a:pt x="848555" y="51676"/>
                </a:lnTo>
                <a:lnTo>
                  <a:pt x="830422" y="24782"/>
                </a:lnTo>
                <a:lnTo>
                  <a:pt x="803529" y="6649"/>
                </a:lnTo>
                <a:lnTo>
                  <a:pt x="77059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9" name="Google Shape;739;g2b7d8d061a4_0_1"/>
          <p:cNvSpPr txBox="1"/>
          <p:nvPr/>
        </p:nvSpPr>
        <p:spPr>
          <a:xfrm>
            <a:off x="5837927" y="2907004"/>
            <a:ext cx="425400" cy="594900"/>
          </a:xfrm>
          <a:prstGeom prst="rect">
            <a:avLst/>
          </a:prstGeom>
          <a:noFill/>
          <a:ln>
            <a:noFill/>
          </a:ln>
        </p:spPr>
        <p:txBody>
          <a:bodyPr anchorCtr="0" anchor="t" bIns="0" lIns="0" spcFirstLastPara="1" rIns="0" wrap="square" tIns="9850">
            <a:spAutoFit/>
          </a:bodyPr>
          <a:lstStyle/>
          <a:p>
            <a:pPr indent="0" lvl="0" marL="12700" rtl="0" algn="l">
              <a:lnSpc>
                <a:spcPct val="100000"/>
              </a:lnSpc>
              <a:spcBef>
                <a:spcPts val="0"/>
              </a:spcBef>
              <a:spcAft>
                <a:spcPts val="0"/>
              </a:spcAft>
              <a:buNone/>
            </a:pPr>
            <a:r>
              <a:rPr lang="en-GB" sz="3800">
                <a:solidFill>
                  <a:srgbClr val="FFFFFF"/>
                </a:solidFill>
                <a:latin typeface="Montserrat Medium"/>
                <a:ea typeface="Montserrat Medium"/>
                <a:cs typeface="Montserrat Medium"/>
                <a:sym typeface="Montserrat Medium"/>
              </a:rPr>
              <a:t>A</a:t>
            </a:r>
            <a:endParaRPr sz="3800">
              <a:latin typeface="Montserrat Medium"/>
              <a:ea typeface="Montserrat Medium"/>
              <a:cs typeface="Montserrat Medium"/>
              <a:sym typeface="Montserrat Medium"/>
            </a:endParaRPr>
          </a:p>
        </p:txBody>
      </p:sp>
      <p:sp>
        <p:nvSpPr>
          <p:cNvPr id="740" name="Google Shape;740;g2b7d8d061a4_0_1"/>
          <p:cNvSpPr txBox="1"/>
          <p:nvPr/>
        </p:nvSpPr>
        <p:spPr>
          <a:xfrm>
            <a:off x="4037525" y="2913125"/>
            <a:ext cx="598500" cy="594900"/>
          </a:xfrm>
          <a:prstGeom prst="rect">
            <a:avLst/>
          </a:prstGeom>
          <a:noFill/>
          <a:ln>
            <a:noFill/>
          </a:ln>
        </p:spPr>
        <p:txBody>
          <a:bodyPr anchorCtr="0" anchor="t" bIns="0" lIns="0" spcFirstLastPara="1" rIns="0" wrap="square" tIns="9850">
            <a:spAutoFit/>
          </a:bodyPr>
          <a:lstStyle/>
          <a:p>
            <a:pPr indent="0" lvl="0" marL="12700" rtl="0" algn="l">
              <a:lnSpc>
                <a:spcPct val="100000"/>
              </a:lnSpc>
              <a:spcBef>
                <a:spcPts val="0"/>
              </a:spcBef>
              <a:spcAft>
                <a:spcPts val="0"/>
              </a:spcAft>
              <a:buNone/>
            </a:pPr>
            <a:r>
              <a:rPr lang="en-GB" sz="3800">
                <a:solidFill>
                  <a:schemeClr val="dk2"/>
                </a:solidFill>
                <a:latin typeface="Montserrat Medium"/>
                <a:ea typeface="Montserrat Medium"/>
                <a:cs typeface="Montserrat Medium"/>
                <a:sym typeface="Montserrat Medium"/>
              </a:rPr>
              <a:t>M</a:t>
            </a:r>
            <a:endParaRPr sz="3800">
              <a:solidFill>
                <a:schemeClr val="dk2"/>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g2b7d8d061a4_0_11"/>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46" name="Google Shape;746;g2b7d8d061a4_0_11">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7" name="Google Shape;747;g2b7d8d061a4_0_11">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8" name="Google Shape;748;g2b7d8d061a4_0_11">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9" name="Google Shape;749;g2b7d8d061a4_0_11">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g2b7d8d061a4_0_11">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