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311" r:id="rId3"/>
    <p:sldId id="296" r:id="rId4"/>
    <p:sldId id="306" r:id="rId5"/>
    <p:sldId id="307" r:id="rId6"/>
    <p:sldId id="308" r:id="rId7"/>
    <p:sldId id="309"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ontserrat" panose="02000505000000020004" pitchFamily="2" charset="0"/>
      <p:regular r:id="rId16"/>
      <p:bold r:id="rId17"/>
      <p:italic r:id="rId18"/>
      <p:boldItalic r:id="rId19"/>
    </p:embeddedFont>
    <p:embeddedFont>
      <p:font typeface="Montserrat Light" panose="00000400000000000000" pitchFamily="2" charset="0"/>
      <p:regular r:id="rId20"/>
      <p:bold r:id="rId21"/>
      <p:italic r:id="rId22"/>
      <p:boldItalic r:id="rId23"/>
    </p:embeddedFont>
    <p:embeddedFont>
      <p:font typeface="Montserrat Medium" panose="00000600000000000000" pitchFamily="2" charset="0"/>
      <p:regular r:id="rId24"/>
      <p:bold r:id="rId25"/>
      <p:italic r:id="rId26"/>
      <p:boldItalic r:id="rId27"/>
    </p:embeddedFont>
    <p:embeddedFont>
      <p:font typeface="Montserrat SemiBold" panose="000007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1rzq38cOai+ebIcs6QZeo1sk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8" name="Google Shape;13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9" name="Google Shape;13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1" name="Google Shape;13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b2bframeworks.com"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acebook.com/b2bframework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pic>
        <p:nvPicPr>
          <p:cNvPr id="14" name="Google Shape;14;p8"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5" name="Google Shape;15;p8"/>
          <p:cNvPicPr preferRelativeResize="0"/>
          <p:nvPr/>
        </p:nvPicPr>
        <p:blipFill rotWithShape="1">
          <a:blip r:embed="rId3">
            <a:alphaModFix/>
          </a:blip>
          <a:srcRect/>
          <a:stretch/>
        </p:blipFill>
        <p:spPr>
          <a:xfrm>
            <a:off x="2616612" y="1333051"/>
            <a:ext cx="7054162" cy="4344864"/>
          </a:xfrm>
          <a:prstGeom prst="rect">
            <a:avLst/>
          </a:prstGeom>
          <a:noFill/>
          <a:ln>
            <a:noFill/>
          </a:ln>
        </p:spPr>
      </p:pic>
      <p:grpSp>
        <p:nvGrpSpPr>
          <p:cNvPr id="16" name="Google Shape;16;p8"/>
          <p:cNvGrpSpPr/>
          <p:nvPr/>
        </p:nvGrpSpPr>
        <p:grpSpPr>
          <a:xfrm>
            <a:off x="0" y="1585204"/>
            <a:ext cx="1397787" cy="57996"/>
            <a:chOff x="0" y="1077191"/>
            <a:chExt cx="1397787" cy="57996"/>
          </a:xfrm>
        </p:grpSpPr>
        <p:sp>
          <p:nvSpPr>
            <p:cNvPr id="17" name="Google Shape;17;p8"/>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8"/>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238"/>
        <p:cNvGrpSpPr/>
        <p:nvPr/>
      </p:nvGrpSpPr>
      <p:grpSpPr>
        <a:xfrm>
          <a:off x="0" y="0"/>
          <a:ext cx="0" cy="0"/>
          <a:chOff x="0" y="0"/>
          <a:chExt cx="0" cy="0"/>
        </a:xfrm>
      </p:grpSpPr>
      <p:pic>
        <p:nvPicPr>
          <p:cNvPr id="239" name="Google Shape;239;p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40" name="Google Shape;240;p1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43" name="Google Shape;243;p17"/>
          <p:cNvGrpSpPr/>
          <p:nvPr/>
        </p:nvGrpSpPr>
        <p:grpSpPr>
          <a:xfrm>
            <a:off x="0" y="1318491"/>
            <a:ext cx="1397812" cy="58002"/>
            <a:chOff x="0" y="1077191"/>
            <a:chExt cx="1397812" cy="58002"/>
          </a:xfrm>
        </p:grpSpPr>
        <p:sp>
          <p:nvSpPr>
            <p:cNvPr id="244" name="Google Shape;244;p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1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7" name="Google Shape;247;p17"/>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48" name="Google Shape;248;p17"/>
          <p:cNvGrpSpPr/>
          <p:nvPr/>
        </p:nvGrpSpPr>
        <p:grpSpPr>
          <a:xfrm>
            <a:off x="11436251" y="129884"/>
            <a:ext cx="661669" cy="1214119"/>
            <a:chOff x="11436251" y="129884"/>
            <a:chExt cx="661669" cy="1214119"/>
          </a:xfrm>
        </p:grpSpPr>
        <p:sp>
          <p:nvSpPr>
            <p:cNvPr id="249" name="Google Shape;249;p17"/>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7"/>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7"/>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7"/>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7"/>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7"/>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7"/>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7"/>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7"/>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7"/>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7"/>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7"/>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7"/>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7"/>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7"/>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7"/>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7"/>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7"/>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7"/>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7"/>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7"/>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7"/>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7"/>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7"/>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7"/>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7"/>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7"/>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7"/>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7" name="Google Shape;277;p17"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278" name="Google Shape;278;p17"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279"/>
        <p:cNvGrpSpPr/>
        <p:nvPr/>
      </p:nvGrpSpPr>
      <p:grpSpPr>
        <a:xfrm>
          <a:off x="0" y="0"/>
          <a:ext cx="0" cy="0"/>
          <a:chOff x="0" y="0"/>
          <a:chExt cx="0" cy="0"/>
        </a:xfrm>
      </p:grpSpPr>
      <p:pic>
        <p:nvPicPr>
          <p:cNvPr id="280" name="Google Shape;280;p1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81" name="Google Shape;281;p18"/>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1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84" name="Google Shape;284;p18"/>
          <p:cNvGrpSpPr/>
          <p:nvPr/>
        </p:nvGrpSpPr>
        <p:grpSpPr>
          <a:xfrm>
            <a:off x="0" y="1318491"/>
            <a:ext cx="1397812" cy="58002"/>
            <a:chOff x="0" y="1077191"/>
            <a:chExt cx="1397812" cy="58002"/>
          </a:xfrm>
        </p:grpSpPr>
        <p:sp>
          <p:nvSpPr>
            <p:cNvPr id="285" name="Google Shape;285;p18"/>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8"/>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7" name="Google Shape;287;p18"/>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3</a:t>
            </a:r>
            <a:endParaRPr/>
          </a:p>
        </p:txBody>
      </p:sp>
      <p:sp>
        <p:nvSpPr>
          <p:cNvPr id="288" name="Google Shape;288;p18"/>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89" name="Google Shape;289;p1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90" name="Google Shape;290;p18"/>
          <p:cNvGrpSpPr/>
          <p:nvPr/>
        </p:nvGrpSpPr>
        <p:grpSpPr>
          <a:xfrm>
            <a:off x="11436251" y="129884"/>
            <a:ext cx="661669" cy="1214119"/>
            <a:chOff x="11436251" y="129884"/>
            <a:chExt cx="661669" cy="1214119"/>
          </a:xfrm>
        </p:grpSpPr>
        <p:sp>
          <p:nvSpPr>
            <p:cNvPr id="291" name="Google Shape;291;p1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1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19" name="Google Shape;319;p18"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320"/>
        <p:cNvGrpSpPr/>
        <p:nvPr/>
      </p:nvGrpSpPr>
      <p:grpSpPr>
        <a:xfrm>
          <a:off x="0" y="0"/>
          <a:ext cx="0" cy="0"/>
          <a:chOff x="0" y="0"/>
          <a:chExt cx="0" cy="0"/>
        </a:xfrm>
      </p:grpSpPr>
      <p:pic>
        <p:nvPicPr>
          <p:cNvPr id="321" name="Google Shape;321;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22" name="Google Shape;322;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5" name="Google Shape;325;p19"/>
          <p:cNvGrpSpPr/>
          <p:nvPr/>
        </p:nvGrpSpPr>
        <p:grpSpPr>
          <a:xfrm>
            <a:off x="0" y="1318491"/>
            <a:ext cx="1397812" cy="58002"/>
            <a:chOff x="0" y="1077191"/>
            <a:chExt cx="1397812" cy="58002"/>
          </a:xfrm>
        </p:grpSpPr>
        <p:sp>
          <p:nvSpPr>
            <p:cNvPr id="326" name="Google Shape;326;p1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8" name="Google Shape;328;p19"/>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5</a:t>
            </a:r>
            <a:endParaRPr/>
          </a:p>
        </p:txBody>
      </p:sp>
      <p:sp>
        <p:nvSpPr>
          <p:cNvPr id="329" name="Google Shape;329;p19"/>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0" name="Google Shape;330;p19"/>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31" name="Google Shape;331;p19"/>
          <p:cNvGrpSpPr/>
          <p:nvPr/>
        </p:nvGrpSpPr>
        <p:grpSpPr>
          <a:xfrm>
            <a:off x="11436251" y="129884"/>
            <a:ext cx="661669" cy="1214119"/>
            <a:chOff x="11436251" y="129884"/>
            <a:chExt cx="661669" cy="1214119"/>
          </a:xfrm>
        </p:grpSpPr>
        <p:sp>
          <p:nvSpPr>
            <p:cNvPr id="332" name="Google Shape;332;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0" name="Google Shape;360;p19"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61" name="Google Shape;361;p19"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2"/>
        <p:cNvGrpSpPr/>
        <p:nvPr/>
      </p:nvGrpSpPr>
      <p:grpSpPr>
        <a:xfrm>
          <a:off x="0" y="0"/>
          <a:ext cx="0" cy="0"/>
          <a:chOff x="0" y="0"/>
          <a:chExt cx="0" cy="0"/>
        </a:xfrm>
      </p:grpSpPr>
      <p:pic>
        <p:nvPicPr>
          <p:cNvPr id="363" name="Google Shape;363;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64" name="Google Shape;364;p20"/>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7" name="Google Shape;367;p20"/>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8" name="Google Shape;368;p20"/>
          <p:cNvGrpSpPr/>
          <p:nvPr/>
        </p:nvGrpSpPr>
        <p:grpSpPr>
          <a:xfrm>
            <a:off x="0" y="1318491"/>
            <a:ext cx="1397812" cy="58002"/>
            <a:chOff x="0" y="1077191"/>
            <a:chExt cx="1397812" cy="58002"/>
          </a:xfrm>
        </p:grpSpPr>
        <p:sp>
          <p:nvSpPr>
            <p:cNvPr id="369" name="Google Shape;369;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1" name="Google Shape;371;p20"/>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72" name="Google Shape;372;p2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73" name="Google Shape;373;p20"/>
          <p:cNvGrpSpPr/>
          <p:nvPr/>
        </p:nvGrpSpPr>
        <p:grpSpPr>
          <a:xfrm>
            <a:off x="11614051" y="129884"/>
            <a:ext cx="661669" cy="1214119"/>
            <a:chOff x="11436251" y="129884"/>
            <a:chExt cx="661669" cy="1214119"/>
          </a:xfrm>
        </p:grpSpPr>
        <p:sp>
          <p:nvSpPr>
            <p:cNvPr id="374" name="Google Shape;374;p20"/>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0"/>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0"/>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0"/>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0"/>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0"/>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0"/>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0"/>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0"/>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0"/>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0"/>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0"/>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0"/>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0"/>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0"/>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0"/>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0"/>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0"/>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0"/>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0"/>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0"/>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0"/>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0"/>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0"/>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0"/>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0"/>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2" name="Google Shape;402;p20"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3"/>
        <p:cNvGrpSpPr/>
        <p:nvPr/>
      </p:nvGrpSpPr>
      <p:grpSpPr>
        <a:xfrm>
          <a:off x="0" y="0"/>
          <a:ext cx="0" cy="0"/>
          <a:chOff x="0" y="0"/>
          <a:chExt cx="0" cy="0"/>
        </a:xfrm>
      </p:grpSpPr>
      <p:pic>
        <p:nvPicPr>
          <p:cNvPr id="404" name="Google Shape;404;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05" name="Google Shape;405;p21"/>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8" name="Google Shape;408;p21"/>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09" name="Google Shape;409;p21"/>
          <p:cNvGrpSpPr/>
          <p:nvPr/>
        </p:nvGrpSpPr>
        <p:grpSpPr>
          <a:xfrm>
            <a:off x="0" y="1318491"/>
            <a:ext cx="1397812" cy="58002"/>
            <a:chOff x="0" y="1077191"/>
            <a:chExt cx="1397812" cy="58002"/>
          </a:xfrm>
        </p:grpSpPr>
        <p:sp>
          <p:nvSpPr>
            <p:cNvPr id="410" name="Google Shape;410;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2" name="Google Shape;412;p21"/>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13" name="Google Shape;413;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14" name="Google Shape;414;p21"/>
          <p:cNvGrpSpPr/>
          <p:nvPr/>
        </p:nvGrpSpPr>
        <p:grpSpPr>
          <a:xfrm>
            <a:off x="11436251" y="129884"/>
            <a:ext cx="661669" cy="1214119"/>
            <a:chOff x="11436251" y="129884"/>
            <a:chExt cx="661669" cy="1214119"/>
          </a:xfrm>
        </p:grpSpPr>
        <p:sp>
          <p:nvSpPr>
            <p:cNvPr id="415" name="Google Shape;415;p21"/>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1"/>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1"/>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1"/>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1"/>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1"/>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1"/>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1"/>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1"/>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1"/>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1"/>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1"/>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1"/>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1"/>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1"/>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1"/>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1"/>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1"/>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1"/>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1"/>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3" name="Google Shape;443;p21"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44"/>
        <p:cNvGrpSpPr/>
        <p:nvPr/>
      </p:nvGrpSpPr>
      <p:grpSpPr>
        <a:xfrm>
          <a:off x="0" y="0"/>
          <a:ext cx="0" cy="0"/>
          <a:chOff x="0" y="0"/>
          <a:chExt cx="0" cy="0"/>
        </a:xfrm>
      </p:grpSpPr>
      <p:pic>
        <p:nvPicPr>
          <p:cNvPr id="445" name="Google Shape;445;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46" name="Google Shape;446;p22"/>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8" name="Google Shape;448;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49" name="Google Shape;449;p22"/>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0" name="Google Shape;450;p22"/>
          <p:cNvGrpSpPr/>
          <p:nvPr/>
        </p:nvGrpSpPr>
        <p:grpSpPr>
          <a:xfrm>
            <a:off x="0" y="1318491"/>
            <a:ext cx="1397812" cy="58002"/>
            <a:chOff x="0" y="1077191"/>
            <a:chExt cx="1397812" cy="58002"/>
          </a:xfrm>
        </p:grpSpPr>
        <p:sp>
          <p:nvSpPr>
            <p:cNvPr id="451" name="Google Shape;451;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3" name="Google Shape;453;p2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3</a:t>
            </a:r>
            <a:endParaRPr/>
          </a:p>
        </p:txBody>
      </p:sp>
      <p:sp>
        <p:nvSpPr>
          <p:cNvPr id="454" name="Google Shape;454;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55" name="Google Shape;455;p22"/>
          <p:cNvGrpSpPr/>
          <p:nvPr/>
        </p:nvGrpSpPr>
        <p:grpSpPr>
          <a:xfrm>
            <a:off x="11436251" y="129884"/>
            <a:ext cx="661669" cy="1214119"/>
            <a:chOff x="11436251" y="129884"/>
            <a:chExt cx="661669" cy="1214119"/>
          </a:xfrm>
        </p:grpSpPr>
        <p:sp>
          <p:nvSpPr>
            <p:cNvPr id="456" name="Google Shape;456;p22"/>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22"/>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2"/>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2"/>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2"/>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2"/>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2"/>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2"/>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2"/>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2"/>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2"/>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2"/>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2"/>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2"/>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2"/>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2"/>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2"/>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2"/>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22"/>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2"/>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2"/>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2"/>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2"/>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2"/>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2"/>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2"/>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2"/>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2"/>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4" name="Google Shape;484;p22"/>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85"/>
        <p:cNvGrpSpPr/>
        <p:nvPr/>
      </p:nvGrpSpPr>
      <p:grpSpPr>
        <a:xfrm>
          <a:off x="0" y="0"/>
          <a:ext cx="0" cy="0"/>
          <a:chOff x="0" y="0"/>
          <a:chExt cx="0" cy="0"/>
        </a:xfrm>
      </p:grpSpPr>
      <p:pic>
        <p:nvPicPr>
          <p:cNvPr id="486" name="Google Shape;486;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87" name="Google Shape;487;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0" name="Google Shape;490;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1" name="Google Shape;491;p23"/>
          <p:cNvGrpSpPr/>
          <p:nvPr/>
        </p:nvGrpSpPr>
        <p:grpSpPr>
          <a:xfrm>
            <a:off x="0" y="1318491"/>
            <a:ext cx="1397812" cy="58002"/>
            <a:chOff x="0" y="1077191"/>
            <a:chExt cx="1397812" cy="58002"/>
          </a:xfrm>
        </p:grpSpPr>
        <p:sp>
          <p:nvSpPr>
            <p:cNvPr id="492" name="Google Shape;492;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4" name="Google Shape;494;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495" name="Google Shape;495;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96" name="Google Shape;496;p23"/>
          <p:cNvGrpSpPr/>
          <p:nvPr/>
        </p:nvGrpSpPr>
        <p:grpSpPr>
          <a:xfrm>
            <a:off x="11436251" y="129884"/>
            <a:ext cx="661669" cy="1214119"/>
            <a:chOff x="11436251" y="129884"/>
            <a:chExt cx="661669" cy="1214119"/>
          </a:xfrm>
        </p:grpSpPr>
        <p:sp>
          <p:nvSpPr>
            <p:cNvPr id="497" name="Google Shape;497;p23"/>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3"/>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3"/>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3"/>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3"/>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3"/>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3"/>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3"/>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3"/>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3"/>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3"/>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3"/>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3"/>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3"/>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3"/>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3"/>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3"/>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3"/>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3"/>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3"/>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3"/>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3"/>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3"/>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3"/>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3"/>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3"/>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3"/>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3"/>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25" name="Google Shape;525;p23"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26" name="Google Shape;526;p23"/>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27"/>
        <p:cNvGrpSpPr/>
        <p:nvPr/>
      </p:nvGrpSpPr>
      <p:grpSpPr>
        <a:xfrm>
          <a:off x="0" y="0"/>
          <a:ext cx="0" cy="0"/>
          <a:chOff x="0" y="0"/>
          <a:chExt cx="0" cy="0"/>
        </a:xfrm>
      </p:grpSpPr>
      <p:pic>
        <p:nvPicPr>
          <p:cNvPr id="528" name="Google Shape;528;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29" name="Google Shape;529;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2" name="Google Shape;532;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3" name="Google Shape;533;p24"/>
          <p:cNvGrpSpPr/>
          <p:nvPr/>
        </p:nvGrpSpPr>
        <p:grpSpPr>
          <a:xfrm>
            <a:off x="0" y="1318491"/>
            <a:ext cx="1397812" cy="58002"/>
            <a:chOff x="0" y="1077191"/>
            <a:chExt cx="1397812" cy="58002"/>
          </a:xfrm>
        </p:grpSpPr>
        <p:sp>
          <p:nvSpPr>
            <p:cNvPr id="534" name="Google Shape;534;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6" name="Google Shape;536;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37" name="Google Shape;537;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38" name="Google Shape;538;p24"/>
          <p:cNvGrpSpPr/>
          <p:nvPr/>
        </p:nvGrpSpPr>
        <p:grpSpPr>
          <a:xfrm>
            <a:off x="11614051" y="129884"/>
            <a:ext cx="661669" cy="1214119"/>
            <a:chOff x="11436251" y="129884"/>
            <a:chExt cx="661669" cy="1214119"/>
          </a:xfrm>
        </p:grpSpPr>
        <p:sp>
          <p:nvSpPr>
            <p:cNvPr id="539" name="Google Shape;539;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7" name="Google Shape;567;p24"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68"/>
        <p:cNvGrpSpPr/>
        <p:nvPr/>
      </p:nvGrpSpPr>
      <p:grpSpPr>
        <a:xfrm>
          <a:off x="0" y="0"/>
          <a:ext cx="0" cy="0"/>
          <a:chOff x="0" y="0"/>
          <a:chExt cx="0" cy="0"/>
        </a:xfrm>
      </p:grpSpPr>
      <p:pic>
        <p:nvPicPr>
          <p:cNvPr id="569" name="Google Shape;569;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0" name="Google Shape;570;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3" name="Google Shape;573;p25"/>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76" name="Google Shape;576;p26"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9"/>
        <p:cNvGrpSpPr/>
        <p:nvPr/>
      </p:nvGrpSpPr>
      <p:grpSpPr>
        <a:xfrm>
          <a:off x="0" y="0"/>
          <a:ext cx="0" cy="0"/>
          <a:chOff x="0" y="0"/>
          <a:chExt cx="0" cy="0"/>
        </a:xfrm>
      </p:grpSpPr>
      <p:pic>
        <p:nvPicPr>
          <p:cNvPr id="20" name="Google Shape;20;p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7" name="Google Shape;27;p9"/>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0"/>
        <p:cNvGrpSpPr/>
        <p:nvPr/>
      </p:nvGrpSpPr>
      <p:grpSpPr>
        <a:xfrm>
          <a:off x="0" y="0"/>
          <a:ext cx="0" cy="0"/>
          <a:chOff x="0" y="0"/>
          <a:chExt cx="0" cy="0"/>
        </a:xfrm>
      </p:grpSpPr>
      <p:sp>
        <p:nvSpPr>
          <p:cNvPr id="581" name="Google Shape;58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2" name="Google Shape;58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3" name="Google Shape;583;p27"/>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4"/>
        <p:cNvGrpSpPr/>
        <p:nvPr/>
      </p:nvGrpSpPr>
      <p:grpSpPr>
        <a:xfrm>
          <a:off x="0" y="0"/>
          <a:ext cx="0" cy="0"/>
          <a:chOff x="0" y="0"/>
          <a:chExt cx="0" cy="0"/>
        </a:xfrm>
      </p:grpSpPr>
      <p:sp>
        <p:nvSpPr>
          <p:cNvPr id="585" name="Google Shape;5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6" name="Google Shape;58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8" name="Google Shape;588;p28"/>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9"/>
        <p:cNvGrpSpPr/>
        <p:nvPr/>
      </p:nvGrpSpPr>
      <p:grpSpPr>
        <a:xfrm>
          <a:off x="0" y="0"/>
          <a:ext cx="0" cy="0"/>
          <a:chOff x="0" y="0"/>
          <a:chExt cx="0" cy="0"/>
        </a:xfrm>
      </p:grpSpPr>
      <p:sp>
        <p:nvSpPr>
          <p:cNvPr id="590" name="Google Shape;590;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1" name="Google Shape;591;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2" name="Google Shape;59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4" name="Google Shape;59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5" name="Google Shape;595;p29"/>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6"/>
        <p:cNvGrpSpPr/>
        <p:nvPr/>
      </p:nvGrpSpPr>
      <p:grpSpPr>
        <a:xfrm>
          <a:off x="0" y="0"/>
          <a:ext cx="0" cy="0"/>
          <a:chOff x="0" y="0"/>
          <a:chExt cx="0" cy="0"/>
        </a:xfrm>
      </p:grpSpPr>
      <p:sp>
        <p:nvSpPr>
          <p:cNvPr id="597" name="Google Shape;5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8" name="Google Shape;598;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9"/>
        <p:cNvGrpSpPr/>
        <p:nvPr/>
      </p:nvGrpSpPr>
      <p:grpSpPr>
        <a:xfrm>
          <a:off x="0" y="0"/>
          <a:ext cx="0" cy="0"/>
          <a:chOff x="0" y="0"/>
          <a:chExt cx="0" cy="0"/>
        </a:xfrm>
      </p:grpSpPr>
      <p:sp>
        <p:nvSpPr>
          <p:cNvPr id="600" name="Google Shape;60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1" name="Google Shape;60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3"/>
        <p:cNvGrpSpPr/>
        <p:nvPr/>
      </p:nvGrpSpPr>
      <p:grpSpPr>
        <a:xfrm>
          <a:off x="0" y="0"/>
          <a:ext cx="0" cy="0"/>
          <a:chOff x="0" y="0"/>
          <a:chExt cx="0" cy="0"/>
        </a:xfrm>
      </p:grpSpPr>
      <p:sp>
        <p:nvSpPr>
          <p:cNvPr id="604" name="Google Shape;60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5" name="Google Shape;60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6" name="Google Shape;60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07" name="Google Shape;60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8" name="Google Shape;60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0"/>
        <p:cNvGrpSpPr/>
        <p:nvPr/>
      </p:nvGrpSpPr>
      <p:grpSpPr>
        <a:xfrm>
          <a:off x="0" y="0"/>
          <a:ext cx="0" cy="0"/>
          <a:chOff x="0" y="0"/>
          <a:chExt cx="0" cy="0"/>
        </a:xfrm>
      </p:grpSpPr>
      <p:sp>
        <p:nvSpPr>
          <p:cNvPr id="611" name="Google Shape;611;p33"/>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2" name="Google Shape;612;p33"/>
          <p:cNvSpPr txBox="1">
            <a:spLocks noGrp="1"/>
          </p:cNvSpPr>
          <p:nvPr>
            <p:ph type="body" idx="1"/>
          </p:nvPr>
        </p:nvSpPr>
        <p:spPr>
          <a:xfrm>
            <a:off x="596900" y="1484784"/>
            <a:ext cx="10968000" cy="4077816"/>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90000"/>
              </a:lnSpc>
              <a:spcBef>
                <a:spcPts val="10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33"/>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4" name="Google Shape;614;p33"/>
          <p:cNvSpPr txBox="1"/>
          <p:nvPr/>
        </p:nvSpPr>
        <p:spPr>
          <a:xfrm>
            <a:off x="4559830" y="6558231"/>
            <a:ext cx="192021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3688046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3588432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270495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59"/>
        <p:cNvGrpSpPr/>
        <p:nvPr/>
      </p:nvGrpSpPr>
      <p:grpSpPr>
        <a:xfrm>
          <a:off x="0" y="0"/>
          <a:ext cx="0" cy="0"/>
          <a:chOff x="0" y="0"/>
          <a:chExt cx="0" cy="0"/>
        </a:xfrm>
      </p:grpSpPr>
      <p:pic>
        <p:nvPicPr>
          <p:cNvPr id="60" name="Google Shape;60;p1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1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1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 name="Google Shape;68;p1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69" name="Google Shape;69;p10"/>
          <p:cNvGrpSpPr/>
          <p:nvPr/>
        </p:nvGrpSpPr>
        <p:grpSpPr>
          <a:xfrm>
            <a:off x="11436251" y="129884"/>
            <a:ext cx="661669" cy="1214119"/>
            <a:chOff x="11436251" y="129884"/>
            <a:chExt cx="661669" cy="1214119"/>
          </a:xfrm>
        </p:grpSpPr>
        <p:sp>
          <p:nvSpPr>
            <p:cNvPr id="70" name="Google Shape;70;p1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1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8" name="Google Shape;98;p10"/>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3126828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3200673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33855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24125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99"/>
        <p:cNvGrpSpPr/>
        <p:nvPr/>
      </p:nvGrpSpPr>
      <p:grpSpPr>
        <a:xfrm>
          <a:off x="0" y="0"/>
          <a:ext cx="0" cy="0"/>
          <a:chOff x="0" y="0"/>
          <a:chExt cx="0" cy="0"/>
        </a:xfrm>
      </p:grpSpPr>
      <p:pic>
        <p:nvPicPr>
          <p:cNvPr id="100" name="Google Shape;100;p1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1" name="Google Shape;101;p1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
        <p:nvSpPr>
          <p:cNvPr id="104" name="Google Shape;104;p1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5" name="Google Shape;105;p11"/>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106" name="Google Shape;106;p11"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107" name="Google Shape;107;p11"/>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8" name="Google Shape;108;p11"/>
          <p:cNvGrpSpPr/>
          <p:nvPr/>
        </p:nvGrpSpPr>
        <p:grpSpPr>
          <a:xfrm>
            <a:off x="11626751" y="129884"/>
            <a:ext cx="661669" cy="1214119"/>
            <a:chOff x="11436251" y="129884"/>
            <a:chExt cx="661669" cy="1214119"/>
          </a:xfrm>
        </p:grpSpPr>
        <p:sp>
          <p:nvSpPr>
            <p:cNvPr id="109" name="Google Shape;109;p1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137"/>
        <p:cNvGrpSpPr/>
        <p:nvPr/>
      </p:nvGrpSpPr>
      <p:grpSpPr>
        <a:xfrm>
          <a:off x="0" y="0"/>
          <a:ext cx="0" cy="0"/>
          <a:chOff x="0" y="0"/>
          <a:chExt cx="0" cy="0"/>
        </a:xfrm>
      </p:grpSpPr>
      <p:pic>
        <p:nvPicPr>
          <p:cNvPr id="138" name="Google Shape;138;p12"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139" name="Google Shape;139;p12"/>
          <p:cNvSpPr txBox="1"/>
          <p:nvPr/>
        </p:nvSpPr>
        <p:spPr>
          <a:xfrm>
            <a:off x="502300" y="4331675"/>
            <a:ext cx="5321100" cy="157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0" i="0">
                <a:solidFill>
                  <a:schemeClr val="dk2"/>
                </a:solidFill>
                <a:latin typeface="Montserrat"/>
                <a:ea typeface="Montserrat"/>
                <a:cs typeface="Montserrat"/>
                <a:sym typeface="Montserrat"/>
              </a:rPr>
              <a:t>To view further frameworks please visit:</a:t>
            </a:r>
            <a:endParaRPr sz="1800"/>
          </a:p>
          <a:p>
            <a:pPr marL="0" marR="0" lvl="0" indent="0" algn="l" rtl="0">
              <a:lnSpc>
                <a:spcPct val="115000"/>
              </a:lnSpc>
              <a:spcBef>
                <a:spcPts val="0"/>
              </a:spcBef>
              <a:spcAft>
                <a:spcPts val="0"/>
              </a:spcAft>
              <a:buNone/>
            </a:pPr>
            <a:r>
              <a:rPr lang="en-GB" sz="1800" b="0" i="0" u="sng">
                <a:solidFill>
                  <a:schemeClr val="accent1"/>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www.b2bframeworks.co</a:t>
            </a:r>
            <a:r>
              <a:rPr lang="en-GB" sz="1800" u="sng">
                <a:solidFill>
                  <a:schemeClr val="accent1"/>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m</a:t>
            </a:r>
            <a:endParaRPr sz="1800">
              <a:solidFill>
                <a:schemeClr val="accent1"/>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None/>
            </a:pPr>
            <a:endParaRPr sz="1600">
              <a:solidFill>
                <a:schemeClr val="accent1"/>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None/>
            </a:pPr>
            <a:endParaRPr sz="1600">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800" i="0">
                <a:solidFill>
                  <a:schemeClr val="lt1"/>
                </a:solidFill>
                <a:latin typeface="Montserrat Medium"/>
                <a:ea typeface="Montserrat Medium"/>
                <a:cs typeface="Montserrat Medium"/>
                <a:sym typeface="Montserrat Medium"/>
              </a:rPr>
              <a:t>Keep In touch:</a:t>
            </a:r>
            <a:endParaRPr sz="1600">
              <a:solidFill>
                <a:schemeClr val="lt1"/>
              </a:solidFill>
              <a:latin typeface="Montserrat Medium"/>
              <a:ea typeface="Montserrat Medium"/>
              <a:cs typeface="Montserrat Medium"/>
              <a:sym typeface="Montserrat Medium"/>
            </a:endParaRPr>
          </a:p>
        </p:txBody>
      </p:sp>
      <p:pic>
        <p:nvPicPr>
          <p:cNvPr id="140" name="Google Shape;140;p12" descr="A black letter f in a white circle&#10;&#10;Description automatically generated">
            <a:hlinkClick r:id="rId4"/>
          </p:cNvPr>
          <p:cNvPicPr preferRelativeResize="0"/>
          <p:nvPr/>
        </p:nvPicPr>
        <p:blipFill rotWithShape="1">
          <a:blip r:embed="rId5">
            <a:alphaModFix/>
          </a:blip>
          <a:srcRect/>
          <a:stretch/>
        </p:blipFill>
        <p:spPr>
          <a:xfrm>
            <a:off x="591212" y="6023422"/>
            <a:ext cx="370132" cy="370132"/>
          </a:xfrm>
          <a:prstGeom prst="rect">
            <a:avLst/>
          </a:prstGeom>
          <a:noFill/>
          <a:ln>
            <a:noFill/>
          </a:ln>
        </p:spPr>
      </p:pic>
      <p:pic>
        <p:nvPicPr>
          <p:cNvPr id="141" name="Google Shape;141;p12" descr="A black and white circle with letters in it&#10;&#10;Description automatically generated"/>
          <p:cNvPicPr preferRelativeResize="0"/>
          <p:nvPr/>
        </p:nvPicPr>
        <p:blipFill rotWithShape="1">
          <a:blip r:embed="rId6">
            <a:alphaModFix/>
          </a:blip>
          <a:srcRect/>
          <a:stretch/>
        </p:blipFill>
        <p:spPr>
          <a:xfrm>
            <a:off x="1172044" y="6023422"/>
            <a:ext cx="370132" cy="370132"/>
          </a:xfrm>
          <a:prstGeom prst="rect">
            <a:avLst/>
          </a:prstGeom>
          <a:noFill/>
          <a:ln>
            <a:noFill/>
          </a:ln>
        </p:spPr>
      </p:pic>
      <p:pic>
        <p:nvPicPr>
          <p:cNvPr id="142" name="Google Shape;142;p12" descr="A blue x in a white circle&#10;&#10;Description automatically generated"/>
          <p:cNvPicPr preferRelativeResize="0"/>
          <p:nvPr/>
        </p:nvPicPr>
        <p:blipFill rotWithShape="1">
          <a:blip r:embed="rId7">
            <a:alphaModFix/>
          </a:blip>
          <a:srcRect/>
          <a:stretch/>
        </p:blipFill>
        <p:spPr>
          <a:xfrm>
            <a:off x="1724742" y="5991392"/>
            <a:ext cx="433362" cy="416694"/>
          </a:xfrm>
          <a:prstGeom prst="rect">
            <a:avLst/>
          </a:prstGeom>
          <a:noFill/>
          <a:ln>
            <a:noFill/>
          </a:ln>
        </p:spPr>
      </p:pic>
      <p:pic>
        <p:nvPicPr>
          <p:cNvPr id="143" name="Google Shape;143;p12" descr="A logo of a camera&#10;&#10;Description automatically generated"/>
          <p:cNvPicPr preferRelativeResize="0"/>
          <p:nvPr/>
        </p:nvPicPr>
        <p:blipFill rotWithShape="1">
          <a:blip r:embed="rId8">
            <a:alphaModFix/>
          </a:blip>
          <a:srcRect/>
          <a:stretch/>
        </p:blipFill>
        <p:spPr>
          <a:xfrm>
            <a:off x="2305574" y="5995316"/>
            <a:ext cx="433362" cy="416694"/>
          </a:xfrm>
          <a:prstGeom prst="rect">
            <a:avLst/>
          </a:prstGeom>
          <a:noFill/>
          <a:ln>
            <a:noFill/>
          </a:ln>
        </p:spPr>
      </p:pic>
      <p:sp>
        <p:nvSpPr>
          <p:cNvPr id="144" name="Google Shape;144;p12"/>
          <p:cNvSpPr txBox="1">
            <a:spLocks noGrp="1"/>
          </p:cNvSpPr>
          <p:nvPr>
            <p:ph type="title"/>
          </p:nvPr>
        </p:nvSpPr>
        <p:spPr>
          <a:xfrm>
            <a:off x="380575" y="3534850"/>
            <a:ext cx="72024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145"/>
        <p:cNvGrpSpPr/>
        <p:nvPr/>
      </p:nvGrpSpPr>
      <p:grpSpPr>
        <a:xfrm>
          <a:off x="0" y="0"/>
          <a:ext cx="0" cy="0"/>
          <a:chOff x="0" y="0"/>
          <a:chExt cx="0" cy="0"/>
        </a:xfrm>
      </p:grpSpPr>
      <p:pic>
        <p:nvPicPr>
          <p:cNvPr id="146" name="Google Shape;146;p1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47" name="Google Shape;147;p13"/>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148" name="Google Shape;148;p13"/>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149" name="Google Shape;149;p13"/>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3"/>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3"/>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152"/>
        <p:cNvGrpSpPr/>
        <p:nvPr/>
      </p:nvGrpSpPr>
      <p:grpSpPr>
        <a:xfrm>
          <a:off x="0" y="0"/>
          <a:ext cx="0" cy="0"/>
          <a:chOff x="0" y="0"/>
          <a:chExt cx="0" cy="0"/>
        </a:xfrm>
      </p:grpSpPr>
      <p:sp>
        <p:nvSpPr>
          <p:cNvPr id="153" name="Google Shape;153;p14"/>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154" name="Google Shape;154;p14"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155" name="Google Shape;155;p14"/>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156" name="Google Shape;156;p14"/>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4"/>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14"/>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159" name="Google Shape;159;p14"/>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160"/>
        <p:cNvGrpSpPr/>
        <p:nvPr/>
      </p:nvGrpSpPr>
      <p:grpSpPr>
        <a:xfrm>
          <a:off x="0" y="0"/>
          <a:ext cx="0" cy="0"/>
          <a:chOff x="0" y="0"/>
          <a:chExt cx="0" cy="0"/>
        </a:xfrm>
      </p:grpSpPr>
      <p:pic>
        <p:nvPicPr>
          <p:cNvPr id="161" name="Google Shape;161;p1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62" name="Google Shape;162;p1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65" name="Google Shape;165;p15"/>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166" name="Google Shape;166;p1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5"/>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69" name="Google Shape;169;p15"/>
          <p:cNvGrpSpPr/>
          <p:nvPr/>
        </p:nvGrpSpPr>
        <p:grpSpPr>
          <a:xfrm>
            <a:off x="11436251" y="129884"/>
            <a:ext cx="661669" cy="1214119"/>
            <a:chOff x="11436251" y="129884"/>
            <a:chExt cx="661669" cy="1214119"/>
          </a:xfrm>
        </p:grpSpPr>
        <p:sp>
          <p:nvSpPr>
            <p:cNvPr id="170" name="Google Shape;170;p1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8" name="Google Shape;198;p15"/>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199"/>
        <p:cNvGrpSpPr/>
        <p:nvPr/>
      </p:nvGrpSpPr>
      <p:grpSpPr>
        <a:xfrm>
          <a:off x="0" y="0"/>
          <a:ext cx="0" cy="0"/>
          <a:chOff x="0" y="0"/>
          <a:chExt cx="0" cy="0"/>
        </a:xfrm>
      </p:grpSpPr>
      <p:pic>
        <p:nvPicPr>
          <p:cNvPr id="200" name="Google Shape;200;p1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01" name="Google Shape;201;p16"/>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04" name="Google Shape;204;p1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16"/>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07" name="Google Shape;207;p16"/>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08" name="Google Shape;208;p16"/>
          <p:cNvGrpSpPr/>
          <p:nvPr/>
        </p:nvGrpSpPr>
        <p:grpSpPr>
          <a:xfrm>
            <a:off x="11436251" y="129884"/>
            <a:ext cx="661669" cy="1214119"/>
            <a:chOff x="11436251" y="129884"/>
            <a:chExt cx="661669" cy="1214119"/>
          </a:xfrm>
        </p:grpSpPr>
        <p:sp>
          <p:nvSpPr>
            <p:cNvPr id="209" name="Google Shape;209;p16"/>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6"/>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6"/>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6"/>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6"/>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6"/>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6"/>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6"/>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6"/>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6"/>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6"/>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6"/>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6"/>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6"/>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6"/>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6"/>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6"/>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6"/>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6"/>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6"/>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6"/>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6"/>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6"/>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6"/>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6"/>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6"/>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6"/>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6"/>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37" name="Google Shape;237;p16"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704" r:id="rId27"/>
    <p:sldLayoutId id="2147483705" r:id="rId28"/>
    <p:sldLayoutId id="2147483706" r:id="rId29"/>
    <p:sldLayoutId id="2147483707" r:id="rId30"/>
    <p:sldLayoutId id="2147483708" r:id="rId31"/>
    <p:sldLayoutId id="214748370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www.glassdoor.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1"/>
          <p:cNvSpPr txBox="1">
            <a:spLocks noGrp="1"/>
          </p:cNvSpPr>
          <p:nvPr>
            <p:ph type="title"/>
          </p:nvPr>
        </p:nvSpPr>
        <p:spPr>
          <a:xfrm>
            <a:off x="492630" y="818832"/>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400" b="0" i="0" u="none" strike="noStrike" cap="none" dirty="0">
                <a:solidFill>
                  <a:schemeClr val="dk2"/>
                </a:solidFill>
                <a:latin typeface="Montserrat SemiBold"/>
                <a:ea typeface="Montserrat SemiBold"/>
                <a:cs typeface="Montserrat SemiBold"/>
                <a:sym typeface="Montserrat SemiBold"/>
              </a:rPr>
              <a:t>Four Corners</a:t>
            </a:r>
            <a:endParaRPr dirty="0"/>
          </a:p>
        </p:txBody>
      </p:sp>
      <p:pic>
        <p:nvPicPr>
          <p:cNvPr id="3" name="Picture 2">
            <a:extLst>
              <a:ext uri="{FF2B5EF4-FFF2-40B4-BE49-F238E27FC236}">
                <a16:creationId xmlns:a16="http://schemas.microsoft.com/office/drawing/2014/main" id="{6089BA67-EB6A-BE5A-7221-1BED53AB9699}"/>
              </a:ext>
            </a:extLst>
          </p:cNvPr>
          <p:cNvPicPr>
            <a:picLocks noChangeAspect="1"/>
          </p:cNvPicPr>
          <p:nvPr/>
        </p:nvPicPr>
        <p:blipFill>
          <a:blip r:embed="rId3"/>
          <a:stretch>
            <a:fillRect/>
          </a:stretch>
        </p:blipFill>
        <p:spPr>
          <a:xfrm>
            <a:off x="3688038" y="3636473"/>
            <a:ext cx="1380919" cy="986980"/>
          </a:xfrm>
          <a:prstGeom prst="rect">
            <a:avLst/>
          </a:prstGeom>
        </p:spPr>
      </p:pic>
      <p:pic>
        <p:nvPicPr>
          <p:cNvPr id="4" name="Picture 3">
            <a:extLst>
              <a:ext uri="{FF2B5EF4-FFF2-40B4-BE49-F238E27FC236}">
                <a16:creationId xmlns:a16="http://schemas.microsoft.com/office/drawing/2014/main" id="{3919546E-BA29-66C9-EEDE-A1BB5B2F3E00}"/>
              </a:ext>
            </a:extLst>
          </p:cNvPr>
          <p:cNvPicPr>
            <a:picLocks noChangeAspect="1"/>
          </p:cNvPicPr>
          <p:nvPr/>
        </p:nvPicPr>
        <p:blipFill>
          <a:blip r:embed="rId3"/>
          <a:stretch>
            <a:fillRect/>
          </a:stretch>
        </p:blipFill>
        <p:spPr>
          <a:xfrm>
            <a:off x="6441177" y="2488408"/>
            <a:ext cx="1768545" cy="12640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4" y="472411"/>
            <a:ext cx="7896085" cy="546778"/>
          </a:xfrm>
        </p:spPr>
        <p:txBody>
          <a:bodyPr>
            <a:normAutofit/>
          </a:bodyPr>
          <a:lstStyle/>
          <a:p>
            <a:r>
              <a:rPr lang="en-GB" dirty="0"/>
              <a:t>Building a competitive strategy</a:t>
            </a:r>
          </a:p>
        </p:txBody>
      </p:sp>
      <p:sp>
        <p:nvSpPr>
          <p:cNvPr id="6" name="Rectangle 5"/>
          <p:cNvSpPr/>
          <p:nvPr/>
        </p:nvSpPr>
        <p:spPr>
          <a:xfrm>
            <a:off x="1509732" y="1368892"/>
            <a:ext cx="7896085" cy="379656"/>
          </a:xfrm>
          <a:prstGeom prst="rect">
            <a:avLst/>
          </a:prstGeom>
        </p:spPr>
        <p:txBody>
          <a:bodyPr wrap="square">
            <a:spAutoFit/>
          </a:bodyPr>
          <a:lstStyle/>
          <a:p>
            <a:pPr algn="ctr"/>
            <a:r>
              <a:rPr lang="en-GB" sz="1800" dirty="0">
                <a:solidFill>
                  <a:schemeClr val="lt1"/>
                </a:solidFill>
                <a:latin typeface="Montserrat SemiBold"/>
              </a:rPr>
              <a:t>Use this model to analyse competitors’ strategies</a:t>
            </a:r>
            <a:endParaRPr lang="en-GB" sz="1867" dirty="0"/>
          </a:p>
        </p:txBody>
      </p:sp>
      <p:sp>
        <p:nvSpPr>
          <p:cNvPr id="3" name="TextBox 2"/>
          <p:cNvSpPr txBox="1"/>
          <p:nvPr/>
        </p:nvSpPr>
        <p:spPr>
          <a:xfrm>
            <a:off x="623063" y="1983417"/>
            <a:ext cx="5376927" cy="3293209"/>
          </a:xfrm>
          <a:prstGeom prst="rect">
            <a:avLst/>
          </a:prstGeom>
          <a:noFill/>
        </p:spPr>
        <p:txBody>
          <a:bodyPr wrap="square" rtlCol="0">
            <a:spAutoFit/>
          </a:bodyPr>
          <a:lstStyle/>
          <a:p>
            <a:r>
              <a:rPr lang="en-GB" sz="1600" dirty="0"/>
              <a:t>The four corners model was developed by Michael Porter of Harvard Business School. It is so called because it considers four specific aspects of a competitor’s strategy:</a:t>
            </a:r>
          </a:p>
          <a:p>
            <a:endParaRPr lang="en-GB" sz="1600" dirty="0"/>
          </a:p>
          <a:p>
            <a:pPr marL="228594" indent="-228594">
              <a:buFont typeface="Arial" panose="020B0604020202020204" pitchFamily="34" charset="0"/>
              <a:buChar char="•"/>
            </a:pPr>
            <a:r>
              <a:rPr lang="en-GB" sz="1600" b="1" dirty="0">
                <a:solidFill>
                  <a:schemeClr val="bg1"/>
                </a:solidFill>
              </a:rPr>
              <a:t>Drivers</a:t>
            </a:r>
            <a:r>
              <a:rPr lang="en-GB" sz="1600" dirty="0"/>
              <a:t>: the financial goals, culture and philosophies that motivate the competitor</a:t>
            </a:r>
          </a:p>
          <a:p>
            <a:pPr marL="228594" indent="-228594">
              <a:buFont typeface="Arial" panose="020B0604020202020204" pitchFamily="34" charset="0"/>
              <a:buChar char="•"/>
            </a:pPr>
            <a:r>
              <a:rPr lang="en-GB" sz="1600" b="1" dirty="0">
                <a:solidFill>
                  <a:schemeClr val="bg1"/>
                </a:solidFill>
              </a:rPr>
              <a:t>Management assumptions</a:t>
            </a:r>
            <a:r>
              <a:rPr lang="en-GB" sz="1600" dirty="0"/>
              <a:t>: the perceived strengths and weaknesses of the competitor and its attitude to competitors</a:t>
            </a:r>
          </a:p>
          <a:p>
            <a:pPr marL="228594" indent="-228594">
              <a:buFont typeface="Arial" panose="020B0604020202020204" pitchFamily="34" charset="0"/>
              <a:buChar char="•"/>
            </a:pPr>
            <a:r>
              <a:rPr lang="en-GB" sz="1600" b="1" dirty="0">
                <a:solidFill>
                  <a:schemeClr val="bg1"/>
                </a:solidFill>
              </a:rPr>
              <a:t>Strategy</a:t>
            </a:r>
            <a:r>
              <a:rPr lang="en-GB" sz="1600" dirty="0"/>
              <a:t>: how the competitor differentiates itself and offers value to customers</a:t>
            </a:r>
          </a:p>
          <a:p>
            <a:pPr marL="228594" indent="-228594">
              <a:buFont typeface="Arial" panose="020B0604020202020204" pitchFamily="34" charset="0"/>
              <a:buChar char="•"/>
            </a:pPr>
            <a:r>
              <a:rPr lang="en-GB" sz="1600" b="1" dirty="0">
                <a:solidFill>
                  <a:schemeClr val="bg1"/>
                </a:solidFill>
              </a:rPr>
              <a:t>Capabilities</a:t>
            </a:r>
            <a:r>
              <a:rPr lang="en-GB" sz="1600" dirty="0"/>
              <a:t>: the strength of the competitor in all respects – financially, marketing, workforce etc.</a:t>
            </a:r>
          </a:p>
        </p:txBody>
      </p:sp>
      <p:pic>
        <p:nvPicPr>
          <p:cNvPr id="2" name="Picture 1">
            <a:extLst>
              <a:ext uri="{FF2B5EF4-FFF2-40B4-BE49-F238E27FC236}">
                <a16:creationId xmlns:a16="http://schemas.microsoft.com/office/drawing/2014/main" id="{83122AC2-3EA0-7067-D922-DADA6C484A77}"/>
              </a:ext>
            </a:extLst>
          </p:cNvPr>
          <p:cNvPicPr>
            <a:picLocks noChangeAspect="1"/>
          </p:cNvPicPr>
          <p:nvPr/>
        </p:nvPicPr>
        <p:blipFill>
          <a:blip r:embed="rId2"/>
          <a:stretch>
            <a:fillRect/>
          </a:stretch>
        </p:blipFill>
        <p:spPr>
          <a:xfrm>
            <a:off x="6357435" y="1882121"/>
            <a:ext cx="5293185" cy="3783183"/>
          </a:xfrm>
          <a:prstGeom prst="rect">
            <a:avLst/>
          </a:prstGeom>
        </p:spPr>
      </p:pic>
      <p:sp>
        <p:nvSpPr>
          <p:cNvPr id="5" name="Google Shape;1366;p3">
            <a:extLst>
              <a:ext uri="{FF2B5EF4-FFF2-40B4-BE49-F238E27FC236}">
                <a16:creationId xmlns:a16="http://schemas.microsoft.com/office/drawing/2014/main" id="{F27F7DC2-B1D5-FFF0-03E7-C77CD8DF786E}"/>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7" name="Google Shape;1367;p3">
            <a:extLst>
              <a:ext uri="{FF2B5EF4-FFF2-40B4-BE49-F238E27FC236}">
                <a16:creationId xmlns:a16="http://schemas.microsoft.com/office/drawing/2014/main" id="{C26B32C4-255A-BDA3-0CFA-653F1B86B705}"/>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a:t>
            </a:fld>
            <a:endParaRPr dirty="0"/>
          </a:p>
        </p:txBody>
      </p:sp>
    </p:spTree>
    <p:extLst>
      <p:ext uri="{BB962C8B-B14F-4D97-AF65-F5344CB8AC3E}">
        <p14:creationId xmlns:p14="http://schemas.microsoft.com/office/powerpoint/2010/main" val="10039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4" y="472411"/>
            <a:ext cx="9386955" cy="546778"/>
          </a:xfrm>
        </p:spPr>
        <p:txBody>
          <a:bodyPr>
            <a:normAutofit/>
          </a:bodyPr>
          <a:lstStyle/>
          <a:p>
            <a:r>
              <a:rPr lang="en-GB" dirty="0"/>
              <a:t>Step 1: Things that drive the competitor</a:t>
            </a:r>
          </a:p>
        </p:txBody>
      </p:sp>
      <p:sp>
        <p:nvSpPr>
          <p:cNvPr id="3" name="TextBox 2"/>
          <p:cNvSpPr txBox="1"/>
          <p:nvPr/>
        </p:nvSpPr>
        <p:spPr>
          <a:xfrm>
            <a:off x="719403" y="1347495"/>
            <a:ext cx="10369152" cy="338554"/>
          </a:xfrm>
          <a:prstGeom prst="rect">
            <a:avLst/>
          </a:prstGeom>
          <a:noFill/>
        </p:spPr>
        <p:txBody>
          <a:bodyPr wrap="square" rtlCol="0">
            <a:spAutoFit/>
          </a:bodyPr>
          <a:lstStyle/>
          <a:p>
            <a:r>
              <a:rPr lang="en-GB" sz="1600" dirty="0">
                <a:latin typeface="+mj-lt"/>
              </a:rPr>
              <a:t>Work through this check list of questions to determine the things that drive the competitor. </a:t>
            </a:r>
          </a:p>
        </p:txBody>
      </p:sp>
      <p:sp>
        <p:nvSpPr>
          <p:cNvPr id="5" name="TextBox 4"/>
          <p:cNvSpPr txBox="1"/>
          <p:nvPr/>
        </p:nvSpPr>
        <p:spPr>
          <a:xfrm>
            <a:off x="719403" y="1988840"/>
            <a:ext cx="9697077" cy="3539430"/>
          </a:xfrm>
          <a:prstGeom prst="rect">
            <a:avLst/>
          </a:prstGeom>
          <a:noFill/>
        </p:spPr>
        <p:txBody>
          <a:bodyPr wrap="square" rtlCol="0">
            <a:spAutoFit/>
          </a:bodyPr>
          <a:lstStyle/>
          <a:p>
            <a:r>
              <a:rPr lang="en-GB" sz="1600" dirty="0">
                <a:latin typeface="+mj-lt"/>
              </a:rPr>
              <a:t>What can you determine about the drivers of the competitor from its financial accounts, website, LinkedIn, articles, and sales peoples’ reports?</a:t>
            </a:r>
          </a:p>
          <a:p>
            <a:endParaRPr lang="en-GB" sz="1600" dirty="0">
              <a:latin typeface="+mj-lt"/>
            </a:endParaRPr>
          </a:p>
          <a:p>
            <a:pPr marL="228594" indent="-228594">
              <a:buFont typeface="Arial" panose="020B0604020202020204" pitchFamily="34" charset="0"/>
              <a:buChar char="•"/>
            </a:pPr>
            <a:r>
              <a:rPr lang="en-GB" sz="1600" dirty="0">
                <a:latin typeface="+mj-lt"/>
              </a:rPr>
              <a:t>Is the competitor driven more by profit than revenue? </a:t>
            </a:r>
          </a:p>
          <a:p>
            <a:pPr marL="228594" indent="-228594">
              <a:buFont typeface="Arial" panose="020B0604020202020204" pitchFamily="34" charset="0"/>
              <a:buChar char="•"/>
            </a:pPr>
            <a:r>
              <a:rPr lang="en-GB" sz="1600" dirty="0">
                <a:latin typeface="+mj-lt"/>
              </a:rPr>
              <a:t>Is the competitor driven by a requirement to “fill the mill”?</a:t>
            </a:r>
          </a:p>
          <a:p>
            <a:pPr marL="228594" indent="-228594">
              <a:buFont typeface="Arial" panose="020B0604020202020204" pitchFamily="34" charset="0"/>
              <a:buChar char="•"/>
            </a:pPr>
            <a:r>
              <a:rPr lang="en-GB" sz="1600" dirty="0">
                <a:latin typeface="+mj-lt"/>
              </a:rPr>
              <a:t>What is the estimated breakeven point of the competitor? </a:t>
            </a:r>
          </a:p>
          <a:p>
            <a:pPr marL="228594" indent="-228594">
              <a:buFont typeface="Arial" panose="020B0604020202020204" pitchFamily="34" charset="0"/>
              <a:buChar char="•"/>
            </a:pPr>
            <a:r>
              <a:rPr lang="en-GB" sz="1600" dirty="0">
                <a:latin typeface="+mj-lt"/>
              </a:rPr>
              <a:t>How close to breakeven point is the competitor working at the present?</a:t>
            </a:r>
          </a:p>
          <a:p>
            <a:pPr marL="228594" indent="-228594">
              <a:buFont typeface="Arial" panose="020B0604020202020204" pitchFamily="34" charset="0"/>
              <a:buChar char="•"/>
            </a:pPr>
            <a:r>
              <a:rPr lang="en-GB" sz="1600" dirty="0">
                <a:latin typeface="+mj-lt"/>
              </a:rPr>
              <a:t>What is the corporate culture of the competitor – short-term or long-term?</a:t>
            </a:r>
          </a:p>
          <a:p>
            <a:pPr marL="228594" indent="-228594">
              <a:buFont typeface="Arial" panose="020B0604020202020204" pitchFamily="34" charset="0"/>
              <a:buChar char="•"/>
            </a:pPr>
            <a:r>
              <a:rPr lang="en-GB" sz="1600" dirty="0">
                <a:latin typeface="+mj-lt"/>
              </a:rPr>
              <a:t>To what extent is the competitor “command and control” versus flat and empowered?</a:t>
            </a:r>
          </a:p>
          <a:p>
            <a:pPr marL="228594" indent="-228594">
              <a:buFont typeface="Arial" panose="020B0604020202020204" pitchFamily="34" charset="0"/>
              <a:buChar char="•"/>
            </a:pPr>
            <a:r>
              <a:rPr lang="en-GB" sz="1600" dirty="0">
                <a:latin typeface="+mj-lt"/>
              </a:rPr>
              <a:t>Who are the main individuals wielding power within the competitor? </a:t>
            </a:r>
          </a:p>
          <a:p>
            <a:pPr marL="228594" indent="-228594">
              <a:buFont typeface="Arial" panose="020B0604020202020204" pitchFamily="34" charset="0"/>
              <a:buChar char="•"/>
            </a:pPr>
            <a:r>
              <a:rPr lang="en-GB" sz="1600" dirty="0">
                <a:latin typeface="+mj-lt"/>
              </a:rPr>
              <a:t>What do we know about the motivation of these individuals?</a:t>
            </a:r>
          </a:p>
          <a:p>
            <a:pPr marL="228594" indent="-228594">
              <a:buFont typeface="Arial" panose="020B0604020202020204" pitchFamily="34" charset="0"/>
              <a:buChar char="•"/>
            </a:pPr>
            <a:r>
              <a:rPr lang="en-GB" sz="1600" dirty="0">
                <a:latin typeface="+mj-lt"/>
              </a:rPr>
              <a:t>What is the ethical stance of the competitor?</a:t>
            </a:r>
          </a:p>
          <a:p>
            <a:endParaRPr lang="en-GB" sz="1600" dirty="0">
              <a:latin typeface="+mj-lt"/>
            </a:endParaRPr>
          </a:p>
          <a:p>
            <a:r>
              <a:rPr lang="en-GB" sz="1600" dirty="0">
                <a:latin typeface="+mj-lt"/>
              </a:rPr>
              <a:t>What evidence do you have for these assertions?</a:t>
            </a:r>
          </a:p>
        </p:txBody>
      </p:sp>
      <p:sp>
        <p:nvSpPr>
          <p:cNvPr id="2" name="Google Shape;1383;p5">
            <a:extLst>
              <a:ext uri="{FF2B5EF4-FFF2-40B4-BE49-F238E27FC236}">
                <a16:creationId xmlns:a16="http://schemas.microsoft.com/office/drawing/2014/main" id="{048E1ECA-1098-5FDD-A0AD-48CF02A6B51D}"/>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 name="Google Shape;1384;p5">
            <a:extLst>
              <a:ext uri="{FF2B5EF4-FFF2-40B4-BE49-F238E27FC236}">
                <a16:creationId xmlns:a16="http://schemas.microsoft.com/office/drawing/2014/main" id="{0C7F5AF2-F790-A220-2C89-B383A7E4437C}"/>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385789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4" y="472411"/>
            <a:ext cx="8562007" cy="546778"/>
          </a:xfrm>
        </p:spPr>
        <p:txBody>
          <a:bodyPr>
            <a:normAutofit/>
          </a:bodyPr>
          <a:lstStyle/>
          <a:p>
            <a:r>
              <a:rPr lang="en-GB" dirty="0"/>
              <a:t>Step 2: Strategy of competitor</a:t>
            </a:r>
          </a:p>
        </p:txBody>
      </p:sp>
      <p:sp>
        <p:nvSpPr>
          <p:cNvPr id="3" name="TextBox 2"/>
          <p:cNvSpPr txBox="1"/>
          <p:nvPr/>
        </p:nvSpPr>
        <p:spPr>
          <a:xfrm>
            <a:off x="719403" y="1426097"/>
            <a:ext cx="10369152" cy="338554"/>
          </a:xfrm>
          <a:prstGeom prst="rect">
            <a:avLst/>
          </a:prstGeom>
          <a:noFill/>
        </p:spPr>
        <p:txBody>
          <a:bodyPr wrap="square" rtlCol="0">
            <a:spAutoFit/>
          </a:bodyPr>
          <a:lstStyle/>
          <a:p>
            <a:r>
              <a:rPr lang="en-GB" sz="1600" dirty="0">
                <a:latin typeface="+mj-lt"/>
              </a:rPr>
              <a:t>Work through this check list of questions to determine the strategy of the competitor. </a:t>
            </a:r>
          </a:p>
        </p:txBody>
      </p:sp>
      <p:sp>
        <p:nvSpPr>
          <p:cNvPr id="5" name="TextBox 4"/>
          <p:cNvSpPr txBox="1"/>
          <p:nvPr/>
        </p:nvSpPr>
        <p:spPr>
          <a:xfrm>
            <a:off x="719403" y="1988841"/>
            <a:ext cx="9697077" cy="3785652"/>
          </a:xfrm>
          <a:prstGeom prst="rect">
            <a:avLst/>
          </a:prstGeom>
          <a:noFill/>
        </p:spPr>
        <p:txBody>
          <a:bodyPr wrap="square" rtlCol="0">
            <a:spAutoFit/>
          </a:bodyPr>
          <a:lstStyle/>
          <a:p>
            <a:r>
              <a:rPr lang="en-GB" sz="1600" dirty="0">
                <a:latin typeface="+mj-lt"/>
              </a:rPr>
              <a:t>What can you determine about the strategy of the competitor from its adverts, website, financial accounts, website, LinkedIn, articles, and your sales peoples’ reports?</a:t>
            </a:r>
          </a:p>
          <a:p>
            <a:endParaRPr lang="en-GB" sz="1600" dirty="0">
              <a:latin typeface="+mj-lt"/>
            </a:endParaRPr>
          </a:p>
          <a:p>
            <a:pPr marL="228594" indent="-228594">
              <a:buFont typeface="Arial" panose="020B0604020202020204" pitchFamily="34" charset="0"/>
              <a:buChar char="•"/>
            </a:pPr>
            <a:r>
              <a:rPr lang="en-GB" sz="1600" dirty="0">
                <a:latin typeface="+mj-lt"/>
              </a:rPr>
              <a:t>How does the competitor differentiate itself from others in its peer group? </a:t>
            </a:r>
          </a:p>
          <a:p>
            <a:pPr marL="228594" indent="-228594">
              <a:buFont typeface="Arial" panose="020B0604020202020204" pitchFamily="34" charset="0"/>
              <a:buChar char="•"/>
            </a:pPr>
            <a:r>
              <a:rPr lang="en-GB" sz="1600" dirty="0">
                <a:latin typeface="+mj-lt"/>
              </a:rPr>
              <a:t>By how much is it distinct and different from others in its peer group? How sustainable is this difference?</a:t>
            </a:r>
          </a:p>
          <a:p>
            <a:pPr marL="228594" indent="-228594">
              <a:buFont typeface="Arial" panose="020B0604020202020204" pitchFamily="34" charset="0"/>
              <a:buChar char="•"/>
            </a:pPr>
            <a:r>
              <a:rPr lang="en-GB" sz="1600" dirty="0">
                <a:latin typeface="+mj-lt"/>
              </a:rPr>
              <a:t>How does the competitor portray the added value of its products and services? How believable are these claims of added value?</a:t>
            </a:r>
          </a:p>
          <a:p>
            <a:pPr marL="228594" indent="-228594">
              <a:buFont typeface="Arial" panose="020B0604020202020204" pitchFamily="34" charset="0"/>
              <a:buChar char="•"/>
            </a:pPr>
            <a:r>
              <a:rPr lang="en-GB" sz="1600" dirty="0">
                <a:latin typeface="+mj-lt"/>
              </a:rPr>
              <a:t>How does the competitor reach its market through the value chain? </a:t>
            </a:r>
          </a:p>
          <a:p>
            <a:pPr marL="228594" indent="-228594">
              <a:buFont typeface="Arial" panose="020B0604020202020204" pitchFamily="34" charset="0"/>
              <a:buChar char="•"/>
            </a:pPr>
            <a:r>
              <a:rPr lang="en-GB" sz="1600" dirty="0">
                <a:latin typeface="+mj-lt"/>
              </a:rPr>
              <a:t>Where are its strengths and weaknesses within the value chain?</a:t>
            </a:r>
          </a:p>
          <a:p>
            <a:pPr marL="228594" indent="-228594">
              <a:buFont typeface="Arial" panose="020B0604020202020204" pitchFamily="34" charset="0"/>
              <a:buChar char="•"/>
            </a:pPr>
            <a:r>
              <a:rPr lang="en-GB" sz="1600" dirty="0">
                <a:latin typeface="+mj-lt"/>
              </a:rPr>
              <a:t>What evidence is there of the competitor moving into new territories – either geographical or new activities?</a:t>
            </a:r>
          </a:p>
          <a:p>
            <a:pPr marL="228594" indent="-228594">
              <a:buFont typeface="Arial" panose="020B0604020202020204" pitchFamily="34" charset="0"/>
              <a:buChar char="•"/>
            </a:pPr>
            <a:r>
              <a:rPr lang="en-GB" sz="1600" dirty="0">
                <a:latin typeface="+mj-lt"/>
              </a:rPr>
              <a:t>To what extent is the competitor committed to its core business?</a:t>
            </a:r>
          </a:p>
          <a:p>
            <a:endParaRPr lang="en-GB" sz="1600" dirty="0">
              <a:latin typeface="+mj-lt"/>
            </a:endParaRPr>
          </a:p>
          <a:p>
            <a:r>
              <a:rPr lang="en-GB" sz="1600" dirty="0">
                <a:latin typeface="+mj-lt"/>
              </a:rPr>
              <a:t>What evidence do you have for these assertions?</a:t>
            </a:r>
          </a:p>
        </p:txBody>
      </p:sp>
      <p:sp>
        <p:nvSpPr>
          <p:cNvPr id="2" name="Google Shape;1383;p5">
            <a:extLst>
              <a:ext uri="{FF2B5EF4-FFF2-40B4-BE49-F238E27FC236}">
                <a16:creationId xmlns:a16="http://schemas.microsoft.com/office/drawing/2014/main" id="{FBCC434C-DE21-AEB7-E75F-D0B188FE1BC1}"/>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 name="Google Shape;1384;p5">
            <a:extLst>
              <a:ext uri="{FF2B5EF4-FFF2-40B4-BE49-F238E27FC236}">
                <a16:creationId xmlns:a16="http://schemas.microsoft.com/office/drawing/2014/main" id="{124B5FE1-2944-1D1A-DD87-573B2FF908BF}"/>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54060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5" y="472411"/>
            <a:ext cx="10013120" cy="546778"/>
          </a:xfrm>
        </p:spPr>
        <p:txBody>
          <a:bodyPr>
            <a:normAutofit fontScale="90000"/>
          </a:bodyPr>
          <a:lstStyle/>
          <a:p>
            <a:r>
              <a:rPr lang="en-GB" dirty="0"/>
              <a:t>Step 3: Management assumptions of competitor</a:t>
            </a:r>
          </a:p>
        </p:txBody>
      </p:sp>
      <p:sp>
        <p:nvSpPr>
          <p:cNvPr id="3" name="TextBox 2"/>
          <p:cNvSpPr txBox="1"/>
          <p:nvPr/>
        </p:nvSpPr>
        <p:spPr>
          <a:xfrm>
            <a:off x="736036" y="1316766"/>
            <a:ext cx="10369152" cy="338554"/>
          </a:xfrm>
          <a:prstGeom prst="rect">
            <a:avLst/>
          </a:prstGeom>
          <a:noFill/>
        </p:spPr>
        <p:txBody>
          <a:bodyPr wrap="square" rtlCol="0">
            <a:spAutoFit/>
          </a:bodyPr>
          <a:lstStyle/>
          <a:p>
            <a:r>
              <a:rPr lang="en-GB" sz="1600" dirty="0">
                <a:latin typeface="+mj-lt"/>
              </a:rPr>
              <a:t>Work through this check list of questions to determine the management assumptions of the competitor. </a:t>
            </a:r>
          </a:p>
        </p:txBody>
      </p:sp>
      <p:sp>
        <p:nvSpPr>
          <p:cNvPr id="5" name="TextBox 4"/>
          <p:cNvSpPr txBox="1"/>
          <p:nvPr/>
        </p:nvSpPr>
        <p:spPr>
          <a:xfrm>
            <a:off x="719403" y="1988841"/>
            <a:ext cx="9697077" cy="4031873"/>
          </a:xfrm>
          <a:prstGeom prst="rect">
            <a:avLst/>
          </a:prstGeom>
          <a:noFill/>
        </p:spPr>
        <p:txBody>
          <a:bodyPr wrap="square" rtlCol="0">
            <a:spAutoFit/>
          </a:bodyPr>
          <a:lstStyle/>
          <a:p>
            <a:r>
              <a:rPr lang="en-GB" sz="1600" dirty="0">
                <a:latin typeface="+mj-lt"/>
              </a:rPr>
              <a:t>What can you determine about the management assumptions of the competitor from </a:t>
            </a:r>
            <a:r>
              <a:rPr lang="en-GB" sz="1600" dirty="0">
                <a:latin typeface="+mj-lt"/>
                <a:hlinkClick r:id="rId2">
                  <a:extLst>
                    <a:ext uri="{A12FA001-AC4F-418D-AE19-62706E023703}">
                      <ahyp:hlinkClr xmlns:ahyp="http://schemas.microsoft.com/office/drawing/2018/hyperlinkcolor" val="tx"/>
                    </a:ext>
                  </a:extLst>
                </a:hlinkClick>
              </a:rPr>
              <a:t>www.glassdoor.com</a:t>
            </a:r>
            <a:r>
              <a:rPr lang="en-GB" sz="1600" dirty="0">
                <a:latin typeface="+mj-lt"/>
              </a:rPr>
              <a:t>  the competitor’s website, financial accounts, website, LinkedIn, articles, and sales peoples’ reports?</a:t>
            </a:r>
          </a:p>
          <a:p>
            <a:endParaRPr lang="en-GB" sz="1600" dirty="0">
              <a:latin typeface="+mj-lt"/>
            </a:endParaRPr>
          </a:p>
          <a:p>
            <a:pPr marL="228594" indent="-228594">
              <a:buFont typeface="Arial" panose="020B0604020202020204" pitchFamily="34" charset="0"/>
              <a:buChar char="•"/>
            </a:pPr>
            <a:r>
              <a:rPr lang="en-GB" sz="1600" dirty="0">
                <a:latin typeface="+mj-lt"/>
              </a:rPr>
              <a:t>What does the competitor perceive to be its greatest strengths – financially, marketing, geographically, technologically, personnel? </a:t>
            </a:r>
          </a:p>
          <a:p>
            <a:pPr marL="228594" indent="-228594">
              <a:buFont typeface="Arial" panose="020B0604020202020204" pitchFamily="34" charset="0"/>
              <a:buChar char="•"/>
            </a:pPr>
            <a:r>
              <a:rPr lang="en-GB" sz="1600" dirty="0">
                <a:latin typeface="+mj-lt"/>
              </a:rPr>
              <a:t>What do you believe the competitor perceives is its greatest weaknesses on the same factors?</a:t>
            </a:r>
          </a:p>
          <a:p>
            <a:pPr marL="228594" indent="-228594">
              <a:buFont typeface="Arial" panose="020B0604020202020204" pitchFamily="34" charset="0"/>
              <a:buChar char="•"/>
            </a:pPr>
            <a:r>
              <a:rPr lang="en-GB" sz="1600" dirty="0">
                <a:latin typeface="+mj-lt"/>
              </a:rPr>
              <a:t>How would you assess the competitor’s internal culture – friendly, aggressive, results driven, collaborative, hire and fire, supportive </a:t>
            </a:r>
            <a:r>
              <a:rPr lang="en-GB" sz="1600" dirty="0" err="1">
                <a:latin typeface="+mj-lt"/>
              </a:rPr>
              <a:t>etc</a:t>
            </a:r>
            <a:r>
              <a:rPr lang="en-GB" sz="1600" dirty="0">
                <a:latin typeface="+mj-lt"/>
              </a:rPr>
              <a:t>?</a:t>
            </a:r>
          </a:p>
          <a:p>
            <a:pPr marL="228594" indent="-228594">
              <a:buFont typeface="Arial" panose="020B0604020202020204" pitchFamily="34" charset="0"/>
              <a:buChar char="•"/>
            </a:pPr>
            <a:r>
              <a:rPr lang="en-GB" sz="1600" dirty="0">
                <a:latin typeface="+mj-lt"/>
              </a:rPr>
              <a:t>How would you assess the competitor’s external culture – its perception amongst suppliers and customers?</a:t>
            </a:r>
          </a:p>
          <a:p>
            <a:pPr marL="228594" indent="-228594">
              <a:buFont typeface="Arial" panose="020B0604020202020204" pitchFamily="34" charset="0"/>
              <a:buChar char="•"/>
            </a:pPr>
            <a:r>
              <a:rPr lang="en-GB" sz="1600" dirty="0">
                <a:latin typeface="+mj-lt"/>
              </a:rPr>
              <a:t>How does the competitor react to competitive movements –  does it act as a market leader, an observer, a follower? </a:t>
            </a:r>
          </a:p>
          <a:p>
            <a:pPr marL="228594" indent="-228594">
              <a:buFont typeface="Arial" panose="020B0604020202020204" pitchFamily="34" charset="0"/>
              <a:buChar char="•"/>
            </a:pPr>
            <a:r>
              <a:rPr lang="en-GB" sz="1600" dirty="0">
                <a:latin typeface="+mj-lt"/>
              </a:rPr>
              <a:t>What is the competitor’s  behaviour when changing its prices – is it first to do so, is it arrogant, is it apologetic, is it  explanatory?</a:t>
            </a:r>
          </a:p>
          <a:p>
            <a:endParaRPr lang="en-GB" sz="1600" dirty="0">
              <a:latin typeface="+mj-lt"/>
            </a:endParaRPr>
          </a:p>
          <a:p>
            <a:r>
              <a:rPr lang="en-GB" sz="1600" dirty="0">
                <a:latin typeface="+mj-lt"/>
              </a:rPr>
              <a:t>What evidence do you have for these assertions?</a:t>
            </a:r>
          </a:p>
        </p:txBody>
      </p:sp>
      <p:sp>
        <p:nvSpPr>
          <p:cNvPr id="2" name="Google Shape;1383;p5">
            <a:extLst>
              <a:ext uri="{FF2B5EF4-FFF2-40B4-BE49-F238E27FC236}">
                <a16:creationId xmlns:a16="http://schemas.microsoft.com/office/drawing/2014/main" id="{57895368-594B-FE2E-ABC9-7FF4B3794281}"/>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 name="Google Shape;1384;p5">
            <a:extLst>
              <a:ext uri="{FF2B5EF4-FFF2-40B4-BE49-F238E27FC236}">
                <a16:creationId xmlns:a16="http://schemas.microsoft.com/office/drawing/2014/main" id="{29819A11-158A-20E1-B91D-FD3BD939786D}"/>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32985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4" y="472411"/>
            <a:ext cx="10082965" cy="546778"/>
          </a:xfrm>
        </p:spPr>
        <p:txBody>
          <a:bodyPr>
            <a:normAutofit/>
          </a:bodyPr>
          <a:lstStyle/>
          <a:p>
            <a:r>
              <a:rPr lang="en-GB" dirty="0"/>
              <a:t>Step 4: Capabilities of competitor</a:t>
            </a:r>
          </a:p>
        </p:txBody>
      </p:sp>
      <p:sp>
        <p:nvSpPr>
          <p:cNvPr id="3" name="TextBox 2"/>
          <p:cNvSpPr txBox="1"/>
          <p:nvPr/>
        </p:nvSpPr>
        <p:spPr>
          <a:xfrm>
            <a:off x="719403" y="1485731"/>
            <a:ext cx="10369152" cy="338554"/>
          </a:xfrm>
          <a:prstGeom prst="rect">
            <a:avLst/>
          </a:prstGeom>
          <a:noFill/>
        </p:spPr>
        <p:txBody>
          <a:bodyPr wrap="square" rtlCol="0">
            <a:spAutoFit/>
          </a:bodyPr>
          <a:lstStyle/>
          <a:p>
            <a:r>
              <a:rPr lang="en-GB" sz="1600" dirty="0">
                <a:latin typeface="+mj-lt"/>
              </a:rPr>
              <a:t>Work through this check list of questions to determine the capabilities of the competitor. </a:t>
            </a:r>
          </a:p>
        </p:txBody>
      </p:sp>
      <p:sp>
        <p:nvSpPr>
          <p:cNvPr id="5" name="TextBox 4"/>
          <p:cNvSpPr txBox="1"/>
          <p:nvPr/>
        </p:nvSpPr>
        <p:spPr>
          <a:xfrm>
            <a:off x="719403" y="1988841"/>
            <a:ext cx="9697077" cy="3785652"/>
          </a:xfrm>
          <a:prstGeom prst="rect">
            <a:avLst/>
          </a:prstGeom>
          <a:noFill/>
        </p:spPr>
        <p:txBody>
          <a:bodyPr wrap="square" rtlCol="0">
            <a:spAutoFit/>
          </a:bodyPr>
          <a:lstStyle/>
          <a:p>
            <a:r>
              <a:rPr lang="en-GB" sz="1600" dirty="0">
                <a:latin typeface="+mj-lt"/>
              </a:rPr>
              <a:t>What can you determine about the capabilities of the competitor from its website, financial accounts, website, LinkedIn, articles, and sales peoples’ reports?</a:t>
            </a:r>
          </a:p>
          <a:p>
            <a:endParaRPr lang="en-GB" sz="1600" dirty="0">
              <a:latin typeface="+mj-lt"/>
            </a:endParaRPr>
          </a:p>
          <a:p>
            <a:pPr marL="228594" indent="-228594">
              <a:buFont typeface="Arial" panose="020B0604020202020204" pitchFamily="34" charset="0"/>
              <a:buChar char="•"/>
            </a:pPr>
            <a:r>
              <a:rPr lang="en-GB" sz="1600" dirty="0">
                <a:latin typeface="+mj-lt"/>
              </a:rPr>
              <a:t>What is the competitor’s financial strength?  What is its profit record? What are its liquid assets? What is its indebtedness?</a:t>
            </a:r>
          </a:p>
          <a:p>
            <a:pPr marL="228594" indent="-228594">
              <a:buFont typeface="Arial" panose="020B0604020202020204" pitchFamily="34" charset="0"/>
              <a:buChar char="•"/>
            </a:pPr>
            <a:r>
              <a:rPr lang="en-GB" sz="1600" dirty="0">
                <a:latin typeface="+mj-lt"/>
              </a:rPr>
              <a:t>What is the competitor’s marketing strength? In which segment of the market is it strongest? What gives it this strength? What are its marketing strengths geographically?</a:t>
            </a:r>
          </a:p>
          <a:p>
            <a:pPr marL="228594" indent="-228594">
              <a:buFont typeface="Arial" panose="020B0604020202020204" pitchFamily="34" charset="0"/>
              <a:buChar char="•"/>
            </a:pPr>
            <a:r>
              <a:rPr lang="en-GB" sz="1600" dirty="0">
                <a:latin typeface="+mj-lt"/>
              </a:rPr>
              <a:t>What are the competitor’s production strengths? What special processes does it use and what advantages do these give the competitor? How capable is the competitor of ramping up production quickly if required to do so? At what capacity is the competitor working at the present? </a:t>
            </a:r>
          </a:p>
          <a:p>
            <a:pPr marL="228594" indent="-228594">
              <a:buFont typeface="Arial" panose="020B0604020202020204" pitchFamily="34" charset="0"/>
              <a:buChar char="•"/>
            </a:pPr>
            <a:r>
              <a:rPr lang="en-GB" sz="1600" dirty="0">
                <a:latin typeface="+mj-lt"/>
              </a:rPr>
              <a:t>What technical advantages or patent’s does the competitor have? When will these expire?</a:t>
            </a:r>
          </a:p>
          <a:p>
            <a:pPr marL="228594" indent="-228594">
              <a:buFont typeface="Arial" panose="020B0604020202020204" pitchFamily="34" charset="0"/>
              <a:buChar char="•"/>
            </a:pPr>
            <a:r>
              <a:rPr lang="en-GB" sz="1600" dirty="0">
                <a:latin typeface="+mj-lt"/>
              </a:rPr>
              <a:t>How strong and skilled is the competitor’s workforce? What competitive advantages does the competitor have through its workforce?</a:t>
            </a:r>
          </a:p>
          <a:p>
            <a:endParaRPr lang="en-GB" sz="1600" dirty="0">
              <a:latin typeface="+mj-lt"/>
            </a:endParaRPr>
          </a:p>
          <a:p>
            <a:r>
              <a:rPr lang="en-GB" sz="1600" dirty="0">
                <a:latin typeface="+mj-lt"/>
              </a:rPr>
              <a:t>What evidence do you have for these assertions?</a:t>
            </a:r>
          </a:p>
        </p:txBody>
      </p:sp>
      <p:sp>
        <p:nvSpPr>
          <p:cNvPr id="2" name="Google Shape;1383;p5">
            <a:extLst>
              <a:ext uri="{FF2B5EF4-FFF2-40B4-BE49-F238E27FC236}">
                <a16:creationId xmlns:a16="http://schemas.microsoft.com/office/drawing/2014/main" id="{49B2C958-8672-DE9B-F8E2-E86B51C56641}"/>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 name="Google Shape;1384;p5">
            <a:extLst>
              <a:ext uri="{FF2B5EF4-FFF2-40B4-BE49-F238E27FC236}">
                <a16:creationId xmlns:a16="http://schemas.microsoft.com/office/drawing/2014/main" id="{245DBFF0-E859-EBE9-ADF9-AE41CA3E1C2F}"/>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23742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676" y="750470"/>
            <a:ext cx="9697076" cy="510019"/>
          </a:xfrm>
        </p:spPr>
        <p:txBody>
          <a:bodyPr>
            <a:normAutofit fontScale="90000"/>
          </a:bodyPr>
          <a:lstStyle/>
          <a:p>
            <a:r>
              <a:rPr lang="en-GB" dirty="0">
                <a:solidFill>
                  <a:schemeClr val="bg2"/>
                </a:solidFill>
              </a:rPr>
              <a:t>Step 5: Determine the strategy of the competitor</a:t>
            </a:r>
          </a:p>
        </p:txBody>
      </p:sp>
      <p:sp>
        <p:nvSpPr>
          <p:cNvPr id="3" name="TextBox 2"/>
          <p:cNvSpPr txBox="1"/>
          <p:nvPr/>
        </p:nvSpPr>
        <p:spPr>
          <a:xfrm>
            <a:off x="719403" y="1535427"/>
            <a:ext cx="10369152" cy="338554"/>
          </a:xfrm>
          <a:prstGeom prst="rect">
            <a:avLst/>
          </a:prstGeom>
          <a:noFill/>
        </p:spPr>
        <p:txBody>
          <a:bodyPr wrap="square" rtlCol="0">
            <a:spAutoFit/>
          </a:bodyPr>
          <a:lstStyle/>
          <a:p>
            <a:r>
              <a:rPr lang="en-GB" sz="1600" dirty="0">
                <a:solidFill>
                  <a:schemeClr val="bg2"/>
                </a:solidFill>
                <a:latin typeface="+mj-lt"/>
              </a:rPr>
              <a:t>Bring the intelligence from the four corners (steps 1 to 4) to determine the strategy of the competitor.</a:t>
            </a:r>
            <a:r>
              <a:rPr lang="en-GB" sz="1600" dirty="0">
                <a:latin typeface="+mj-lt"/>
              </a:rPr>
              <a:t> </a:t>
            </a:r>
          </a:p>
        </p:txBody>
      </p:sp>
      <p:sp>
        <p:nvSpPr>
          <p:cNvPr id="5" name="TextBox 4"/>
          <p:cNvSpPr txBox="1"/>
          <p:nvPr/>
        </p:nvSpPr>
        <p:spPr>
          <a:xfrm>
            <a:off x="719403" y="1988841"/>
            <a:ext cx="9697077" cy="3539430"/>
          </a:xfrm>
          <a:prstGeom prst="rect">
            <a:avLst/>
          </a:prstGeom>
          <a:noFill/>
        </p:spPr>
        <p:txBody>
          <a:bodyPr wrap="square" rtlCol="0">
            <a:spAutoFit/>
          </a:bodyPr>
          <a:lstStyle/>
          <a:p>
            <a:r>
              <a:rPr lang="en-GB" sz="1600" dirty="0">
                <a:solidFill>
                  <a:schemeClr val="bg2"/>
                </a:solidFill>
                <a:latin typeface="+mj-lt"/>
              </a:rPr>
              <a:t>Write a strategy for the competitor as if you were a corporate planner within that company.</a:t>
            </a:r>
          </a:p>
          <a:p>
            <a:endParaRPr lang="en-GB" sz="1600" dirty="0">
              <a:solidFill>
                <a:schemeClr val="bg2"/>
              </a:solidFill>
              <a:latin typeface="+mj-lt"/>
            </a:endParaRPr>
          </a:p>
          <a:p>
            <a:pPr marL="228594" indent="-228594">
              <a:buClr>
                <a:schemeClr val="accent6"/>
              </a:buClr>
              <a:buFont typeface="Arial" panose="020B0604020202020204" pitchFamily="34" charset="0"/>
              <a:buChar char="•"/>
            </a:pPr>
            <a:r>
              <a:rPr lang="en-GB" sz="1600" dirty="0">
                <a:solidFill>
                  <a:schemeClr val="bg2"/>
                </a:solidFill>
                <a:latin typeface="+mj-lt"/>
              </a:rPr>
              <a:t>What do you imagine is the vision statement for the competitor? Where do you think it expects to be in 3 to 5 years time?</a:t>
            </a:r>
          </a:p>
          <a:p>
            <a:pPr marL="228594" indent="-228594">
              <a:buClr>
                <a:schemeClr val="accent6"/>
              </a:buClr>
              <a:buFont typeface="Arial" panose="020B0604020202020204" pitchFamily="34" charset="0"/>
              <a:buChar char="•"/>
            </a:pPr>
            <a:r>
              <a:rPr lang="en-GB" sz="1600" dirty="0">
                <a:solidFill>
                  <a:schemeClr val="bg2"/>
                </a:solidFill>
                <a:latin typeface="+mj-lt"/>
              </a:rPr>
              <a:t>What do you imagine is the mission statement for the competitor? In other words, at a very high level what do you believe it is setting out to do in order to achieve its vision?</a:t>
            </a:r>
          </a:p>
          <a:p>
            <a:pPr marL="228594" indent="-228594">
              <a:buClr>
                <a:schemeClr val="accent6"/>
              </a:buClr>
              <a:buFont typeface="Arial" panose="020B0604020202020204" pitchFamily="34" charset="0"/>
              <a:buChar char="•"/>
            </a:pPr>
            <a:r>
              <a:rPr lang="en-GB" sz="1600" dirty="0">
                <a:solidFill>
                  <a:schemeClr val="bg2"/>
                </a:solidFill>
                <a:latin typeface="+mj-lt"/>
              </a:rPr>
              <a:t>How would you describe the core values of the competitor that will ensure that it survives against the competition?</a:t>
            </a:r>
          </a:p>
          <a:p>
            <a:pPr marL="228594" indent="-228594">
              <a:buClr>
                <a:schemeClr val="accent6"/>
              </a:buClr>
              <a:buFont typeface="Arial" panose="020B0604020202020204" pitchFamily="34" charset="0"/>
              <a:buChar char="•"/>
            </a:pPr>
            <a:r>
              <a:rPr lang="en-GB" sz="1600" dirty="0">
                <a:solidFill>
                  <a:schemeClr val="bg2"/>
                </a:solidFill>
                <a:latin typeface="+mj-lt"/>
              </a:rPr>
              <a:t>What would you say are five specific long-term goals of the competitor?</a:t>
            </a:r>
          </a:p>
          <a:p>
            <a:pPr marL="228594" indent="-228594">
              <a:buClr>
                <a:schemeClr val="accent6"/>
              </a:buClr>
              <a:buFont typeface="Arial" panose="020B0604020202020204" pitchFamily="34" charset="0"/>
              <a:buChar char="•"/>
            </a:pPr>
            <a:r>
              <a:rPr lang="en-GB" sz="1600" dirty="0">
                <a:solidFill>
                  <a:schemeClr val="bg2"/>
                </a:solidFill>
                <a:latin typeface="+mj-lt"/>
              </a:rPr>
              <a:t>What do you believe is the competitor’s objectives over the next 12 months?</a:t>
            </a:r>
          </a:p>
          <a:p>
            <a:pPr marL="228594" indent="-228594">
              <a:buClr>
                <a:schemeClr val="accent6"/>
              </a:buClr>
              <a:buFont typeface="Arial" panose="020B0604020202020204" pitchFamily="34" charset="0"/>
              <a:buChar char="•"/>
            </a:pPr>
            <a:r>
              <a:rPr lang="en-GB" sz="1600" dirty="0">
                <a:solidFill>
                  <a:schemeClr val="bg2"/>
                </a:solidFill>
              </a:rPr>
              <a:t>What are the key success factors the competitor needs to ensure happen if its plans are to be achieved?</a:t>
            </a:r>
          </a:p>
          <a:p>
            <a:pPr marL="228594" indent="-228594">
              <a:buClr>
                <a:schemeClr val="accent6"/>
              </a:buClr>
              <a:buFont typeface="Arial" panose="020B0604020202020204" pitchFamily="34" charset="0"/>
              <a:buChar char="•"/>
            </a:pPr>
            <a:r>
              <a:rPr lang="en-GB" sz="1600" dirty="0">
                <a:solidFill>
                  <a:schemeClr val="bg2"/>
                </a:solidFill>
                <a:latin typeface="+mj-lt"/>
              </a:rPr>
              <a:t>What do you believe the competitor fears most will derail its plans? </a:t>
            </a:r>
          </a:p>
          <a:p>
            <a:pPr marL="228594" indent="-228594">
              <a:buClr>
                <a:schemeClr val="accent6"/>
              </a:buClr>
              <a:buFont typeface="Arial" panose="020B0604020202020204" pitchFamily="34" charset="0"/>
              <a:buChar char="•"/>
            </a:pPr>
            <a:r>
              <a:rPr lang="en-GB" sz="1600" dirty="0">
                <a:solidFill>
                  <a:schemeClr val="bg2"/>
                </a:solidFill>
                <a:latin typeface="+mj-lt"/>
              </a:rPr>
              <a:t>Which of its current competitors do you believe it fears most? Why is this?</a:t>
            </a:r>
          </a:p>
        </p:txBody>
      </p:sp>
      <p:sp>
        <p:nvSpPr>
          <p:cNvPr id="2" name="Google Shape;1383;p5">
            <a:extLst>
              <a:ext uri="{FF2B5EF4-FFF2-40B4-BE49-F238E27FC236}">
                <a16:creationId xmlns:a16="http://schemas.microsoft.com/office/drawing/2014/main" id="{87D99FA9-8A14-0482-A880-4E9E51B84544}"/>
              </a:ext>
            </a:extLst>
          </p:cNvPr>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 name="Google Shape;1384;p5">
            <a:extLst>
              <a:ext uri="{FF2B5EF4-FFF2-40B4-BE49-F238E27FC236}">
                <a16:creationId xmlns:a16="http://schemas.microsoft.com/office/drawing/2014/main" id="{87E71231-743C-B0DA-9FAD-66363053BBE0}"/>
              </a:ext>
            </a:extLst>
          </p:cNvPr>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408136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5"/>
          <p:cNvSpPr txBox="1">
            <a:spLocks noGrp="1"/>
          </p:cNvSpPr>
          <p:nvPr>
            <p:ph type="title"/>
          </p:nvPr>
        </p:nvSpPr>
        <p:spPr>
          <a:xfrm>
            <a:off x="308103" y="514800"/>
            <a:ext cx="5156200" cy="5100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1382" name="Google Shape;1382;p5"/>
          <p:cNvSpPr txBox="1"/>
          <p:nvPr/>
        </p:nvSpPr>
        <p:spPr>
          <a:xfrm>
            <a:off x="1085051" y="2622068"/>
            <a:ext cx="8905200" cy="161386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endParaRPr sz="1433" dirty="0">
              <a:solidFill>
                <a:schemeClr val="dk1"/>
              </a:solidFill>
              <a:latin typeface="Montserrat Light"/>
              <a:ea typeface="Montserrat Light"/>
              <a:cs typeface="Montserrat Light"/>
              <a:sym typeface="Montserrat Light"/>
            </a:endParaRPr>
          </a:p>
          <a:p>
            <a:pPr marL="171450" lvl="0" indent="-177800" algn="l" rtl="0">
              <a:lnSpc>
                <a:spcPct val="115000"/>
              </a:lnSpc>
              <a:spcBef>
                <a:spcPts val="0"/>
              </a:spcBef>
              <a:spcAft>
                <a:spcPts val="0"/>
              </a:spcAft>
              <a:buClr>
                <a:schemeClr val="lt1"/>
              </a:buClr>
              <a:buSzPts val="1300"/>
              <a:buChar char="•"/>
            </a:pPr>
            <a:r>
              <a:rPr lang="en-GB" sz="1433" dirty="0">
                <a:solidFill>
                  <a:schemeClr val="dk1"/>
                </a:solidFill>
                <a:latin typeface="Montserrat Light"/>
                <a:ea typeface="Montserrat Light"/>
                <a:cs typeface="Montserrat Light"/>
                <a:sym typeface="Montserrat Light"/>
              </a:rPr>
              <a:t>There are many visible clues in the marketplace as to what motivates the competition. The behaviour of a company is a good indication of its motivations.</a:t>
            </a:r>
          </a:p>
          <a:p>
            <a:pPr marL="171450" lvl="0" indent="-177800" algn="l" rtl="0">
              <a:lnSpc>
                <a:spcPct val="115000"/>
              </a:lnSpc>
              <a:spcBef>
                <a:spcPts val="0"/>
              </a:spcBef>
              <a:spcAft>
                <a:spcPts val="0"/>
              </a:spcAft>
              <a:buClr>
                <a:schemeClr val="lt1"/>
              </a:buClr>
              <a:buSzPts val="1300"/>
              <a:buChar char="•"/>
            </a:pPr>
            <a:endParaRPr lang="en-GB" sz="1433" dirty="0">
              <a:solidFill>
                <a:schemeClr val="dk1"/>
              </a:solidFill>
              <a:latin typeface="Montserrat Light"/>
              <a:ea typeface="Montserrat Light"/>
              <a:cs typeface="Montserrat Light"/>
              <a:sym typeface="Montserrat Light"/>
            </a:endParaRPr>
          </a:p>
          <a:p>
            <a:pPr marL="171450" lvl="0" indent="-177800" algn="l" rtl="0">
              <a:lnSpc>
                <a:spcPct val="115000"/>
              </a:lnSpc>
              <a:spcBef>
                <a:spcPts val="0"/>
              </a:spcBef>
              <a:spcAft>
                <a:spcPts val="0"/>
              </a:spcAft>
              <a:buClr>
                <a:schemeClr val="lt1"/>
              </a:buClr>
              <a:buSzPts val="1300"/>
              <a:buChar char="•"/>
            </a:pPr>
            <a:r>
              <a:rPr lang="en-GB" sz="1433" dirty="0">
                <a:solidFill>
                  <a:schemeClr val="dk1"/>
                </a:solidFill>
                <a:latin typeface="Montserrat Light"/>
                <a:ea typeface="Montserrat Light"/>
                <a:cs typeface="Montserrat Light"/>
                <a:sym typeface="Montserrat Light"/>
              </a:rPr>
              <a:t>Competitive intelligence is vital when carrying out a four corners analysis. Take a look at the competitive intelligence framework on this website.</a:t>
            </a:r>
            <a:endParaRPr sz="700" dirty="0">
              <a:latin typeface="Montserrat Light"/>
              <a:ea typeface="Montserrat Light"/>
              <a:cs typeface="Montserrat Light"/>
              <a:sym typeface="Montserrat Light"/>
            </a:endParaRPr>
          </a:p>
        </p:txBody>
      </p:sp>
      <p:sp>
        <p:nvSpPr>
          <p:cNvPr id="1383" name="Google Shape;1383;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1384" name="Google Shape;1384;p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8</a:t>
            </a:fld>
            <a:endParaRPr/>
          </a:p>
        </p:txBody>
      </p:sp>
      <p:sp>
        <p:nvSpPr>
          <p:cNvPr id="1385" name="Google Shape;1385;p5"/>
          <p:cNvSpPr/>
          <p:nvPr/>
        </p:nvSpPr>
        <p:spPr>
          <a:xfrm>
            <a:off x="1085051" y="1791700"/>
            <a:ext cx="866758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lt1"/>
                </a:solidFill>
                <a:latin typeface="Montserrat SemiBold"/>
                <a:ea typeface="Montserrat SemiBold"/>
                <a:cs typeface="Montserrat SemiBold"/>
                <a:sym typeface="Montserrat SemiBold"/>
              </a:rPr>
              <a:t>Make sure you have assembled as many facts as possible about the competition (and have verified them)</a:t>
            </a:r>
            <a:endParaRPr sz="1800" dirty="0">
              <a:solidFill>
                <a:schemeClr val="lt1"/>
              </a:solidFill>
              <a:latin typeface="Montserrat SemiBold"/>
              <a:ea typeface="Montserrat SemiBold"/>
              <a:cs typeface="Montserrat SemiBold"/>
              <a:sym typeface="Montserrat SemiBold"/>
            </a:endParaRPr>
          </a:p>
        </p:txBody>
      </p:sp>
      <p:grpSp>
        <p:nvGrpSpPr>
          <p:cNvPr id="1386" name="Google Shape;1386;p5"/>
          <p:cNvGrpSpPr/>
          <p:nvPr/>
        </p:nvGrpSpPr>
        <p:grpSpPr>
          <a:xfrm>
            <a:off x="0" y="1100016"/>
            <a:ext cx="1397787" cy="57996"/>
            <a:chOff x="0" y="1077191"/>
            <a:chExt cx="1397787" cy="57996"/>
          </a:xfrm>
        </p:grpSpPr>
        <p:sp>
          <p:nvSpPr>
            <p:cNvPr id="1387" name="Google Shape;1387;p5"/>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8" name="Google Shape;1388;p5"/>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6"/>
          <p:cNvSpPr txBox="1">
            <a:spLocks noGrp="1"/>
          </p:cNvSpPr>
          <p:nvPr>
            <p:ph type="title"/>
          </p:nvPr>
        </p:nvSpPr>
        <p:spPr>
          <a:xfrm>
            <a:off x="380575" y="3534850"/>
            <a:ext cx="72024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1394" name="Google Shape;1394;p6">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5" name="Google Shape;1395;p6">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6" name="Google Shape;1396;p6">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7" name="Google Shape;1397;p6">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8" name="Google Shape;1398;p6">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1171</Words>
  <Application>Microsoft Office PowerPoint</Application>
  <PresentationFormat>Widescreen</PresentationFormat>
  <Paragraphs>93</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Medium</vt:lpstr>
      <vt:lpstr>Montserrat</vt:lpstr>
      <vt:lpstr>Arial</vt:lpstr>
      <vt:lpstr>Calibri</vt:lpstr>
      <vt:lpstr>Montserrat SemiBold</vt:lpstr>
      <vt:lpstr>Montserrat Light</vt:lpstr>
      <vt:lpstr>Office Theme</vt:lpstr>
      <vt:lpstr>Four Corners</vt:lpstr>
      <vt:lpstr>Building a competitive strategy</vt:lpstr>
      <vt:lpstr>Step 1: Things that drive the competitor</vt:lpstr>
      <vt:lpstr>Step 2: Strategy of competitor</vt:lpstr>
      <vt:lpstr>Step 3: Management assumptions of competitor</vt:lpstr>
      <vt:lpstr>Step 4: Capabilities of competitor</vt:lpstr>
      <vt:lpstr>Step 5: Determine the strategy of the competitor</vt:lpstr>
      <vt:lpstr>Things to think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Corners</dc:title>
  <dc:creator>Jayne Sanders</dc:creator>
  <cp:lastModifiedBy>Paul Hague</cp:lastModifiedBy>
  <cp:revision>2</cp:revision>
  <dcterms:created xsi:type="dcterms:W3CDTF">2023-10-26T17:10:16Z</dcterms:created>
  <dcterms:modified xsi:type="dcterms:W3CDTF">2024-01-03T13:16:19Z</dcterms:modified>
</cp:coreProperties>
</file>