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Montserrat SemiBold"/>
      <p:regular r:id="rId14"/>
      <p:bold r:id="rId15"/>
      <p:italic r:id="rId16"/>
      <p:boldItalic r:id="rId17"/>
    </p:embeddedFont>
    <p:embeddedFont>
      <p:font typeface="Montserrat"/>
      <p:regular r:id="rId18"/>
      <p:bold r:id="rId19"/>
      <p:italic r:id="rId20"/>
      <p:boldItalic r:id="rId21"/>
    </p:embeddedFont>
    <p:embeddedFont>
      <p:font typeface="Montserrat Medium"/>
      <p:regular r:id="rId22"/>
      <p:bold r:id="rId23"/>
      <p:italic r:id="rId24"/>
      <p:boldItalic r:id="rId25"/>
    </p:embeddedFont>
    <p:embeddedFont>
      <p:font typeface="Montserrat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iwuUY1WJXDCOsQ+yp3byiNyOvD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77236DE-38B7-4DFF-90F9-526DD2ED61CE}">
  <a:tblStyle styleId="{C77236DE-38B7-4DFF-90F9-526DD2ED61C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950B7CF-30E6-4F65-B7CF-CFDFBADADDD1}"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5E6"/>
          </a:solidFill>
        </a:fill>
      </a:tcStyle>
    </a:wholeTbl>
    <a:band1H>
      <a:tcTxStyle/>
      <a:tcStyle>
        <a:fill>
          <a:solidFill>
            <a:srgbClr val="FFEACA"/>
          </a:solidFill>
        </a:fill>
      </a:tcStyle>
    </a:band1H>
    <a:band2H>
      <a:tcTxStyle/>
    </a:band2H>
    <a:band1V>
      <a:tcTxStyle/>
      <a:tcStyle>
        <a:fill>
          <a:solidFill>
            <a:srgbClr val="FFEA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Medium-regular.fntdata"/><Relationship Id="rId21" Type="http://schemas.openxmlformats.org/officeDocument/2006/relationships/font" Target="fonts/Montserrat-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regular.fntdata"/><Relationship Id="rId25" Type="http://schemas.openxmlformats.org/officeDocument/2006/relationships/font" Target="fonts/MontserratMedium-boldItalic.fntdata"/><Relationship Id="rId28" Type="http://schemas.openxmlformats.org/officeDocument/2006/relationships/font" Target="fonts/MontserratLight-italic.fntdata"/><Relationship Id="rId27" Type="http://schemas.openxmlformats.org/officeDocument/2006/relationships/font" Target="fonts/MontserratLigh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bold.fntdata"/><Relationship Id="rId14" Type="http://schemas.openxmlformats.org/officeDocument/2006/relationships/font" Target="fonts/MontserratSemiBold-regular.fntdata"/><Relationship Id="rId17" Type="http://schemas.openxmlformats.org/officeDocument/2006/relationships/font" Target="fonts/MontserratSemiBold-boldItalic.fntdata"/><Relationship Id="rId16" Type="http://schemas.openxmlformats.org/officeDocument/2006/relationships/font" Target="fonts/MontserratSemiBold-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2" name="Google Shape;65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1" name="Google Shape;66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1f0d74a250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8" name="Google Shape;678;g1f0d74a250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1f0d74a2500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8" name="Google Shape;718;g1f0d74a2500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6.png"/><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6.png"/><Relationship Id="rId4" Type="http://schemas.openxmlformats.org/officeDocument/2006/relationships/image" Target="../media/image2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6.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 Id="rId4" Type="http://schemas.openxmlformats.org/officeDocument/2006/relationships/image" Target="../media/image2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2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2" name="Shape 12"/>
        <p:cNvGrpSpPr/>
        <p:nvPr/>
      </p:nvGrpSpPr>
      <p:grpSpPr>
        <a:xfrm>
          <a:off x="0" y="0"/>
          <a:ext cx="0" cy="0"/>
          <a:chOff x="0" y="0"/>
          <a:chExt cx="0" cy="0"/>
        </a:xfrm>
      </p:grpSpPr>
      <p:pic>
        <p:nvPicPr>
          <p:cNvPr descr="A logo with blue and yellow colors&#10;&#10;Description automatically generated" id="13" name="Google Shape;13;p9"/>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4" name="Google Shape;14;p9"/>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5" name="Google Shape;15;p9"/>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6" name="Google Shape;16;p9"/>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9"/>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9"/>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48" name="Shape 248"/>
        <p:cNvGrpSpPr/>
        <p:nvPr/>
      </p:nvGrpSpPr>
      <p:grpSpPr>
        <a:xfrm>
          <a:off x="0" y="0"/>
          <a:ext cx="0" cy="0"/>
          <a:chOff x="0" y="0"/>
          <a:chExt cx="0" cy="0"/>
        </a:xfrm>
      </p:grpSpPr>
      <p:pic>
        <p:nvPicPr>
          <p:cNvPr descr="A yellow circle on a black background&#10;&#10;Description automatically generated" id="249" name="Google Shape;249;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50" name="Google Shape;250;p1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53" name="Google Shape;253;p1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54" name="Google Shape;254;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8"/>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57" name="Google Shape;257;p18"/>
          <p:cNvGrpSpPr/>
          <p:nvPr/>
        </p:nvGrpSpPr>
        <p:grpSpPr>
          <a:xfrm>
            <a:off x="11436251" y="129884"/>
            <a:ext cx="661669" cy="1214119"/>
            <a:chOff x="11436251" y="129884"/>
            <a:chExt cx="661669" cy="1214119"/>
          </a:xfrm>
        </p:grpSpPr>
        <p:sp>
          <p:nvSpPr>
            <p:cNvPr id="258" name="Google Shape;258;p18"/>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8"/>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8"/>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8"/>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8"/>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8"/>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8"/>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8"/>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8"/>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8"/>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8"/>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8"/>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8"/>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8"/>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8"/>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8"/>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8"/>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8"/>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8"/>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8"/>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8"/>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8"/>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8"/>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8"/>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8"/>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18"/>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18"/>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Google Shape;285;p18"/>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6" name="Google Shape;286;p18"/>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287" name="Shape 287"/>
        <p:cNvGrpSpPr/>
        <p:nvPr/>
      </p:nvGrpSpPr>
      <p:grpSpPr>
        <a:xfrm>
          <a:off x="0" y="0"/>
          <a:ext cx="0" cy="0"/>
          <a:chOff x="0" y="0"/>
          <a:chExt cx="0" cy="0"/>
        </a:xfrm>
      </p:grpSpPr>
      <p:pic>
        <p:nvPicPr>
          <p:cNvPr descr="A yellow circle on a black background&#10;&#10;Description automatically generated" id="288" name="Google Shape;288;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9" name="Google Shape;289;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92" name="Google Shape;292;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94" name="Google Shape;294;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95" name="Google Shape;295;p19"/>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96" name="Google Shape;296;p19"/>
          <p:cNvGrpSpPr/>
          <p:nvPr/>
        </p:nvGrpSpPr>
        <p:grpSpPr>
          <a:xfrm>
            <a:off x="11436251" y="129884"/>
            <a:ext cx="661669" cy="1214119"/>
            <a:chOff x="11436251" y="129884"/>
            <a:chExt cx="661669" cy="1214119"/>
          </a:xfrm>
        </p:grpSpPr>
        <p:sp>
          <p:nvSpPr>
            <p:cNvPr id="297" name="Google Shape;297;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325" name="Google Shape;325;p19"/>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6" name="Shape 326"/>
        <p:cNvGrpSpPr/>
        <p:nvPr/>
      </p:nvGrpSpPr>
      <p:grpSpPr>
        <a:xfrm>
          <a:off x="0" y="0"/>
          <a:ext cx="0" cy="0"/>
          <a:chOff x="0" y="0"/>
          <a:chExt cx="0" cy="0"/>
        </a:xfrm>
      </p:grpSpPr>
      <p:pic>
        <p:nvPicPr>
          <p:cNvPr descr="A yellow circle on a black background&#10;&#10;Description automatically generated" id="327" name="Google Shape;327;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8" name="Google Shape;328;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31" name="Google Shape;331;p20"/>
          <p:cNvGrpSpPr/>
          <p:nvPr/>
        </p:nvGrpSpPr>
        <p:grpSpPr>
          <a:xfrm>
            <a:off x="0" y="1318491"/>
            <a:ext cx="1397812" cy="58002"/>
            <a:chOff x="0" y="1077191"/>
            <a:chExt cx="1397812" cy="58002"/>
          </a:xfrm>
        </p:grpSpPr>
        <p:sp>
          <p:nvSpPr>
            <p:cNvPr id="332" name="Google Shape;332;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4" name="Google Shape;334;p2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335" name="Google Shape;335;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6" name="Google Shape;336;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7" name="Google Shape;337;p20"/>
          <p:cNvGrpSpPr/>
          <p:nvPr/>
        </p:nvGrpSpPr>
        <p:grpSpPr>
          <a:xfrm>
            <a:off x="11436251" y="129884"/>
            <a:ext cx="661669" cy="1214119"/>
            <a:chOff x="11436251" y="129884"/>
            <a:chExt cx="661669" cy="1214119"/>
          </a:xfrm>
        </p:grpSpPr>
        <p:sp>
          <p:nvSpPr>
            <p:cNvPr id="338" name="Google Shape;338;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6" name="Google Shape;366;p2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7" name="Google Shape;367;p2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8" name="Shape 368"/>
        <p:cNvGrpSpPr/>
        <p:nvPr/>
      </p:nvGrpSpPr>
      <p:grpSpPr>
        <a:xfrm>
          <a:off x="0" y="0"/>
          <a:ext cx="0" cy="0"/>
          <a:chOff x="0" y="0"/>
          <a:chExt cx="0" cy="0"/>
        </a:xfrm>
      </p:grpSpPr>
      <p:pic>
        <p:nvPicPr>
          <p:cNvPr descr="A yellow circle on a black background&#10;&#10;Description automatically generated" id="369" name="Google Shape;369;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70" name="Google Shape;370;p2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73" name="Google Shape;373;p2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74" name="Google Shape;374;p21"/>
          <p:cNvGrpSpPr/>
          <p:nvPr/>
        </p:nvGrpSpPr>
        <p:grpSpPr>
          <a:xfrm>
            <a:off x="0" y="1318491"/>
            <a:ext cx="1397812" cy="58002"/>
            <a:chOff x="0" y="1077191"/>
            <a:chExt cx="1397812" cy="58002"/>
          </a:xfrm>
        </p:grpSpPr>
        <p:sp>
          <p:nvSpPr>
            <p:cNvPr id="375" name="Google Shape;375;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7" name="Google Shape;377;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8" name="Google Shape;378;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9" name="Google Shape;379;p21"/>
          <p:cNvGrpSpPr/>
          <p:nvPr/>
        </p:nvGrpSpPr>
        <p:grpSpPr>
          <a:xfrm>
            <a:off x="11614051" y="129884"/>
            <a:ext cx="661669" cy="1214119"/>
            <a:chOff x="11436251" y="129884"/>
            <a:chExt cx="661669" cy="1214119"/>
          </a:xfrm>
        </p:grpSpPr>
        <p:sp>
          <p:nvSpPr>
            <p:cNvPr id="380" name="Google Shape;380;p2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8" name="Google Shape;408;p21"/>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9" name="Shape 409"/>
        <p:cNvGrpSpPr/>
        <p:nvPr/>
      </p:nvGrpSpPr>
      <p:grpSpPr>
        <a:xfrm>
          <a:off x="0" y="0"/>
          <a:ext cx="0" cy="0"/>
          <a:chOff x="0" y="0"/>
          <a:chExt cx="0" cy="0"/>
        </a:xfrm>
      </p:grpSpPr>
      <p:pic>
        <p:nvPicPr>
          <p:cNvPr descr="A yellow circle on a black background&#10;&#10;Description automatically generated" id="410" name="Google Shape;410;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1" name="Google Shape;411;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3" name="Google Shape;413;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4" name="Google Shape;414;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5" name="Google Shape;415;p22"/>
          <p:cNvGrpSpPr/>
          <p:nvPr/>
        </p:nvGrpSpPr>
        <p:grpSpPr>
          <a:xfrm>
            <a:off x="0" y="1318491"/>
            <a:ext cx="1397812" cy="58002"/>
            <a:chOff x="0" y="1077191"/>
            <a:chExt cx="1397812" cy="58002"/>
          </a:xfrm>
        </p:grpSpPr>
        <p:sp>
          <p:nvSpPr>
            <p:cNvPr id="416" name="Google Shape;416;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8" name="Google Shape;418;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9" name="Google Shape;419;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20" name="Google Shape;420;p22"/>
          <p:cNvGrpSpPr/>
          <p:nvPr/>
        </p:nvGrpSpPr>
        <p:grpSpPr>
          <a:xfrm>
            <a:off x="11436251" y="129884"/>
            <a:ext cx="661669" cy="1214119"/>
            <a:chOff x="11436251" y="129884"/>
            <a:chExt cx="661669" cy="1214119"/>
          </a:xfrm>
        </p:grpSpPr>
        <p:sp>
          <p:nvSpPr>
            <p:cNvPr id="421" name="Google Shape;421;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9" name="Google Shape;449;p22"/>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50" name="Shape 450"/>
        <p:cNvGrpSpPr/>
        <p:nvPr/>
      </p:nvGrpSpPr>
      <p:grpSpPr>
        <a:xfrm>
          <a:off x="0" y="0"/>
          <a:ext cx="0" cy="0"/>
          <a:chOff x="0" y="0"/>
          <a:chExt cx="0" cy="0"/>
        </a:xfrm>
      </p:grpSpPr>
      <p:pic>
        <p:nvPicPr>
          <p:cNvPr descr="A yellow circle on a black background&#10;&#10;Description automatically generated" id="451" name="Google Shape;451;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2" name="Google Shape;452;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 name="Google Shape;453;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4" name="Google Shape;454;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5" name="Google Shape;455;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6" name="Google Shape;456;p23"/>
          <p:cNvGrpSpPr/>
          <p:nvPr/>
        </p:nvGrpSpPr>
        <p:grpSpPr>
          <a:xfrm>
            <a:off x="0" y="1318491"/>
            <a:ext cx="1397812" cy="58002"/>
            <a:chOff x="0" y="1077191"/>
            <a:chExt cx="1397812" cy="58002"/>
          </a:xfrm>
        </p:grpSpPr>
        <p:sp>
          <p:nvSpPr>
            <p:cNvPr id="457" name="Google Shape;457;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9" name="Google Shape;459;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60" name="Google Shape;460;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1" name="Google Shape;461;p23"/>
          <p:cNvGrpSpPr/>
          <p:nvPr/>
        </p:nvGrpSpPr>
        <p:grpSpPr>
          <a:xfrm>
            <a:off x="11436251" y="129884"/>
            <a:ext cx="661669" cy="1214119"/>
            <a:chOff x="11436251" y="129884"/>
            <a:chExt cx="661669" cy="1214119"/>
          </a:xfrm>
        </p:grpSpPr>
        <p:sp>
          <p:nvSpPr>
            <p:cNvPr id="462" name="Google Shape;462;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0" name="Google Shape;490;p23"/>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91" name="Shape 491"/>
        <p:cNvGrpSpPr/>
        <p:nvPr/>
      </p:nvGrpSpPr>
      <p:grpSpPr>
        <a:xfrm>
          <a:off x="0" y="0"/>
          <a:ext cx="0" cy="0"/>
          <a:chOff x="0" y="0"/>
          <a:chExt cx="0" cy="0"/>
        </a:xfrm>
      </p:grpSpPr>
      <p:pic>
        <p:nvPicPr>
          <p:cNvPr descr="A yellow circle on a black background&#10;&#10;Description automatically generated" id="492" name="Google Shape;492;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3" name="Google Shape;493;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5" name="Google Shape;495;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6" name="Google Shape;496;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7" name="Google Shape;497;p24"/>
          <p:cNvGrpSpPr/>
          <p:nvPr/>
        </p:nvGrpSpPr>
        <p:grpSpPr>
          <a:xfrm>
            <a:off x="0" y="1318491"/>
            <a:ext cx="1397812" cy="58002"/>
            <a:chOff x="0" y="1077191"/>
            <a:chExt cx="1397812" cy="58002"/>
          </a:xfrm>
        </p:grpSpPr>
        <p:sp>
          <p:nvSpPr>
            <p:cNvPr id="498" name="Google Shape;498;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00" name="Google Shape;500;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01" name="Google Shape;501;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2" name="Google Shape;502;p24"/>
          <p:cNvGrpSpPr/>
          <p:nvPr/>
        </p:nvGrpSpPr>
        <p:grpSpPr>
          <a:xfrm>
            <a:off x="11436251" y="129884"/>
            <a:ext cx="661669" cy="1214119"/>
            <a:chOff x="11436251" y="129884"/>
            <a:chExt cx="661669" cy="1214119"/>
          </a:xfrm>
        </p:grpSpPr>
        <p:sp>
          <p:nvSpPr>
            <p:cNvPr id="503" name="Google Shape;503;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31" name="Google Shape;531;p24"/>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32" name="Google Shape;532;p24"/>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33" name="Shape 533"/>
        <p:cNvGrpSpPr/>
        <p:nvPr/>
      </p:nvGrpSpPr>
      <p:grpSpPr>
        <a:xfrm>
          <a:off x="0" y="0"/>
          <a:ext cx="0" cy="0"/>
          <a:chOff x="0" y="0"/>
          <a:chExt cx="0" cy="0"/>
        </a:xfrm>
      </p:grpSpPr>
      <p:pic>
        <p:nvPicPr>
          <p:cNvPr descr="A yellow circle on a black background&#10;&#10;Description automatically generated" id="534" name="Google Shape;534;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5" name="Google Shape;535;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7" name="Google Shape;537;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8" name="Google Shape;538;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9" name="Google Shape;539;p25"/>
          <p:cNvGrpSpPr/>
          <p:nvPr/>
        </p:nvGrpSpPr>
        <p:grpSpPr>
          <a:xfrm>
            <a:off x="0" y="1318491"/>
            <a:ext cx="1397812" cy="58002"/>
            <a:chOff x="0" y="1077191"/>
            <a:chExt cx="1397812" cy="58002"/>
          </a:xfrm>
        </p:grpSpPr>
        <p:sp>
          <p:nvSpPr>
            <p:cNvPr id="540" name="Google Shape;540;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2" name="Google Shape;542;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43" name="Google Shape;543;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4" name="Google Shape;544;p25"/>
          <p:cNvGrpSpPr/>
          <p:nvPr/>
        </p:nvGrpSpPr>
        <p:grpSpPr>
          <a:xfrm>
            <a:off x="11614051" y="129884"/>
            <a:ext cx="661669" cy="1214119"/>
            <a:chOff x="11436251" y="129884"/>
            <a:chExt cx="661669" cy="1214119"/>
          </a:xfrm>
        </p:grpSpPr>
        <p:sp>
          <p:nvSpPr>
            <p:cNvPr id="545" name="Google Shape;545;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73" name="Google Shape;573;p25"/>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74" name="Shape 574"/>
        <p:cNvGrpSpPr/>
        <p:nvPr/>
      </p:nvGrpSpPr>
      <p:grpSpPr>
        <a:xfrm>
          <a:off x="0" y="0"/>
          <a:ext cx="0" cy="0"/>
          <a:chOff x="0" y="0"/>
          <a:chExt cx="0" cy="0"/>
        </a:xfrm>
      </p:grpSpPr>
      <p:pic>
        <p:nvPicPr>
          <p:cNvPr descr="A yellow circle on a black background&#10;&#10;Description automatically generated" id="575" name="Google Shape;575;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6" name="Google Shape;576;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7" name="Google Shape;577;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8" name="Google Shape;578;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9" name="Google Shape;579;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80" name="Shape 580"/>
        <p:cNvGrpSpPr/>
        <p:nvPr/>
      </p:nvGrpSpPr>
      <p:grpSpPr>
        <a:xfrm>
          <a:off x="0" y="0"/>
          <a:ext cx="0" cy="0"/>
          <a:chOff x="0" y="0"/>
          <a:chExt cx="0" cy="0"/>
        </a:xfrm>
      </p:grpSpPr>
      <p:pic>
        <p:nvPicPr>
          <p:cNvPr id="581" name="Google Shape;581;p27"/>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82" name="Google Shape;582;p27"/>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83" name="Google Shape;583;p2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4" name="Google Shape;584;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5" name="Google Shape;585;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9" name="Shape 19"/>
        <p:cNvGrpSpPr/>
        <p:nvPr/>
      </p:nvGrpSpPr>
      <p:grpSpPr>
        <a:xfrm>
          <a:off x="0" y="0"/>
          <a:ext cx="0" cy="0"/>
          <a:chOff x="0" y="0"/>
          <a:chExt cx="0" cy="0"/>
        </a:xfrm>
      </p:grpSpPr>
      <p:pic>
        <p:nvPicPr>
          <p:cNvPr descr="A yellow circle on a black background&#10;&#10;Description automatically generated" id="20" name="Google Shape;20;p1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1" name="Google Shape;21;p1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4" name="Google Shape;24;p1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 name="Google Shape;26;p1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7" name="Google Shape;27;p10"/>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8" name="Google Shape;28;p10"/>
          <p:cNvGrpSpPr/>
          <p:nvPr/>
        </p:nvGrpSpPr>
        <p:grpSpPr>
          <a:xfrm>
            <a:off x="11436251" y="129884"/>
            <a:ext cx="661669" cy="1214119"/>
            <a:chOff x="11436251" y="129884"/>
            <a:chExt cx="661669" cy="1214119"/>
          </a:xfrm>
        </p:grpSpPr>
        <p:sp>
          <p:nvSpPr>
            <p:cNvPr id="29" name="Google Shape;29;p1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1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7" name="Google Shape;57;p10"/>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10"/>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6" name="Shape 586"/>
        <p:cNvGrpSpPr/>
        <p:nvPr/>
      </p:nvGrpSpPr>
      <p:grpSpPr>
        <a:xfrm>
          <a:off x="0" y="0"/>
          <a:ext cx="0" cy="0"/>
          <a:chOff x="0" y="0"/>
          <a:chExt cx="0" cy="0"/>
        </a:xfrm>
      </p:grpSpPr>
      <p:sp>
        <p:nvSpPr>
          <p:cNvPr id="587" name="Google Shape;587;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8" name="Google Shape;588;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9" name="Google Shape;589;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0" name="Shape 590"/>
        <p:cNvGrpSpPr/>
        <p:nvPr/>
      </p:nvGrpSpPr>
      <p:grpSpPr>
        <a:xfrm>
          <a:off x="0" y="0"/>
          <a:ext cx="0" cy="0"/>
          <a:chOff x="0" y="0"/>
          <a:chExt cx="0" cy="0"/>
        </a:xfrm>
      </p:grpSpPr>
      <p:sp>
        <p:nvSpPr>
          <p:cNvPr id="591" name="Google Shape;591;p2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2" name="Google Shape;592;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3" name="Google Shape;593;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4" name="Google Shape;594;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5" name="Shape 595"/>
        <p:cNvGrpSpPr/>
        <p:nvPr/>
      </p:nvGrpSpPr>
      <p:grpSpPr>
        <a:xfrm>
          <a:off x="0" y="0"/>
          <a:ext cx="0" cy="0"/>
          <a:chOff x="0" y="0"/>
          <a:chExt cx="0" cy="0"/>
        </a:xfrm>
      </p:grpSpPr>
      <p:sp>
        <p:nvSpPr>
          <p:cNvPr id="596" name="Google Shape;596;p30"/>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7" name="Google Shape;597;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8" name="Google Shape;598;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9" name="Google Shape;599;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00" name="Google Shape;600;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01" name="Google Shape;601;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2" name="Shape 602"/>
        <p:cNvGrpSpPr/>
        <p:nvPr/>
      </p:nvGrpSpPr>
      <p:grpSpPr>
        <a:xfrm>
          <a:off x="0" y="0"/>
          <a:ext cx="0" cy="0"/>
          <a:chOff x="0" y="0"/>
          <a:chExt cx="0" cy="0"/>
        </a:xfrm>
      </p:grpSpPr>
      <p:sp>
        <p:nvSpPr>
          <p:cNvPr id="603" name="Google Shape;603;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04" name="Google Shape;604;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5" name="Shape 605"/>
        <p:cNvGrpSpPr/>
        <p:nvPr/>
      </p:nvGrpSpPr>
      <p:grpSpPr>
        <a:xfrm>
          <a:off x="0" y="0"/>
          <a:ext cx="0" cy="0"/>
          <a:chOff x="0" y="0"/>
          <a:chExt cx="0" cy="0"/>
        </a:xfrm>
      </p:grpSpPr>
      <p:sp>
        <p:nvSpPr>
          <p:cNvPr id="606" name="Google Shape;606;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7" name="Google Shape;607;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9" name="Shape 609"/>
        <p:cNvGrpSpPr/>
        <p:nvPr/>
      </p:nvGrpSpPr>
      <p:grpSpPr>
        <a:xfrm>
          <a:off x="0" y="0"/>
          <a:ext cx="0" cy="0"/>
          <a:chOff x="0" y="0"/>
          <a:chExt cx="0" cy="0"/>
        </a:xfrm>
      </p:grpSpPr>
      <p:sp>
        <p:nvSpPr>
          <p:cNvPr id="610" name="Google Shape;610;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1" name="Google Shape;611;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2" name="Google Shape;612;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13" name="Google Shape;613;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4" name="Google Shape;614;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5" name="Google Shape;615;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9" name="Shape 59"/>
        <p:cNvGrpSpPr/>
        <p:nvPr/>
      </p:nvGrpSpPr>
      <p:grpSpPr>
        <a:xfrm>
          <a:off x="0" y="0"/>
          <a:ext cx="0" cy="0"/>
          <a:chOff x="0" y="0"/>
          <a:chExt cx="0" cy="0"/>
        </a:xfrm>
      </p:grpSpPr>
      <p:pic>
        <p:nvPicPr>
          <p:cNvPr descr="A yellow circle on a black background&#10;&#10;Description automatically generated" id="60" name="Google Shape;60;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 name="Google Shape;61;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4" name="Google Shape;64;p11"/>
          <p:cNvGrpSpPr/>
          <p:nvPr/>
        </p:nvGrpSpPr>
        <p:grpSpPr>
          <a:xfrm>
            <a:off x="0" y="1318491"/>
            <a:ext cx="1397812" cy="58002"/>
            <a:chOff x="0" y="1077191"/>
            <a:chExt cx="1397812" cy="58002"/>
          </a:xfrm>
        </p:grpSpPr>
        <p:sp>
          <p:nvSpPr>
            <p:cNvPr id="65" name="Google Shape;65;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7" name="Google Shape;67;p1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p>
        </p:txBody>
      </p:sp>
      <p:sp>
        <p:nvSpPr>
          <p:cNvPr id="68" name="Google Shape;68;p1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9" name="Google Shape;69;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70" name="Google Shape;70;p11"/>
          <p:cNvGrpSpPr/>
          <p:nvPr/>
        </p:nvGrpSpPr>
        <p:grpSpPr>
          <a:xfrm>
            <a:off x="11436251" y="129884"/>
            <a:ext cx="661669" cy="1214119"/>
            <a:chOff x="11436251" y="129884"/>
            <a:chExt cx="661669" cy="1214119"/>
          </a:xfrm>
        </p:grpSpPr>
        <p:sp>
          <p:nvSpPr>
            <p:cNvPr id="71" name="Google Shape;71;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9" name="Google Shape;99;p1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00" name="Google Shape;100;p11"/>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01" name="Shape 101"/>
        <p:cNvGrpSpPr/>
        <p:nvPr/>
      </p:nvGrpSpPr>
      <p:grpSpPr>
        <a:xfrm>
          <a:off x="0" y="0"/>
          <a:ext cx="0" cy="0"/>
          <a:chOff x="0" y="0"/>
          <a:chExt cx="0" cy="0"/>
        </a:xfrm>
      </p:grpSpPr>
      <p:pic>
        <p:nvPicPr>
          <p:cNvPr descr="A yellow circle on a black background&#10;&#10;Description automatically generated" id="102" name="Google Shape;102;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3" name="Google Shape;103;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6" name="Google Shape;106;p12"/>
          <p:cNvGrpSpPr/>
          <p:nvPr/>
        </p:nvGrpSpPr>
        <p:grpSpPr>
          <a:xfrm>
            <a:off x="0" y="1318491"/>
            <a:ext cx="1397812" cy="58002"/>
            <a:chOff x="0" y="1077191"/>
            <a:chExt cx="1397812" cy="58002"/>
          </a:xfrm>
        </p:grpSpPr>
        <p:sp>
          <p:nvSpPr>
            <p:cNvPr id="107" name="Google Shape;107;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9" name="Google Shape;109;p1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endParaRPr/>
          </a:p>
        </p:txBody>
      </p:sp>
      <p:sp>
        <p:nvSpPr>
          <p:cNvPr id="110" name="Google Shape;110;p1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11" name="Google Shape;111;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12" name="Google Shape;112;p12"/>
          <p:cNvGrpSpPr/>
          <p:nvPr/>
        </p:nvGrpSpPr>
        <p:grpSpPr>
          <a:xfrm>
            <a:off x="11436251" y="129884"/>
            <a:ext cx="661669" cy="1214119"/>
            <a:chOff x="11436251" y="129884"/>
            <a:chExt cx="661669" cy="1214119"/>
          </a:xfrm>
        </p:grpSpPr>
        <p:sp>
          <p:nvSpPr>
            <p:cNvPr id="113" name="Google Shape;113;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1" name="Google Shape;141;p12"/>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42" name="Shape 142"/>
        <p:cNvGrpSpPr/>
        <p:nvPr/>
      </p:nvGrpSpPr>
      <p:grpSpPr>
        <a:xfrm>
          <a:off x="0" y="0"/>
          <a:ext cx="0" cy="0"/>
          <a:chOff x="0" y="0"/>
          <a:chExt cx="0" cy="0"/>
        </a:xfrm>
      </p:grpSpPr>
      <p:pic>
        <p:nvPicPr>
          <p:cNvPr descr="A yellow circle on a black background&#10;&#10;Description automatically generated" id="143" name="Google Shape;143;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4" name="Google Shape;144;p13"/>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7" name="Google Shape;147;p13"/>
          <p:cNvGrpSpPr/>
          <p:nvPr/>
        </p:nvGrpSpPr>
        <p:grpSpPr>
          <a:xfrm>
            <a:off x="0" y="1318491"/>
            <a:ext cx="1397812" cy="58002"/>
            <a:chOff x="0" y="1077191"/>
            <a:chExt cx="1397812" cy="58002"/>
          </a:xfrm>
        </p:grpSpPr>
        <p:sp>
          <p:nvSpPr>
            <p:cNvPr id="148" name="Google Shape;148;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0" name="Google Shape;150;p1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151" name="Google Shape;151;p1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52" name="Google Shape;152;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53" name="Google Shape;153;p13"/>
          <p:cNvGrpSpPr/>
          <p:nvPr/>
        </p:nvGrpSpPr>
        <p:grpSpPr>
          <a:xfrm>
            <a:off x="11436251" y="129884"/>
            <a:ext cx="661669" cy="1214119"/>
            <a:chOff x="11436251" y="129884"/>
            <a:chExt cx="661669" cy="1214119"/>
          </a:xfrm>
        </p:grpSpPr>
        <p:sp>
          <p:nvSpPr>
            <p:cNvPr id="154" name="Google Shape;154;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82" name="Google Shape;182;p13"/>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183" name="Shape 183"/>
        <p:cNvGrpSpPr/>
        <p:nvPr/>
      </p:nvGrpSpPr>
      <p:grpSpPr>
        <a:xfrm>
          <a:off x="0" y="0"/>
          <a:ext cx="0" cy="0"/>
          <a:chOff x="0" y="0"/>
          <a:chExt cx="0" cy="0"/>
        </a:xfrm>
      </p:grpSpPr>
      <p:pic>
        <p:nvPicPr>
          <p:cNvPr descr="A yellow circle on a black background&#10;&#10;Description automatically generated" id="184" name="Google Shape;184;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85" name="Google Shape;185;p14"/>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88" name="Google Shape;188;p14"/>
          <p:cNvGrpSpPr/>
          <p:nvPr/>
        </p:nvGrpSpPr>
        <p:grpSpPr>
          <a:xfrm>
            <a:off x="0" y="1318491"/>
            <a:ext cx="1397812" cy="58002"/>
            <a:chOff x="0" y="1077191"/>
            <a:chExt cx="1397812" cy="58002"/>
          </a:xfrm>
        </p:grpSpPr>
        <p:sp>
          <p:nvSpPr>
            <p:cNvPr id="189" name="Google Shape;189;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1" name="Google Shape;191;p1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4</a:t>
            </a:r>
            <a:endParaRPr/>
          </a:p>
        </p:txBody>
      </p:sp>
      <p:sp>
        <p:nvSpPr>
          <p:cNvPr id="192" name="Google Shape;192;p1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93" name="Google Shape;193;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194" name="Google Shape;194;p14"/>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195" name="Google Shape;195;p14"/>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6" name="Google Shape;196;p14"/>
          <p:cNvGrpSpPr/>
          <p:nvPr/>
        </p:nvGrpSpPr>
        <p:grpSpPr>
          <a:xfrm>
            <a:off x="11626751" y="129884"/>
            <a:ext cx="661669" cy="1214119"/>
            <a:chOff x="11436251" y="129884"/>
            <a:chExt cx="661669" cy="1214119"/>
          </a:xfrm>
        </p:grpSpPr>
        <p:sp>
          <p:nvSpPr>
            <p:cNvPr id="197" name="Google Shape;197;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225" name="Shape 225"/>
        <p:cNvGrpSpPr/>
        <p:nvPr/>
      </p:nvGrpSpPr>
      <p:grpSpPr>
        <a:xfrm>
          <a:off x="0" y="0"/>
          <a:ext cx="0" cy="0"/>
          <a:chOff x="0" y="0"/>
          <a:chExt cx="0" cy="0"/>
        </a:xfrm>
      </p:grpSpPr>
      <p:pic>
        <p:nvPicPr>
          <p:cNvPr descr="A logo with blue and yellow colors&#10;&#10;Description automatically generated" id="226" name="Google Shape;226;p15"/>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227" name="Google Shape;227;p15"/>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228" name="Google Shape;228;p15"/>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229" name="Google Shape;229;p15"/>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230" name="Google Shape;230;p15"/>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231" name="Google Shape;231;p15"/>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232" name="Google Shape;232;p15"/>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233" name="Shape 233"/>
        <p:cNvGrpSpPr/>
        <p:nvPr/>
      </p:nvGrpSpPr>
      <p:grpSpPr>
        <a:xfrm>
          <a:off x="0" y="0"/>
          <a:ext cx="0" cy="0"/>
          <a:chOff x="0" y="0"/>
          <a:chExt cx="0" cy="0"/>
        </a:xfrm>
      </p:grpSpPr>
      <p:pic>
        <p:nvPicPr>
          <p:cNvPr descr="A logo with blue and yellow colors&#10;&#10;Description automatically generated" id="234" name="Google Shape;234;p16"/>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235" name="Google Shape;235;p16"/>
          <p:cNvSpPr txBox="1"/>
          <p:nvPr>
            <p:ph type="title"/>
          </p:nvPr>
        </p:nvSpPr>
        <p:spPr>
          <a:xfrm>
            <a:off x="508000" y="24590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6" name="Google Shape;236;p16"/>
          <p:cNvSpPr txBox="1"/>
          <p:nvPr/>
        </p:nvSpPr>
        <p:spPr>
          <a:xfrm>
            <a:off x="521110" y="20244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237" name="Google Shape;237;p16"/>
          <p:cNvSpPr/>
          <p:nvPr/>
        </p:nvSpPr>
        <p:spPr>
          <a:xfrm>
            <a:off x="1226931" y="31726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6"/>
          <p:cNvSpPr/>
          <p:nvPr/>
        </p:nvSpPr>
        <p:spPr>
          <a:xfrm>
            <a:off x="0" y="31726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omputer monitor and monitor with blue circles and black background&#10;&#10;Description automatically generated" id="239" name="Google Shape;239;p16"/>
          <p:cNvPicPr preferRelativeResize="0"/>
          <p:nvPr/>
        </p:nvPicPr>
        <p:blipFill rotWithShape="1">
          <a:blip r:embed="rId3">
            <a:alphaModFix/>
          </a:blip>
          <a:srcRect b="0" l="0" r="0" t="0"/>
          <a:stretch/>
        </p:blipFill>
        <p:spPr>
          <a:xfrm>
            <a:off x="5029200" y="1257300"/>
            <a:ext cx="7162800" cy="56007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240" name="Shape 240"/>
        <p:cNvGrpSpPr/>
        <p:nvPr/>
      </p:nvGrpSpPr>
      <p:grpSpPr>
        <a:xfrm>
          <a:off x="0" y="0"/>
          <a:ext cx="0" cy="0"/>
          <a:chOff x="0" y="0"/>
          <a:chExt cx="0" cy="0"/>
        </a:xfrm>
      </p:grpSpPr>
      <p:sp>
        <p:nvSpPr>
          <p:cNvPr id="241" name="Google Shape;241;p17"/>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242" name="Google Shape;242;p17"/>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243" name="Google Shape;243;p17"/>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244" name="Google Shape;244;p17"/>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17"/>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6" name="Google Shape;246;p17"/>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47" name="Google Shape;247;p17"/>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2.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8"/>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hyperlink" Target="https://www.facebook.com/b2bframeworks" TargetMode="External"/><Relationship Id="rId4" Type="http://schemas.openxmlformats.org/officeDocument/2006/relationships/hyperlink" Target="https://www.linkedin.com/company/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1"/>
          <p:cNvSpPr txBox="1"/>
          <p:nvPr>
            <p:ph type="title"/>
          </p:nvPr>
        </p:nvSpPr>
        <p:spPr>
          <a:xfrm>
            <a:off x="508000" y="871600"/>
            <a:ext cx="8616600" cy="132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Montserrat SemiBold"/>
              <a:buNone/>
            </a:pPr>
            <a:r>
              <a:rPr lang="en-GB"/>
              <a:t>Profitability Framework</a:t>
            </a:r>
            <a:endParaRPr/>
          </a:p>
        </p:txBody>
      </p:sp>
      <p:pic>
        <p:nvPicPr>
          <p:cNvPr id="621" name="Google Shape;621;p1"/>
          <p:cNvPicPr preferRelativeResize="0"/>
          <p:nvPr/>
        </p:nvPicPr>
        <p:blipFill rotWithShape="1">
          <a:blip r:embed="rId3">
            <a:alphaModFix/>
          </a:blip>
          <a:srcRect b="0" l="0" r="0" t="0"/>
          <a:stretch/>
        </p:blipFill>
        <p:spPr>
          <a:xfrm>
            <a:off x="6295378" y="2657475"/>
            <a:ext cx="2057967" cy="1009967"/>
          </a:xfrm>
          <a:prstGeom prst="rect">
            <a:avLst/>
          </a:prstGeom>
          <a:noFill/>
          <a:ln>
            <a:noFill/>
          </a:ln>
        </p:spPr>
      </p:pic>
      <p:pic>
        <p:nvPicPr>
          <p:cNvPr id="622" name="Google Shape;622;p1"/>
          <p:cNvPicPr preferRelativeResize="0"/>
          <p:nvPr/>
        </p:nvPicPr>
        <p:blipFill rotWithShape="1">
          <a:blip r:embed="rId3">
            <a:alphaModFix/>
          </a:blip>
          <a:srcRect b="0" l="0" r="0" t="0"/>
          <a:stretch/>
        </p:blipFill>
        <p:spPr>
          <a:xfrm>
            <a:off x="3448375" y="3667449"/>
            <a:ext cx="1782301" cy="874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28" name="Google Shape;628;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29" name="Google Shape;629;p2"/>
          <p:cNvSpPr txBox="1"/>
          <p:nvPr>
            <p:ph type="title"/>
          </p:nvPr>
        </p:nvSpPr>
        <p:spPr>
          <a:xfrm>
            <a:off x="333514" y="472411"/>
            <a:ext cx="11453673"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A business model to improve profitability</a:t>
            </a:r>
            <a:r>
              <a:rPr lang="en-GB">
                <a:solidFill>
                  <a:schemeClr val="accent1"/>
                </a:solidFill>
              </a:rPr>
              <a:t>.</a:t>
            </a:r>
            <a:endParaRPr/>
          </a:p>
        </p:txBody>
      </p:sp>
      <p:sp>
        <p:nvSpPr>
          <p:cNvPr id="630" name="Google Shape;630;p2"/>
          <p:cNvSpPr txBox="1"/>
          <p:nvPr/>
        </p:nvSpPr>
        <p:spPr>
          <a:xfrm>
            <a:off x="351518" y="1748245"/>
            <a:ext cx="4973100" cy="310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u="none" cap="none" strike="noStrike">
                <a:solidFill>
                  <a:srgbClr val="2B3940"/>
                </a:solidFill>
                <a:latin typeface="Montserrat Light"/>
                <a:ea typeface="Montserrat Light"/>
                <a:cs typeface="Montserrat Light"/>
                <a:sym typeface="Montserrat Light"/>
              </a:rPr>
              <a:t>The profitability framework is a structured approach used in business strategy to analyse and improve a company's profitability. This framework helps identify key factors that contribute to a company's financial success or challenges. While there are various profitability frameworks, one commonly used model is the "Three Cs" framework, which stands for Costs, Customers, and Competition.</a:t>
            </a:r>
            <a:endParaRPr/>
          </a:p>
          <a:p>
            <a:pPr indent="0" lvl="0" marL="0" marR="0" rtl="0" algn="l">
              <a:spcBef>
                <a:spcPts val="0"/>
              </a:spcBef>
              <a:spcAft>
                <a:spcPts val="0"/>
              </a:spcAft>
              <a:buNone/>
            </a:pPr>
            <a:r>
              <a:t/>
            </a:r>
            <a:endParaRPr>
              <a:solidFill>
                <a:srgbClr val="2B3940"/>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rgbClr val="2B3940"/>
                </a:solidFill>
                <a:latin typeface="Montserrat Light"/>
                <a:ea typeface="Montserrat Light"/>
                <a:cs typeface="Montserrat Light"/>
                <a:sym typeface="Montserrat Light"/>
              </a:rPr>
              <a:t>It's important to note that the profitability framework should be tailored to the specific industry, company size, and market conditions. Regularly reassessing and adjusting strategies based on changes in the business environment is crucial for sustained profitability.</a:t>
            </a:r>
            <a:endParaRPr>
              <a:solidFill>
                <a:srgbClr val="2B3940"/>
              </a:solidFill>
              <a:latin typeface="Montserrat Light"/>
              <a:ea typeface="Montserrat Light"/>
              <a:cs typeface="Montserrat Light"/>
              <a:sym typeface="Montserrat Light"/>
            </a:endParaRPr>
          </a:p>
        </p:txBody>
      </p:sp>
      <p:sp>
        <p:nvSpPr>
          <p:cNvPr id="631" name="Google Shape;631;p2"/>
          <p:cNvSpPr txBox="1"/>
          <p:nvPr/>
        </p:nvSpPr>
        <p:spPr>
          <a:xfrm>
            <a:off x="366713" y="1252540"/>
            <a:ext cx="113061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Use this framework to improve your profitability</a:t>
            </a:r>
            <a:endParaRPr b="1" sz="1600">
              <a:solidFill>
                <a:schemeClr val="lt1"/>
              </a:solidFill>
              <a:latin typeface="Montserrat SemiBold"/>
              <a:ea typeface="Montserrat SemiBold"/>
              <a:cs typeface="Montserrat SemiBold"/>
              <a:sym typeface="Montserrat SemiBold"/>
            </a:endParaRPr>
          </a:p>
        </p:txBody>
      </p:sp>
      <p:pic>
        <p:nvPicPr>
          <p:cNvPr id="632" name="Google Shape;632;p2"/>
          <p:cNvPicPr preferRelativeResize="0"/>
          <p:nvPr/>
        </p:nvPicPr>
        <p:blipFill rotWithShape="1">
          <a:blip r:embed="rId3">
            <a:alphaModFix/>
          </a:blip>
          <a:srcRect b="0" l="0" r="0" t="0"/>
          <a:stretch/>
        </p:blipFill>
        <p:spPr>
          <a:xfrm>
            <a:off x="5717880" y="2746239"/>
            <a:ext cx="6191367" cy="3038475"/>
          </a:xfrm>
          <a:prstGeom prst="rect">
            <a:avLst/>
          </a:prstGeom>
          <a:noFill/>
          <a:ln>
            <a:noFill/>
          </a:ln>
        </p:spPr>
      </p:pic>
      <p:sp>
        <p:nvSpPr>
          <p:cNvPr id="633" name="Google Shape;633;p2"/>
          <p:cNvSpPr/>
          <p:nvPr/>
        </p:nvSpPr>
        <p:spPr>
          <a:xfrm>
            <a:off x="9791700" y="2794269"/>
            <a:ext cx="1266900" cy="523800"/>
          </a:xfrm>
          <a:prstGeom prst="roundRect">
            <a:avLst>
              <a:gd fmla="val 16667" name="adj"/>
            </a:avLst>
          </a:prstGeom>
          <a:solidFill>
            <a:schemeClr val="accent1"/>
          </a:solidFill>
          <a:ln cap="flat" cmpd="sng" w="12700">
            <a:solidFill>
              <a:srgbClr val="6B5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a:solidFill>
                  <a:schemeClr val="accent5"/>
                </a:solidFill>
                <a:latin typeface="Montserrat Medium"/>
                <a:ea typeface="Montserrat Medium"/>
                <a:cs typeface="Montserrat Medium"/>
                <a:sym typeface="Montserrat Medium"/>
              </a:rPr>
              <a:t>Customers</a:t>
            </a:r>
            <a:endParaRPr sz="1000">
              <a:latin typeface="Montserrat Medium"/>
              <a:ea typeface="Montserrat Medium"/>
              <a:cs typeface="Montserrat Medium"/>
              <a:sym typeface="Montserrat Medium"/>
            </a:endParaRPr>
          </a:p>
        </p:txBody>
      </p:sp>
      <p:sp>
        <p:nvSpPr>
          <p:cNvPr id="634" name="Google Shape;634;p2"/>
          <p:cNvSpPr/>
          <p:nvPr/>
        </p:nvSpPr>
        <p:spPr>
          <a:xfrm>
            <a:off x="6547496" y="2800754"/>
            <a:ext cx="1266900" cy="523800"/>
          </a:xfrm>
          <a:prstGeom prst="roundRect">
            <a:avLst>
              <a:gd fmla="val 16667" name="adj"/>
            </a:avLst>
          </a:prstGeom>
          <a:solidFill>
            <a:schemeClr val="lt1"/>
          </a:solidFill>
          <a:ln cap="flat" cmpd="sng" w="12700">
            <a:solidFill>
              <a:srgbClr val="6B5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chemeClr val="dk2"/>
                </a:solidFill>
                <a:latin typeface="Montserrat Medium"/>
                <a:ea typeface="Montserrat Medium"/>
                <a:cs typeface="Montserrat Medium"/>
                <a:sym typeface="Montserrat Medium"/>
              </a:rPr>
              <a:t>Costs</a:t>
            </a:r>
            <a:endParaRPr sz="1200">
              <a:latin typeface="Montserrat Medium"/>
              <a:ea typeface="Montserrat Medium"/>
              <a:cs typeface="Montserrat Medium"/>
              <a:sym typeface="Montserrat Medium"/>
            </a:endParaRPr>
          </a:p>
        </p:txBody>
      </p:sp>
      <p:sp>
        <p:nvSpPr>
          <p:cNvPr id="635" name="Google Shape;635;p2"/>
          <p:cNvSpPr/>
          <p:nvPr/>
        </p:nvSpPr>
        <p:spPr>
          <a:xfrm>
            <a:off x="8099188" y="1991144"/>
            <a:ext cx="1425900" cy="523800"/>
          </a:xfrm>
          <a:prstGeom prst="roundRect">
            <a:avLst>
              <a:gd fmla="val 16667" name="adj"/>
            </a:avLst>
          </a:prstGeom>
          <a:solidFill>
            <a:srgbClr val="023154"/>
          </a:solidFill>
          <a:ln cap="flat" cmpd="sng" w="12700">
            <a:solidFill>
              <a:srgbClr val="6B5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a:solidFill>
                  <a:schemeClr val="dk2"/>
                </a:solidFill>
                <a:latin typeface="Montserrat Medium"/>
                <a:ea typeface="Montserrat Medium"/>
                <a:cs typeface="Montserrat Medium"/>
                <a:sym typeface="Montserrat Medium"/>
              </a:rPr>
              <a:t>Competition</a:t>
            </a:r>
            <a:endParaRPr sz="1000">
              <a:latin typeface="Montserrat Medium"/>
              <a:ea typeface="Montserrat Medium"/>
              <a:cs typeface="Montserrat Medium"/>
              <a:sym typeface="Montserrat Medium"/>
            </a:endParaRPr>
          </a:p>
        </p:txBody>
      </p:sp>
      <p:cxnSp>
        <p:nvCxnSpPr>
          <p:cNvPr id="636" name="Google Shape;636;p2"/>
          <p:cNvCxnSpPr/>
          <p:nvPr/>
        </p:nvCxnSpPr>
        <p:spPr>
          <a:xfrm flipH="1" rot="10800000">
            <a:off x="7234237" y="2215918"/>
            <a:ext cx="839100" cy="547800"/>
          </a:xfrm>
          <a:prstGeom prst="straightConnector1">
            <a:avLst/>
          </a:prstGeom>
          <a:noFill/>
          <a:ln cap="flat" cmpd="sng" w="19050">
            <a:solidFill>
              <a:schemeClr val="accent5"/>
            </a:solidFill>
            <a:prstDash val="solid"/>
            <a:miter lim="800000"/>
            <a:headEnd len="med" w="med" type="triangle"/>
            <a:tailEnd len="med" w="med" type="triangle"/>
          </a:ln>
        </p:spPr>
      </p:cxnSp>
      <p:cxnSp>
        <p:nvCxnSpPr>
          <p:cNvPr id="637" name="Google Shape;637;p2"/>
          <p:cNvCxnSpPr>
            <a:stCxn id="635" idx="3"/>
          </p:cNvCxnSpPr>
          <p:nvPr/>
        </p:nvCxnSpPr>
        <p:spPr>
          <a:xfrm>
            <a:off x="9525088" y="2253044"/>
            <a:ext cx="1009800" cy="541200"/>
          </a:xfrm>
          <a:prstGeom prst="straightConnector1">
            <a:avLst/>
          </a:prstGeom>
          <a:noFill/>
          <a:ln cap="flat" cmpd="sng" w="19050">
            <a:solidFill>
              <a:schemeClr val="accent5"/>
            </a:solidFill>
            <a:prstDash val="solid"/>
            <a:miter lim="800000"/>
            <a:headEnd len="med" w="med" type="triangle"/>
            <a:tailEnd len="med" w="med" type="triangle"/>
          </a:ln>
        </p:spPr>
      </p:cxnSp>
      <p:cxnSp>
        <p:nvCxnSpPr>
          <p:cNvPr id="638" name="Google Shape;638;p2"/>
          <p:cNvCxnSpPr>
            <a:endCxn id="633" idx="1"/>
          </p:cNvCxnSpPr>
          <p:nvPr/>
        </p:nvCxnSpPr>
        <p:spPr>
          <a:xfrm>
            <a:off x="9306000" y="3053169"/>
            <a:ext cx="485700" cy="3000"/>
          </a:xfrm>
          <a:prstGeom prst="straightConnector1">
            <a:avLst/>
          </a:prstGeom>
          <a:noFill/>
          <a:ln cap="flat" cmpd="sng" w="19050">
            <a:solidFill>
              <a:schemeClr val="accent5"/>
            </a:solidFill>
            <a:prstDash val="solid"/>
            <a:miter lim="800000"/>
            <a:headEnd len="med" w="med" type="triangle"/>
            <a:tailEnd len="med" w="med" type="triangle"/>
          </a:ln>
        </p:spPr>
      </p:cxnSp>
      <p:cxnSp>
        <p:nvCxnSpPr>
          <p:cNvPr id="639" name="Google Shape;639;p2"/>
          <p:cNvCxnSpPr/>
          <p:nvPr/>
        </p:nvCxnSpPr>
        <p:spPr>
          <a:xfrm rot="10800000">
            <a:off x="7814400" y="3053206"/>
            <a:ext cx="415200" cy="3000"/>
          </a:xfrm>
          <a:prstGeom prst="straightConnector1">
            <a:avLst/>
          </a:prstGeom>
          <a:noFill/>
          <a:ln cap="flat" cmpd="sng" w="19050">
            <a:solidFill>
              <a:schemeClr val="accent5"/>
            </a:solidFill>
            <a:prstDash val="solid"/>
            <a:miter lim="800000"/>
            <a:headEnd len="med" w="med" type="triangle"/>
            <a:tailEnd len="med" w="med" type="triangle"/>
          </a:ln>
        </p:spPr>
      </p:cxnSp>
      <p:cxnSp>
        <p:nvCxnSpPr>
          <p:cNvPr id="640" name="Google Shape;640;p2"/>
          <p:cNvCxnSpPr>
            <a:endCxn id="635" idx="2"/>
          </p:cNvCxnSpPr>
          <p:nvPr/>
        </p:nvCxnSpPr>
        <p:spPr>
          <a:xfrm rot="10800000">
            <a:off x="8812138" y="2514944"/>
            <a:ext cx="0" cy="401400"/>
          </a:xfrm>
          <a:prstGeom prst="straightConnector1">
            <a:avLst/>
          </a:prstGeom>
          <a:noFill/>
          <a:ln cap="flat" cmpd="sng" w="19050">
            <a:solidFill>
              <a:schemeClr val="accent5"/>
            </a:solidFill>
            <a:prstDash val="solid"/>
            <a:miter lim="800000"/>
            <a:headEnd len="med" w="med" type="triangl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46" name="Google Shape;646;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47" name="Google Shape;647;p3"/>
          <p:cNvSpPr txBox="1"/>
          <p:nvPr>
            <p:ph type="title"/>
          </p:nvPr>
        </p:nvSpPr>
        <p:spPr>
          <a:xfrm>
            <a:off x="298676" y="750470"/>
            <a:ext cx="7092724" cy="3651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Costs</a:t>
            </a:r>
            <a:r>
              <a:rPr lang="en-GB">
                <a:solidFill>
                  <a:schemeClr val="accent3"/>
                </a:solidFill>
              </a:rPr>
              <a:t>.</a:t>
            </a:r>
            <a:endParaRPr>
              <a:solidFill>
                <a:schemeClr val="accent3"/>
              </a:solidFill>
            </a:endParaRPr>
          </a:p>
        </p:txBody>
      </p:sp>
      <p:graphicFrame>
        <p:nvGraphicFramePr>
          <p:cNvPr id="648" name="Google Shape;648;p3"/>
          <p:cNvGraphicFramePr/>
          <p:nvPr/>
        </p:nvGraphicFramePr>
        <p:xfrm>
          <a:off x="1431195" y="3225829"/>
          <a:ext cx="3000000" cy="3000000"/>
        </p:xfrm>
        <a:graphic>
          <a:graphicData uri="http://schemas.openxmlformats.org/drawingml/2006/table">
            <a:tbl>
              <a:tblPr>
                <a:noFill/>
                <a:tableStyleId>{C77236DE-38B7-4DFF-90F9-526DD2ED61CE}</a:tableStyleId>
              </a:tblPr>
              <a:tblGrid>
                <a:gridCol w="4360000"/>
                <a:gridCol w="4772950"/>
              </a:tblGrid>
              <a:tr h="577575">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lang="en-GB" sz="1400" u="none" cap="none" strike="noStrike"/>
                        <a:t> </a:t>
                      </a: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692475">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What are your fixed costs? Which of these costs dominate? How could they be reduced?</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639100">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What are your variable costs? Which dominate? How could they be reduced?</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717750">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What are benchmarks for these costs in your industry? How do your costs compare?</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49" name="Google Shape;649;p3"/>
          <p:cNvSpPr txBox="1"/>
          <p:nvPr/>
        </p:nvSpPr>
        <p:spPr>
          <a:xfrm>
            <a:off x="374987" y="1616692"/>
            <a:ext cx="102795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Identify all the fixed costs ie costs that do not vary with production levels. This includes rent, salaries, and administrative expenses. Strategies to optimize fixed costs might involve renegotiating contracts, improving operational efficiency, or exploring cost-sharing arrangements. Also identify all variable costs ie costs that change with production levels, such as raw materials and direct labour. Assess ways to reduce variable costs through bulk purchasing, process improvements, or supplier negotiations.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55" name="Google Shape;655;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56" name="Google Shape;656;p4"/>
          <p:cNvSpPr txBox="1"/>
          <p:nvPr>
            <p:ph type="title"/>
          </p:nvPr>
        </p:nvSpPr>
        <p:spPr>
          <a:xfrm>
            <a:off x="298676" y="750470"/>
            <a:ext cx="101915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Customers</a:t>
            </a:r>
            <a:r>
              <a:rPr lang="en-GB">
                <a:solidFill>
                  <a:schemeClr val="accent2"/>
                </a:solidFill>
              </a:rPr>
              <a:t>.</a:t>
            </a:r>
            <a:r>
              <a:rPr lang="en-GB"/>
              <a:t> </a:t>
            </a:r>
            <a:endParaRPr/>
          </a:p>
        </p:txBody>
      </p:sp>
      <p:graphicFrame>
        <p:nvGraphicFramePr>
          <p:cNvPr id="657" name="Google Shape;657;p4"/>
          <p:cNvGraphicFramePr/>
          <p:nvPr/>
        </p:nvGraphicFramePr>
        <p:xfrm>
          <a:off x="993275" y="3283678"/>
          <a:ext cx="3000000" cy="3000000"/>
        </p:xfrm>
        <a:graphic>
          <a:graphicData uri="http://schemas.openxmlformats.org/drawingml/2006/table">
            <a:tbl>
              <a:tblPr bandRow="1" firstCol="1" firstRow="1">
                <a:noFill/>
                <a:tableStyleId>{C950B7CF-30E6-4F65-B7CF-CFDFBADADDD1}</a:tableStyleId>
              </a:tblPr>
              <a:tblGrid>
                <a:gridCol w="4661550"/>
                <a:gridCol w="5299725"/>
              </a:tblGrid>
              <a:tr h="589800">
                <a:tc>
                  <a:txBody>
                    <a:bodyPr/>
                    <a:lstStyle/>
                    <a:p>
                      <a:pPr indent="0" lvl="0" marL="0" marR="0" rtl="0" algn="l">
                        <a:lnSpc>
                          <a:spcPct val="115000"/>
                        </a:lnSpc>
                        <a:spcBef>
                          <a:spcPts val="0"/>
                        </a:spcBef>
                        <a:spcAft>
                          <a:spcPts val="0"/>
                        </a:spcAft>
                        <a:buNone/>
                      </a:pPr>
                      <a:r>
                        <a:t/>
                      </a:r>
                      <a:endParaRPr sz="13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chemeClr val="accent1"/>
                        </a:buClr>
                        <a:buSzPts val="1300"/>
                        <a:buFont typeface="Montserrat SemiBold"/>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136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Consider carrying out a Pareto analysis of your customers and their revenue? What is the profitability of these customers?</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589800">
                <a:tc>
                  <a:txBody>
                    <a:bodyPr/>
                    <a:lstStyle/>
                    <a:p>
                      <a:pPr indent="0" lvl="0" marL="0" marR="0" rtl="0" algn="l">
                        <a:lnSpc>
                          <a:spcPct val="115000"/>
                        </a:lnSpc>
                        <a:spcBef>
                          <a:spcPts val="0"/>
                        </a:spcBef>
                        <a:spcAft>
                          <a:spcPts val="0"/>
                        </a:spcAft>
                        <a:buClr>
                          <a:schemeClr val="dk1"/>
                        </a:buClr>
                        <a:buSzPts val="1100"/>
                        <a:buFont typeface="Calibri"/>
                        <a:buNone/>
                      </a:pPr>
                      <a:r>
                        <a:t/>
                      </a:r>
                      <a:endParaRPr b="1" i="0" sz="11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chemeClr val="dk2"/>
                        </a:buClr>
                        <a:buSzPts val="1100"/>
                        <a:buFont typeface="Montserrat SemiBold"/>
                        <a:buNone/>
                      </a:pPr>
                      <a:r>
                        <a:rPr b="1" i="0" lang="en-GB" sz="1100" u="none" cap="none" strike="noStrike">
                          <a:solidFill>
                            <a:schemeClr val="dk2"/>
                          </a:solidFill>
                          <a:latin typeface="Montserrat SemiBold"/>
                          <a:ea typeface="Montserrat SemiBold"/>
                          <a:cs typeface="Montserrat SemiBold"/>
                          <a:sym typeface="Montserrat SemiBold"/>
                        </a:rPr>
                        <a:t>How do you set prices in your company? What are the options for value based pricing?</a:t>
                      </a:r>
                      <a:endParaRPr b="1" i="0" sz="11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58" name="Google Shape;658;p4"/>
          <p:cNvSpPr txBox="1"/>
          <p:nvPr/>
        </p:nvSpPr>
        <p:spPr>
          <a:xfrm>
            <a:off x="405650" y="1579775"/>
            <a:ext cx="105672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Evaluate your different revenue streams and customer segments. Identify high-margin products or services and focus on strategies to increase sales in those areas. Analyse the cost of acquiring new customers versus retaining existing ones. Develop strategies to retain loyal customers and attract new ones more cost-effectively. Review pricing strategies to ensure they align with the value perceived by customers. Consider dynamic pricing, bundling, or other pricing tactics to optimise revenue.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5"/>
          <p:cNvSpPr txBox="1"/>
          <p:nvPr>
            <p:ph idx="11" type="ftr"/>
          </p:nvPr>
        </p:nvSpPr>
        <p:spPr>
          <a:xfrm>
            <a:off x="4038600" y="6374018"/>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64" name="Google Shape;664;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65" name="Google Shape;665;p5"/>
          <p:cNvSpPr txBox="1"/>
          <p:nvPr>
            <p:ph type="title"/>
          </p:nvPr>
        </p:nvSpPr>
        <p:spPr>
          <a:xfrm>
            <a:off x="298676" y="750470"/>
            <a:ext cx="105979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Competition</a:t>
            </a:r>
            <a:r>
              <a:rPr lang="en-GB">
                <a:solidFill>
                  <a:schemeClr val="accent1"/>
                </a:solidFill>
              </a:rPr>
              <a:t>.</a:t>
            </a:r>
            <a:endParaRPr>
              <a:solidFill>
                <a:schemeClr val="accent1"/>
              </a:solidFill>
            </a:endParaRPr>
          </a:p>
        </p:txBody>
      </p:sp>
      <p:graphicFrame>
        <p:nvGraphicFramePr>
          <p:cNvPr id="666" name="Google Shape;666;p5"/>
          <p:cNvGraphicFramePr/>
          <p:nvPr/>
        </p:nvGraphicFramePr>
        <p:xfrm>
          <a:off x="1271860" y="2631581"/>
          <a:ext cx="3000000" cy="3000000"/>
        </p:xfrm>
        <a:graphic>
          <a:graphicData uri="http://schemas.openxmlformats.org/drawingml/2006/table">
            <a:tbl>
              <a:tblPr bandRow="1" firstCol="1" firstRow="1">
                <a:noFill/>
                <a:tableStyleId>{C950B7CF-30E6-4F65-B7CF-CFDFBADADDD1}</a:tableStyleId>
              </a:tblPr>
              <a:tblGrid>
                <a:gridCol w="4843200"/>
                <a:gridCol w="4931500"/>
              </a:tblGrid>
              <a:tr h="622100">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1390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Who are your main competitors? Which company leads price changes? Which company makes most profit?</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11779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competitive advantage do you have?  Why do people buy your products in preference to your competitors?  Will customers pay a premium for your products?</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9846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are the threats to new competitors entering your market including from imports? How can you counter these threats?</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67" name="Google Shape;667;p5"/>
          <p:cNvSpPr txBox="1"/>
          <p:nvPr/>
        </p:nvSpPr>
        <p:spPr>
          <a:xfrm>
            <a:off x="418450" y="1607125"/>
            <a:ext cx="106749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Identify the competition in your market and your leverage from any competitive advantages. This could include unique products, superior customer service, or cost leadership. Strengthening and promoting these advantages can contribute to increased profitability.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73" name="Google Shape;673;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74" name="Google Shape;674;p6"/>
          <p:cNvSpPr txBox="1"/>
          <p:nvPr>
            <p:ph type="title"/>
          </p:nvPr>
        </p:nvSpPr>
        <p:spPr>
          <a:xfrm>
            <a:off x="298676" y="750470"/>
            <a:ext cx="11041872"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Other things to think about</a:t>
            </a:r>
            <a:r>
              <a:rPr lang="en-GB" sz="3000">
                <a:solidFill>
                  <a:schemeClr val="accent1"/>
                </a:solidFill>
              </a:rPr>
              <a:t>.</a:t>
            </a:r>
            <a:endParaRPr sz="3000"/>
          </a:p>
        </p:txBody>
      </p:sp>
      <p:sp>
        <p:nvSpPr>
          <p:cNvPr id="675" name="Google Shape;675;p6"/>
          <p:cNvSpPr txBox="1"/>
          <p:nvPr/>
        </p:nvSpPr>
        <p:spPr>
          <a:xfrm>
            <a:off x="885825" y="1597516"/>
            <a:ext cx="10515600" cy="469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300">
                <a:solidFill>
                  <a:schemeClr val="lt1"/>
                </a:solidFill>
                <a:latin typeface="Montserrat SemiBold"/>
                <a:ea typeface="Montserrat SemiBold"/>
                <a:cs typeface="Montserrat SemiBold"/>
                <a:sym typeface="Montserrat SemiBold"/>
              </a:rPr>
              <a:t>Optimise processes: </a:t>
            </a:r>
            <a:endParaRPr>
              <a:solidFill>
                <a:schemeClr val="lt1"/>
              </a:solidFill>
              <a:latin typeface="Montserrat SemiBold"/>
              <a:ea typeface="Montserrat SemiBold"/>
              <a:cs typeface="Montserrat SemiBold"/>
              <a:sym typeface="Montserrat SemiBold"/>
            </a:endParaRPr>
          </a:p>
          <a:p>
            <a:pPr indent="0" lvl="0" marL="0" marR="0" rtl="0" algn="l">
              <a:spcBef>
                <a:spcPts val="0"/>
              </a:spcBef>
              <a:spcAft>
                <a:spcPts val="0"/>
              </a:spcAft>
              <a:buNone/>
            </a:pPr>
            <a:r>
              <a:rPr lang="en-GB" sz="1300">
                <a:solidFill>
                  <a:schemeClr val="dk1"/>
                </a:solidFill>
                <a:latin typeface="Montserrat Light"/>
                <a:ea typeface="Montserrat Light"/>
                <a:cs typeface="Montserrat Light"/>
                <a:sym typeface="Montserrat Light"/>
              </a:rPr>
              <a:t>Examine internal processes to identify inefficiencies and bottlenecks. Streamline operations to reduce costs and improve productivity.</a:t>
            </a:r>
            <a:endParaRPr/>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300">
                <a:solidFill>
                  <a:schemeClr val="lt1"/>
                </a:solidFill>
                <a:latin typeface="Montserrat SemiBold"/>
                <a:ea typeface="Montserrat SemiBold"/>
                <a:cs typeface="Montserrat SemiBold"/>
                <a:sym typeface="Montserrat SemiBold"/>
              </a:rPr>
              <a:t>Examine supply chain management: </a:t>
            </a:r>
            <a:endParaRPr>
              <a:solidFill>
                <a:schemeClr val="lt1"/>
              </a:solidFill>
              <a:latin typeface="Montserrat SemiBold"/>
              <a:ea typeface="Montserrat SemiBold"/>
              <a:cs typeface="Montserrat SemiBold"/>
              <a:sym typeface="Montserrat SemiBold"/>
            </a:endParaRPr>
          </a:p>
          <a:p>
            <a:pPr indent="0" lvl="0" marL="0" marR="0" rtl="0" algn="l">
              <a:spcBef>
                <a:spcPts val="0"/>
              </a:spcBef>
              <a:spcAft>
                <a:spcPts val="0"/>
              </a:spcAft>
              <a:buNone/>
            </a:pPr>
            <a:r>
              <a:rPr lang="en-GB" sz="1300">
                <a:solidFill>
                  <a:schemeClr val="dk1"/>
                </a:solidFill>
                <a:latin typeface="Montserrat Light"/>
                <a:ea typeface="Montserrat Light"/>
                <a:cs typeface="Montserrat Light"/>
                <a:sym typeface="Montserrat Light"/>
              </a:rPr>
              <a:t>Assess the efficiency of the supply chain. Identify opportunities to reduce lead times, improve inventory management, and enhance overall supply chain performance.</a:t>
            </a:r>
            <a:endParaRPr/>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300">
                <a:solidFill>
                  <a:schemeClr val="lt1"/>
                </a:solidFill>
                <a:latin typeface="Montserrat SemiBold"/>
                <a:ea typeface="Montserrat SemiBold"/>
                <a:cs typeface="Montserrat SemiBold"/>
                <a:sym typeface="Montserrat SemiBold"/>
              </a:rPr>
              <a:t>Use technology integration: </a:t>
            </a:r>
            <a:endParaRPr>
              <a:solidFill>
                <a:schemeClr val="lt1"/>
              </a:solidFill>
              <a:latin typeface="Montserrat SemiBold"/>
              <a:ea typeface="Montserrat SemiBold"/>
              <a:cs typeface="Montserrat SemiBold"/>
              <a:sym typeface="Montserrat SemiBold"/>
            </a:endParaRPr>
          </a:p>
          <a:p>
            <a:pPr indent="0" lvl="0" marL="0" marR="0" rtl="0" algn="l">
              <a:spcBef>
                <a:spcPts val="0"/>
              </a:spcBef>
              <a:spcAft>
                <a:spcPts val="0"/>
              </a:spcAft>
              <a:buNone/>
            </a:pPr>
            <a:r>
              <a:rPr lang="en-GB" sz="1300">
                <a:solidFill>
                  <a:schemeClr val="dk1"/>
                </a:solidFill>
                <a:latin typeface="Montserrat Light"/>
                <a:ea typeface="Montserrat Light"/>
                <a:cs typeface="Montserrat Light"/>
                <a:sym typeface="Montserrat Light"/>
              </a:rPr>
              <a:t>Explore the adoption of technology and automation to improve operational efficiency. Investments in technology can lead to long-term cost savings and process improvements.</a:t>
            </a:r>
            <a:endParaRPr/>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300">
                <a:solidFill>
                  <a:schemeClr val="lt1"/>
                </a:solidFill>
                <a:latin typeface="Montserrat SemiBold"/>
                <a:ea typeface="Montserrat SemiBold"/>
                <a:cs typeface="Montserrat SemiBold"/>
                <a:sym typeface="Montserrat SemiBold"/>
              </a:rPr>
              <a:t>Check out compliance and risks: </a:t>
            </a:r>
            <a:endParaRPr>
              <a:solidFill>
                <a:schemeClr val="lt1"/>
              </a:solidFill>
              <a:latin typeface="Montserrat SemiBold"/>
              <a:ea typeface="Montserrat SemiBold"/>
              <a:cs typeface="Montserrat SemiBold"/>
              <a:sym typeface="Montserrat SemiBold"/>
            </a:endParaRPr>
          </a:p>
          <a:p>
            <a:pPr indent="0" lvl="0" marL="0" marR="0" rtl="0" algn="l">
              <a:spcBef>
                <a:spcPts val="0"/>
              </a:spcBef>
              <a:spcAft>
                <a:spcPts val="0"/>
              </a:spcAft>
              <a:buNone/>
            </a:pPr>
            <a:r>
              <a:rPr lang="en-GB" sz="1300">
                <a:solidFill>
                  <a:schemeClr val="dk1"/>
                </a:solidFill>
                <a:latin typeface="Montserrat Light"/>
                <a:ea typeface="Montserrat Light"/>
                <a:cs typeface="Montserrat Light"/>
                <a:sym typeface="Montserrat Light"/>
              </a:rPr>
              <a:t>Consider the impact of regulatory compliance on costs and operations. Identify potential risks and uncertainties associated with regulatory changes and adapt strategies accordingly.</a:t>
            </a:r>
            <a:endParaRPr/>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300">
                <a:solidFill>
                  <a:schemeClr val="lt1"/>
                </a:solidFill>
                <a:latin typeface="Montserrat SemiBold"/>
                <a:ea typeface="Montserrat SemiBold"/>
                <a:cs typeface="Montserrat SemiBold"/>
                <a:sym typeface="Montserrat SemiBold"/>
              </a:rPr>
              <a:t>Look for Government incentives: </a:t>
            </a:r>
            <a:endParaRPr>
              <a:solidFill>
                <a:schemeClr val="lt1"/>
              </a:solidFill>
              <a:latin typeface="Montserrat SemiBold"/>
              <a:ea typeface="Montserrat SemiBold"/>
              <a:cs typeface="Montserrat SemiBold"/>
              <a:sym typeface="Montserrat SemiBold"/>
            </a:endParaRPr>
          </a:p>
          <a:p>
            <a:pPr indent="0" lvl="0" marL="0" marR="0" rtl="0" algn="l">
              <a:spcBef>
                <a:spcPts val="0"/>
              </a:spcBef>
              <a:spcAft>
                <a:spcPts val="0"/>
              </a:spcAft>
              <a:buNone/>
            </a:pPr>
            <a:r>
              <a:rPr lang="en-GB" sz="1300">
                <a:solidFill>
                  <a:schemeClr val="dk1"/>
                </a:solidFill>
                <a:latin typeface="Montserrat Light"/>
                <a:ea typeface="Montserrat Light"/>
                <a:cs typeface="Montserrat Light"/>
                <a:sym typeface="Montserrat Light"/>
              </a:rPr>
              <a:t>Explore opportunities for leveraging government incentives or subsidies that can positively impact profitability.</a:t>
            </a:r>
            <a:endParaRPr/>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300">
                <a:solidFill>
                  <a:schemeClr val="lt1"/>
                </a:solidFill>
                <a:latin typeface="Montserrat SemiBold"/>
                <a:ea typeface="Montserrat SemiBold"/>
                <a:cs typeface="Montserrat SemiBold"/>
                <a:sym typeface="Montserrat SemiBold"/>
              </a:rPr>
              <a:t>Be aware of external factors:</a:t>
            </a:r>
            <a:endParaRPr>
              <a:solidFill>
                <a:schemeClr val="lt1"/>
              </a:solidFill>
              <a:latin typeface="Montserrat SemiBold"/>
              <a:ea typeface="Montserrat SemiBold"/>
              <a:cs typeface="Montserrat SemiBold"/>
              <a:sym typeface="Montserrat SemiBold"/>
            </a:endParaRPr>
          </a:p>
          <a:p>
            <a:pPr indent="0" lvl="0" marL="0" marR="0" rtl="0" algn="l">
              <a:spcBef>
                <a:spcPts val="0"/>
              </a:spcBef>
              <a:spcAft>
                <a:spcPts val="0"/>
              </a:spcAft>
              <a:buNone/>
            </a:pPr>
            <a:r>
              <a:rPr lang="en-GB" sz="1300">
                <a:solidFill>
                  <a:schemeClr val="dk1"/>
                </a:solidFill>
                <a:latin typeface="Montserrat Light"/>
                <a:ea typeface="Montserrat Light"/>
                <a:cs typeface="Montserrat Light"/>
                <a:sym typeface="Montserrat Light"/>
              </a:rPr>
              <a:t>Monitor economic trends that may affect consumer spending, inflation, and interest rates. Adapt pricing and cost strategies to align with the economic environment. Stay informed about industry trends and technological advancements that could impact your business. Position your company to capitalise on emerging opportunities.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g1f0d74a2500_0_0"/>
          <p:cNvSpPr txBox="1"/>
          <p:nvPr>
            <p:ph type="title"/>
          </p:nvPr>
        </p:nvSpPr>
        <p:spPr>
          <a:xfrm>
            <a:off x="333515" y="472411"/>
            <a:ext cx="51561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Editable framework</a:t>
            </a:r>
            <a:r>
              <a:rPr lang="en-GB" sz="2800">
                <a:solidFill>
                  <a:schemeClr val="lt1"/>
                </a:solidFill>
              </a:rPr>
              <a:t>.</a:t>
            </a:r>
            <a:endParaRPr sz="2800">
              <a:solidFill>
                <a:schemeClr val="lt1"/>
              </a:solidFill>
            </a:endParaRPr>
          </a:p>
        </p:txBody>
      </p:sp>
      <p:sp>
        <p:nvSpPr>
          <p:cNvPr id="681" name="Google Shape;681;g1f0d74a2500_0_0"/>
          <p:cNvSpPr txBox="1"/>
          <p:nvPr>
            <p:ph idx="11" type="ftr"/>
          </p:nvPr>
        </p:nvSpPr>
        <p:spPr>
          <a:xfrm>
            <a:off x="4038600" y="6415984"/>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2" name="Google Shape;682;g1f0d74a2500_0_0"/>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683" name="Google Shape;683;g1f0d74a2500_0_0"/>
          <p:cNvSpPr/>
          <p:nvPr/>
        </p:nvSpPr>
        <p:spPr>
          <a:xfrm>
            <a:off x="484600" y="1310350"/>
            <a:ext cx="7853400" cy="440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Use this to add your own text and edit to suit your own branding</a:t>
            </a:r>
            <a:endParaRPr sz="1800">
              <a:solidFill>
                <a:schemeClr val="lt1"/>
              </a:solidFill>
              <a:latin typeface="Montserrat SemiBold"/>
              <a:ea typeface="Montserrat SemiBold"/>
              <a:cs typeface="Montserrat SemiBold"/>
              <a:sym typeface="Montserrat SemiBold"/>
            </a:endParaRPr>
          </a:p>
        </p:txBody>
      </p:sp>
      <p:grpSp>
        <p:nvGrpSpPr>
          <p:cNvPr id="684" name="Google Shape;684;g1f0d74a2500_0_0"/>
          <p:cNvGrpSpPr/>
          <p:nvPr/>
        </p:nvGrpSpPr>
        <p:grpSpPr>
          <a:xfrm>
            <a:off x="0" y="1100016"/>
            <a:ext cx="1397787" cy="57996"/>
            <a:chOff x="0" y="1077191"/>
            <a:chExt cx="1397787" cy="57996"/>
          </a:xfrm>
        </p:grpSpPr>
        <p:sp>
          <p:nvSpPr>
            <p:cNvPr id="685" name="Google Shape;685;g1f0d74a2500_0_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86" name="Google Shape;686;g1f0d74a2500_0_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687" name="Google Shape;687;g1f0d74a2500_0_0"/>
          <p:cNvGrpSpPr/>
          <p:nvPr/>
        </p:nvGrpSpPr>
        <p:grpSpPr>
          <a:xfrm>
            <a:off x="4459016" y="2741153"/>
            <a:ext cx="3106949" cy="445606"/>
            <a:chOff x="4140541" y="1297086"/>
            <a:chExt cx="4145915" cy="671194"/>
          </a:xfrm>
        </p:grpSpPr>
        <p:sp>
          <p:nvSpPr>
            <p:cNvPr id="688" name="Google Shape;688;g1f0d74a2500_0_0"/>
            <p:cNvSpPr/>
            <p:nvPr/>
          </p:nvSpPr>
          <p:spPr>
            <a:xfrm>
              <a:off x="6200922" y="1297086"/>
              <a:ext cx="0" cy="671194"/>
            </a:xfrm>
            <a:custGeom>
              <a:rect b="b" l="l" r="r" t="t"/>
              <a:pathLst>
                <a:path extrusionOk="0" h="671194" w="120000">
                  <a:moveTo>
                    <a:pt x="0" y="0"/>
                  </a:moveTo>
                  <a:lnTo>
                    <a:pt x="0" y="670699"/>
                  </a:lnTo>
                </a:path>
              </a:pathLst>
            </a:custGeom>
            <a:noFill/>
            <a:ln cap="flat" cmpd="sng" w="25400">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89" name="Google Shape;689;g1f0d74a2500_0_0"/>
            <p:cNvSpPr/>
            <p:nvPr/>
          </p:nvSpPr>
          <p:spPr>
            <a:xfrm>
              <a:off x="4140541" y="1967782"/>
              <a:ext cx="4145915" cy="0"/>
            </a:xfrm>
            <a:custGeom>
              <a:rect b="b" l="l" r="r" t="t"/>
              <a:pathLst>
                <a:path extrusionOk="0" h="120000" w="4145915">
                  <a:moveTo>
                    <a:pt x="0" y="0"/>
                  </a:moveTo>
                  <a:lnTo>
                    <a:pt x="4145813" y="0"/>
                  </a:lnTo>
                </a:path>
              </a:pathLst>
            </a:custGeom>
            <a:noFill/>
            <a:ln cap="flat" cmpd="sng" w="25400">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grpSp>
        <p:nvGrpSpPr>
          <p:cNvPr id="690" name="Google Shape;690;g1f0d74a2500_0_0"/>
          <p:cNvGrpSpPr/>
          <p:nvPr/>
        </p:nvGrpSpPr>
        <p:grpSpPr>
          <a:xfrm>
            <a:off x="7450051" y="3377055"/>
            <a:ext cx="2053375" cy="501952"/>
            <a:chOff x="8131781" y="2254914"/>
            <a:chExt cx="2740025" cy="756065"/>
          </a:xfrm>
        </p:grpSpPr>
        <p:sp>
          <p:nvSpPr>
            <p:cNvPr id="691" name="Google Shape;691;g1f0d74a2500_0_0"/>
            <p:cNvSpPr/>
            <p:nvPr/>
          </p:nvSpPr>
          <p:spPr>
            <a:xfrm>
              <a:off x="9522005" y="2254914"/>
              <a:ext cx="0" cy="430530"/>
            </a:xfrm>
            <a:custGeom>
              <a:rect b="b" l="l" r="r" t="t"/>
              <a:pathLst>
                <a:path extrusionOk="0" h="430530" w="120000">
                  <a:moveTo>
                    <a:pt x="0" y="0"/>
                  </a:moveTo>
                  <a:lnTo>
                    <a:pt x="0" y="430301"/>
                  </a:lnTo>
                </a:path>
              </a:pathLst>
            </a:custGeom>
            <a:noFill/>
            <a:ln cap="flat" cmpd="sng" w="25400">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92" name="Google Shape;692;g1f0d74a2500_0_0"/>
            <p:cNvSpPr/>
            <p:nvPr/>
          </p:nvSpPr>
          <p:spPr>
            <a:xfrm>
              <a:off x="8131781" y="2685224"/>
              <a:ext cx="2740025" cy="325755"/>
            </a:xfrm>
            <a:custGeom>
              <a:rect b="b" l="l" r="r" t="t"/>
              <a:pathLst>
                <a:path extrusionOk="0" h="325755" w="2740025">
                  <a:moveTo>
                    <a:pt x="0" y="325640"/>
                  </a:moveTo>
                  <a:lnTo>
                    <a:pt x="0" y="80949"/>
                  </a:lnTo>
                  <a:lnTo>
                    <a:pt x="6362" y="49441"/>
                  </a:lnTo>
                  <a:lnTo>
                    <a:pt x="23712" y="23710"/>
                  </a:lnTo>
                  <a:lnTo>
                    <a:pt x="49447" y="6361"/>
                  </a:lnTo>
                  <a:lnTo>
                    <a:pt x="80962" y="0"/>
                  </a:lnTo>
                  <a:lnTo>
                    <a:pt x="2658516" y="0"/>
                  </a:lnTo>
                  <a:lnTo>
                    <a:pt x="2690026" y="6361"/>
                  </a:lnTo>
                  <a:lnTo>
                    <a:pt x="2715761" y="23710"/>
                  </a:lnTo>
                  <a:lnTo>
                    <a:pt x="2733115" y="49441"/>
                  </a:lnTo>
                  <a:lnTo>
                    <a:pt x="2739478" y="80949"/>
                  </a:lnTo>
                  <a:lnTo>
                    <a:pt x="2739478" y="325640"/>
                  </a:lnTo>
                </a:path>
              </a:pathLst>
            </a:custGeom>
            <a:noFill/>
            <a:ln cap="flat" cmpd="sng" w="25400">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grpSp>
        <p:nvGrpSpPr>
          <p:cNvPr id="693" name="Google Shape;693;g1f0d74a2500_0_0"/>
          <p:cNvGrpSpPr/>
          <p:nvPr/>
        </p:nvGrpSpPr>
        <p:grpSpPr>
          <a:xfrm>
            <a:off x="2491497" y="3377055"/>
            <a:ext cx="2053375" cy="501952"/>
            <a:chOff x="1515082" y="2254914"/>
            <a:chExt cx="2740025" cy="756065"/>
          </a:xfrm>
        </p:grpSpPr>
        <p:sp>
          <p:nvSpPr>
            <p:cNvPr id="694" name="Google Shape;694;g1f0d74a2500_0_0"/>
            <p:cNvSpPr/>
            <p:nvPr/>
          </p:nvSpPr>
          <p:spPr>
            <a:xfrm>
              <a:off x="2905305" y="2254914"/>
              <a:ext cx="0" cy="430530"/>
            </a:xfrm>
            <a:custGeom>
              <a:rect b="b" l="l" r="r" t="t"/>
              <a:pathLst>
                <a:path extrusionOk="0" h="430530" w="120000">
                  <a:moveTo>
                    <a:pt x="0" y="0"/>
                  </a:moveTo>
                  <a:lnTo>
                    <a:pt x="0" y="430301"/>
                  </a:lnTo>
                </a:path>
              </a:pathLst>
            </a:custGeom>
            <a:noFill/>
            <a:ln cap="flat" cmpd="sng" w="25400">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95" name="Google Shape;695;g1f0d74a2500_0_0"/>
            <p:cNvSpPr/>
            <p:nvPr/>
          </p:nvSpPr>
          <p:spPr>
            <a:xfrm>
              <a:off x="1515082" y="2685224"/>
              <a:ext cx="2740025" cy="325755"/>
            </a:xfrm>
            <a:custGeom>
              <a:rect b="b" l="l" r="r" t="t"/>
              <a:pathLst>
                <a:path extrusionOk="0" h="325755" w="2740025">
                  <a:moveTo>
                    <a:pt x="0" y="325640"/>
                  </a:moveTo>
                  <a:lnTo>
                    <a:pt x="0" y="80949"/>
                  </a:lnTo>
                  <a:lnTo>
                    <a:pt x="6362" y="49441"/>
                  </a:lnTo>
                  <a:lnTo>
                    <a:pt x="23712" y="23710"/>
                  </a:lnTo>
                  <a:lnTo>
                    <a:pt x="49447" y="6361"/>
                  </a:lnTo>
                  <a:lnTo>
                    <a:pt x="80962" y="0"/>
                  </a:lnTo>
                  <a:lnTo>
                    <a:pt x="2658516" y="0"/>
                  </a:lnTo>
                  <a:lnTo>
                    <a:pt x="2690026" y="6361"/>
                  </a:lnTo>
                  <a:lnTo>
                    <a:pt x="2715761" y="23710"/>
                  </a:lnTo>
                  <a:lnTo>
                    <a:pt x="2733115" y="49441"/>
                  </a:lnTo>
                  <a:lnTo>
                    <a:pt x="2739478" y="80949"/>
                  </a:lnTo>
                  <a:lnTo>
                    <a:pt x="2739478" y="325640"/>
                  </a:lnTo>
                </a:path>
              </a:pathLst>
            </a:custGeom>
            <a:noFill/>
            <a:ln cap="flat" cmpd="sng" w="25400">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sp>
        <p:nvSpPr>
          <p:cNvPr id="696" name="Google Shape;696;g1f0d74a2500_0_0"/>
          <p:cNvSpPr/>
          <p:nvPr/>
        </p:nvSpPr>
        <p:spPr>
          <a:xfrm>
            <a:off x="5083976" y="2079325"/>
            <a:ext cx="1840230" cy="527844"/>
          </a:xfrm>
          <a:custGeom>
            <a:rect b="b" l="l" r="r" t="t"/>
            <a:pathLst>
              <a:path extrusionOk="0" h="793750" w="2453640">
                <a:moveTo>
                  <a:pt x="2285669" y="0"/>
                </a:moveTo>
                <a:lnTo>
                  <a:pt x="167373" y="0"/>
                </a:lnTo>
                <a:lnTo>
                  <a:pt x="122881" y="5978"/>
                </a:lnTo>
                <a:lnTo>
                  <a:pt x="82899" y="22850"/>
                </a:lnTo>
                <a:lnTo>
                  <a:pt x="49025" y="49020"/>
                </a:lnTo>
                <a:lnTo>
                  <a:pt x="22852" y="82894"/>
                </a:lnTo>
                <a:lnTo>
                  <a:pt x="5979" y="122876"/>
                </a:lnTo>
                <a:lnTo>
                  <a:pt x="0" y="167373"/>
                </a:lnTo>
                <a:lnTo>
                  <a:pt x="0" y="626300"/>
                </a:lnTo>
                <a:lnTo>
                  <a:pt x="5979" y="670796"/>
                </a:lnTo>
                <a:lnTo>
                  <a:pt x="22852" y="710779"/>
                </a:lnTo>
                <a:lnTo>
                  <a:pt x="49025" y="744653"/>
                </a:lnTo>
                <a:lnTo>
                  <a:pt x="82899" y="770823"/>
                </a:lnTo>
                <a:lnTo>
                  <a:pt x="122881" y="787695"/>
                </a:lnTo>
                <a:lnTo>
                  <a:pt x="167373" y="793673"/>
                </a:lnTo>
                <a:lnTo>
                  <a:pt x="2285669" y="793673"/>
                </a:lnTo>
                <a:lnTo>
                  <a:pt x="2330161" y="787695"/>
                </a:lnTo>
                <a:lnTo>
                  <a:pt x="2370143" y="770823"/>
                </a:lnTo>
                <a:lnTo>
                  <a:pt x="2404017" y="744653"/>
                </a:lnTo>
                <a:lnTo>
                  <a:pt x="2430190" y="710779"/>
                </a:lnTo>
                <a:lnTo>
                  <a:pt x="2447063" y="670796"/>
                </a:lnTo>
                <a:lnTo>
                  <a:pt x="2453043" y="626300"/>
                </a:lnTo>
                <a:lnTo>
                  <a:pt x="2453043" y="167373"/>
                </a:lnTo>
                <a:lnTo>
                  <a:pt x="2447063" y="122876"/>
                </a:lnTo>
                <a:lnTo>
                  <a:pt x="2430190" y="82894"/>
                </a:lnTo>
                <a:lnTo>
                  <a:pt x="2404017" y="49020"/>
                </a:lnTo>
                <a:lnTo>
                  <a:pt x="2370143" y="22850"/>
                </a:lnTo>
                <a:lnTo>
                  <a:pt x="2330161" y="5978"/>
                </a:lnTo>
                <a:lnTo>
                  <a:pt x="2285669"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97" name="Google Shape;697;g1f0d74a2500_0_0"/>
          <p:cNvSpPr txBox="1"/>
          <p:nvPr>
            <p:ph type="title"/>
          </p:nvPr>
        </p:nvSpPr>
        <p:spPr>
          <a:xfrm>
            <a:off x="5622308" y="2197537"/>
            <a:ext cx="744300" cy="2238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lang="en-GB" sz="1400">
                <a:solidFill>
                  <a:srgbClr val="FFFFFF"/>
                </a:solidFill>
              </a:rPr>
              <a:t>Proﬁts</a:t>
            </a:r>
            <a:endParaRPr sz="1400"/>
          </a:p>
        </p:txBody>
      </p:sp>
      <p:sp>
        <p:nvSpPr>
          <p:cNvPr id="698" name="Google Shape;698;g1f0d74a2500_0_0"/>
          <p:cNvSpPr/>
          <p:nvPr/>
        </p:nvSpPr>
        <p:spPr>
          <a:xfrm>
            <a:off x="7565993" y="2922948"/>
            <a:ext cx="1840230" cy="527844"/>
          </a:xfrm>
          <a:custGeom>
            <a:rect b="b" l="l" r="r" t="t"/>
            <a:pathLst>
              <a:path extrusionOk="0" h="793750" w="2453640">
                <a:moveTo>
                  <a:pt x="2285669" y="0"/>
                </a:moveTo>
                <a:lnTo>
                  <a:pt x="167373" y="0"/>
                </a:lnTo>
                <a:lnTo>
                  <a:pt x="122881" y="5978"/>
                </a:lnTo>
                <a:lnTo>
                  <a:pt x="82899" y="22850"/>
                </a:lnTo>
                <a:lnTo>
                  <a:pt x="49025" y="49020"/>
                </a:lnTo>
                <a:lnTo>
                  <a:pt x="22852" y="82894"/>
                </a:lnTo>
                <a:lnTo>
                  <a:pt x="5979" y="122876"/>
                </a:lnTo>
                <a:lnTo>
                  <a:pt x="0" y="167373"/>
                </a:lnTo>
                <a:lnTo>
                  <a:pt x="0" y="626300"/>
                </a:lnTo>
                <a:lnTo>
                  <a:pt x="5979" y="670796"/>
                </a:lnTo>
                <a:lnTo>
                  <a:pt x="22852" y="710779"/>
                </a:lnTo>
                <a:lnTo>
                  <a:pt x="49025" y="744653"/>
                </a:lnTo>
                <a:lnTo>
                  <a:pt x="82899" y="770823"/>
                </a:lnTo>
                <a:lnTo>
                  <a:pt x="122881" y="787695"/>
                </a:lnTo>
                <a:lnTo>
                  <a:pt x="167373" y="793673"/>
                </a:lnTo>
                <a:lnTo>
                  <a:pt x="2285669" y="793673"/>
                </a:lnTo>
                <a:lnTo>
                  <a:pt x="2330161" y="787695"/>
                </a:lnTo>
                <a:lnTo>
                  <a:pt x="2370143" y="770823"/>
                </a:lnTo>
                <a:lnTo>
                  <a:pt x="2404017" y="744653"/>
                </a:lnTo>
                <a:lnTo>
                  <a:pt x="2430190" y="710779"/>
                </a:lnTo>
                <a:lnTo>
                  <a:pt x="2447063" y="670796"/>
                </a:lnTo>
                <a:lnTo>
                  <a:pt x="2453043" y="626300"/>
                </a:lnTo>
                <a:lnTo>
                  <a:pt x="2453043" y="167373"/>
                </a:lnTo>
                <a:lnTo>
                  <a:pt x="2447063" y="122876"/>
                </a:lnTo>
                <a:lnTo>
                  <a:pt x="2430190" y="82894"/>
                </a:lnTo>
                <a:lnTo>
                  <a:pt x="2404017" y="49020"/>
                </a:lnTo>
                <a:lnTo>
                  <a:pt x="2370143" y="22850"/>
                </a:lnTo>
                <a:lnTo>
                  <a:pt x="2330161" y="5978"/>
                </a:lnTo>
                <a:lnTo>
                  <a:pt x="2285669" y="0"/>
                </a:lnTo>
                <a:close/>
              </a:path>
            </a:pathLst>
          </a:custGeom>
          <a:solidFill>
            <a:srgbClr val="FFC6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99" name="Google Shape;699;g1f0d74a2500_0_0"/>
          <p:cNvSpPr txBox="1"/>
          <p:nvPr/>
        </p:nvSpPr>
        <p:spPr>
          <a:xfrm>
            <a:off x="7987382" y="3041159"/>
            <a:ext cx="978000" cy="2238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b="1" lang="en-GB" sz="1400">
                <a:solidFill>
                  <a:srgbClr val="023154"/>
                </a:solidFill>
                <a:latin typeface="Montserrat"/>
                <a:ea typeface="Montserrat"/>
                <a:cs typeface="Montserrat"/>
                <a:sym typeface="Montserrat"/>
              </a:rPr>
              <a:t>Revenue</a:t>
            </a:r>
            <a:endParaRPr sz="1400">
              <a:latin typeface="Montserrat"/>
              <a:ea typeface="Montserrat"/>
              <a:cs typeface="Montserrat"/>
              <a:sym typeface="Montserrat"/>
            </a:endParaRPr>
          </a:p>
        </p:txBody>
      </p:sp>
      <p:sp>
        <p:nvSpPr>
          <p:cNvPr id="700" name="Google Shape;700;g1f0d74a2500_0_0"/>
          <p:cNvSpPr/>
          <p:nvPr/>
        </p:nvSpPr>
        <p:spPr>
          <a:xfrm>
            <a:off x="2611214" y="2922948"/>
            <a:ext cx="1840230" cy="527844"/>
          </a:xfrm>
          <a:custGeom>
            <a:rect b="b" l="l" r="r" t="t"/>
            <a:pathLst>
              <a:path extrusionOk="0" h="793750" w="2453640">
                <a:moveTo>
                  <a:pt x="2285669" y="0"/>
                </a:moveTo>
                <a:lnTo>
                  <a:pt x="167373" y="0"/>
                </a:lnTo>
                <a:lnTo>
                  <a:pt x="122881" y="5978"/>
                </a:lnTo>
                <a:lnTo>
                  <a:pt x="82899" y="22850"/>
                </a:lnTo>
                <a:lnTo>
                  <a:pt x="49025" y="49020"/>
                </a:lnTo>
                <a:lnTo>
                  <a:pt x="22852" y="82894"/>
                </a:lnTo>
                <a:lnTo>
                  <a:pt x="5979" y="122876"/>
                </a:lnTo>
                <a:lnTo>
                  <a:pt x="0" y="167373"/>
                </a:lnTo>
                <a:lnTo>
                  <a:pt x="0" y="626300"/>
                </a:lnTo>
                <a:lnTo>
                  <a:pt x="5979" y="670796"/>
                </a:lnTo>
                <a:lnTo>
                  <a:pt x="22852" y="710779"/>
                </a:lnTo>
                <a:lnTo>
                  <a:pt x="49025" y="744653"/>
                </a:lnTo>
                <a:lnTo>
                  <a:pt x="82899" y="770823"/>
                </a:lnTo>
                <a:lnTo>
                  <a:pt x="122881" y="787695"/>
                </a:lnTo>
                <a:lnTo>
                  <a:pt x="167373" y="793673"/>
                </a:lnTo>
                <a:lnTo>
                  <a:pt x="2285669" y="793673"/>
                </a:lnTo>
                <a:lnTo>
                  <a:pt x="2330161" y="787695"/>
                </a:lnTo>
                <a:lnTo>
                  <a:pt x="2370143" y="770823"/>
                </a:lnTo>
                <a:lnTo>
                  <a:pt x="2404017" y="744653"/>
                </a:lnTo>
                <a:lnTo>
                  <a:pt x="2430190" y="710779"/>
                </a:lnTo>
                <a:lnTo>
                  <a:pt x="2447063" y="670796"/>
                </a:lnTo>
                <a:lnTo>
                  <a:pt x="2453043" y="626300"/>
                </a:lnTo>
                <a:lnTo>
                  <a:pt x="2453043" y="167373"/>
                </a:lnTo>
                <a:lnTo>
                  <a:pt x="2447063" y="122876"/>
                </a:lnTo>
                <a:lnTo>
                  <a:pt x="2430190" y="82894"/>
                </a:lnTo>
                <a:lnTo>
                  <a:pt x="2404017" y="49020"/>
                </a:lnTo>
                <a:lnTo>
                  <a:pt x="2370143" y="22850"/>
                </a:lnTo>
                <a:lnTo>
                  <a:pt x="2330161" y="5978"/>
                </a:lnTo>
                <a:lnTo>
                  <a:pt x="2285669"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01" name="Google Shape;701;g1f0d74a2500_0_0"/>
          <p:cNvSpPr txBox="1"/>
          <p:nvPr/>
        </p:nvSpPr>
        <p:spPr>
          <a:xfrm>
            <a:off x="3211933" y="3041159"/>
            <a:ext cx="619500" cy="2238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b="1" lang="en-GB" sz="1400">
                <a:solidFill>
                  <a:srgbClr val="FFFFFF"/>
                </a:solidFill>
                <a:latin typeface="Montserrat"/>
                <a:ea typeface="Montserrat"/>
                <a:cs typeface="Montserrat"/>
                <a:sym typeface="Montserrat"/>
              </a:rPr>
              <a:t>Costs</a:t>
            </a:r>
            <a:endParaRPr sz="1400">
              <a:latin typeface="Montserrat"/>
              <a:ea typeface="Montserrat"/>
              <a:cs typeface="Montserrat"/>
              <a:sym typeface="Montserrat"/>
            </a:endParaRPr>
          </a:p>
        </p:txBody>
      </p:sp>
      <p:sp>
        <p:nvSpPr>
          <p:cNvPr id="702" name="Google Shape;702;g1f0d74a2500_0_0"/>
          <p:cNvSpPr/>
          <p:nvPr/>
        </p:nvSpPr>
        <p:spPr>
          <a:xfrm>
            <a:off x="1579575" y="3878892"/>
            <a:ext cx="1840230" cy="527844"/>
          </a:xfrm>
          <a:custGeom>
            <a:rect b="b" l="l" r="r" t="t"/>
            <a:pathLst>
              <a:path extrusionOk="0" h="793750" w="2453640">
                <a:moveTo>
                  <a:pt x="2285669" y="0"/>
                </a:moveTo>
                <a:lnTo>
                  <a:pt x="167373" y="0"/>
                </a:lnTo>
                <a:lnTo>
                  <a:pt x="122881" y="5978"/>
                </a:lnTo>
                <a:lnTo>
                  <a:pt x="82899" y="22850"/>
                </a:lnTo>
                <a:lnTo>
                  <a:pt x="49025" y="49020"/>
                </a:lnTo>
                <a:lnTo>
                  <a:pt x="22852" y="82894"/>
                </a:lnTo>
                <a:lnTo>
                  <a:pt x="5979" y="122876"/>
                </a:lnTo>
                <a:lnTo>
                  <a:pt x="0" y="167373"/>
                </a:lnTo>
                <a:lnTo>
                  <a:pt x="0" y="626300"/>
                </a:lnTo>
                <a:lnTo>
                  <a:pt x="5979" y="670796"/>
                </a:lnTo>
                <a:lnTo>
                  <a:pt x="22852" y="710779"/>
                </a:lnTo>
                <a:lnTo>
                  <a:pt x="49025" y="744653"/>
                </a:lnTo>
                <a:lnTo>
                  <a:pt x="82899" y="770823"/>
                </a:lnTo>
                <a:lnTo>
                  <a:pt x="122881" y="787695"/>
                </a:lnTo>
                <a:lnTo>
                  <a:pt x="167373" y="793673"/>
                </a:lnTo>
                <a:lnTo>
                  <a:pt x="2285669" y="793673"/>
                </a:lnTo>
                <a:lnTo>
                  <a:pt x="2330161" y="787695"/>
                </a:lnTo>
                <a:lnTo>
                  <a:pt x="2370143" y="770823"/>
                </a:lnTo>
                <a:lnTo>
                  <a:pt x="2404017" y="744653"/>
                </a:lnTo>
                <a:lnTo>
                  <a:pt x="2430190" y="710779"/>
                </a:lnTo>
                <a:lnTo>
                  <a:pt x="2447063" y="670796"/>
                </a:lnTo>
                <a:lnTo>
                  <a:pt x="2453043" y="626300"/>
                </a:lnTo>
                <a:lnTo>
                  <a:pt x="2453043" y="167373"/>
                </a:lnTo>
                <a:lnTo>
                  <a:pt x="2447063" y="122876"/>
                </a:lnTo>
                <a:lnTo>
                  <a:pt x="2430190" y="82894"/>
                </a:lnTo>
                <a:lnTo>
                  <a:pt x="2404017" y="49020"/>
                </a:lnTo>
                <a:lnTo>
                  <a:pt x="2370143" y="22850"/>
                </a:lnTo>
                <a:lnTo>
                  <a:pt x="2330161" y="5978"/>
                </a:lnTo>
                <a:lnTo>
                  <a:pt x="2285669"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03" name="Google Shape;703;g1f0d74a2500_0_0"/>
          <p:cNvSpPr txBox="1"/>
          <p:nvPr/>
        </p:nvSpPr>
        <p:spPr>
          <a:xfrm>
            <a:off x="2032788" y="3921208"/>
            <a:ext cx="914100" cy="482100"/>
          </a:xfrm>
          <a:prstGeom prst="rect">
            <a:avLst/>
          </a:prstGeom>
          <a:noFill/>
          <a:ln>
            <a:noFill/>
          </a:ln>
        </p:spPr>
        <p:txBody>
          <a:bodyPr anchorCtr="0" anchor="t" bIns="0" lIns="0" spcFirstLastPara="1" rIns="0" wrap="square" tIns="31225">
            <a:spAutoFit/>
          </a:bodyPr>
          <a:lstStyle/>
          <a:p>
            <a:pPr indent="-127000" lvl="0" marL="139700" marR="0" rtl="0" algn="l">
              <a:lnSpc>
                <a:spcPct val="109090"/>
              </a:lnSpc>
              <a:spcBef>
                <a:spcPts val="0"/>
              </a:spcBef>
              <a:spcAft>
                <a:spcPts val="0"/>
              </a:spcAft>
              <a:buNone/>
            </a:pPr>
            <a:r>
              <a:rPr b="1" lang="en-GB" sz="1400">
                <a:solidFill>
                  <a:srgbClr val="FFFFFF"/>
                </a:solidFill>
                <a:latin typeface="Montserrat"/>
                <a:ea typeface="Montserrat"/>
                <a:cs typeface="Montserrat"/>
                <a:sym typeface="Montserrat"/>
              </a:rPr>
              <a:t>Variable Costs</a:t>
            </a:r>
            <a:endParaRPr sz="1400">
              <a:latin typeface="Montserrat"/>
              <a:ea typeface="Montserrat"/>
              <a:cs typeface="Montserrat"/>
              <a:sym typeface="Montserrat"/>
            </a:endParaRPr>
          </a:p>
        </p:txBody>
      </p:sp>
      <p:sp>
        <p:nvSpPr>
          <p:cNvPr id="704" name="Google Shape;704;g1f0d74a2500_0_0"/>
          <p:cNvSpPr/>
          <p:nvPr/>
        </p:nvSpPr>
        <p:spPr>
          <a:xfrm>
            <a:off x="3623685" y="3878892"/>
            <a:ext cx="1840230" cy="527844"/>
          </a:xfrm>
          <a:custGeom>
            <a:rect b="b" l="l" r="r" t="t"/>
            <a:pathLst>
              <a:path extrusionOk="0" h="793750" w="2453640">
                <a:moveTo>
                  <a:pt x="2285669" y="0"/>
                </a:moveTo>
                <a:lnTo>
                  <a:pt x="167373" y="0"/>
                </a:lnTo>
                <a:lnTo>
                  <a:pt x="122881" y="5978"/>
                </a:lnTo>
                <a:lnTo>
                  <a:pt x="82899" y="22850"/>
                </a:lnTo>
                <a:lnTo>
                  <a:pt x="49025" y="49020"/>
                </a:lnTo>
                <a:lnTo>
                  <a:pt x="22852" y="82894"/>
                </a:lnTo>
                <a:lnTo>
                  <a:pt x="5979" y="122876"/>
                </a:lnTo>
                <a:lnTo>
                  <a:pt x="0" y="167373"/>
                </a:lnTo>
                <a:lnTo>
                  <a:pt x="0" y="626300"/>
                </a:lnTo>
                <a:lnTo>
                  <a:pt x="5979" y="670796"/>
                </a:lnTo>
                <a:lnTo>
                  <a:pt x="22852" y="710779"/>
                </a:lnTo>
                <a:lnTo>
                  <a:pt x="49025" y="744653"/>
                </a:lnTo>
                <a:lnTo>
                  <a:pt x="82899" y="770823"/>
                </a:lnTo>
                <a:lnTo>
                  <a:pt x="122881" y="787695"/>
                </a:lnTo>
                <a:lnTo>
                  <a:pt x="167373" y="793673"/>
                </a:lnTo>
                <a:lnTo>
                  <a:pt x="2285669" y="793673"/>
                </a:lnTo>
                <a:lnTo>
                  <a:pt x="2330161" y="787695"/>
                </a:lnTo>
                <a:lnTo>
                  <a:pt x="2370143" y="770823"/>
                </a:lnTo>
                <a:lnTo>
                  <a:pt x="2404017" y="744653"/>
                </a:lnTo>
                <a:lnTo>
                  <a:pt x="2430190" y="710779"/>
                </a:lnTo>
                <a:lnTo>
                  <a:pt x="2447063" y="670796"/>
                </a:lnTo>
                <a:lnTo>
                  <a:pt x="2453043" y="626300"/>
                </a:lnTo>
                <a:lnTo>
                  <a:pt x="2453043" y="167373"/>
                </a:lnTo>
                <a:lnTo>
                  <a:pt x="2447063" y="122876"/>
                </a:lnTo>
                <a:lnTo>
                  <a:pt x="2430190" y="82894"/>
                </a:lnTo>
                <a:lnTo>
                  <a:pt x="2404017" y="49020"/>
                </a:lnTo>
                <a:lnTo>
                  <a:pt x="2370143" y="22850"/>
                </a:lnTo>
                <a:lnTo>
                  <a:pt x="2330161" y="5978"/>
                </a:lnTo>
                <a:lnTo>
                  <a:pt x="2285669"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05" name="Google Shape;705;g1f0d74a2500_0_0"/>
          <p:cNvSpPr txBox="1"/>
          <p:nvPr/>
        </p:nvSpPr>
        <p:spPr>
          <a:xfrm>
            <a:off x="4224308" y="3921208"/>
            <a:ext cx="619500" cy="482100"/>
          </a:xfrm>
          <a:prstGeom prst="rect">
            <a:avLst/>
          </a:prstGeom>
          <a:noFill/>
          <a:ln>
            <a:noFill/>
          </a:ln>
        </p:spPr>
        <p:txBody>
          <a:bodyPr anchorCtr="0" anchor="t" bIns="0" lIns="0" spcFirstLastPara="1" rIns="0" wrap="square" tIns="31225">
            <a:spAutoFit/>
          </a:bodyPr>
          <a:lstStyle/>
          <a:p>
            <a:pPr indent="0" lvl="0" marL="12700" marR="0" rtl="0" algn="l">
              <a:lnSpc>
                <a:spcPct val="109090"/>
              </a:lnSpc>
              <a:spcBef>
                <a:spcPts val="0"/>
              </a:spcBef>
              <a:spcAft>
                <a:spcPts val="0"/>
              </a:spcAft>
              <a:buNone/>
            </a:pPr>
            <a:r>
              <a:rPr b="1" lang="en-GB" sz="1400">
                <a:solidFill>
                  <a:srgbClr val="FFFFFF"/>
                </a:solidFill>
                <a:latin typeface="Montserrat"/>
                <a:ea typeface="Montserrat"/>
                <a:cs typeface="Montserrat"/>
                <a:sym typeface="Montserrat"/>
              </a:rPr>
              <a:t>Fixed Costs</a:t>
            </a:r>
            <a:endParaRPr sz="1400">
              <a:latin typeface="Montserrat"/>
              <a:ea typeface="Montserrat"/>
              <a:cs typeface="Montserrat"/>
              <a:sym typeface="Montserrat"/>
            </a:endParaRPr>
          </a:p>
        </p:txBody>
      </p:sp>
      <p:sp>
        <p:nvSpPr>
          <p:cNvPr id="706" name="Google Shape;706;g1f0d74a2500_0_0"/>
          <p:cNvSpPr/>
          <p:nvPr/>
        </p:nvSpPr>
        <p:spPr>
          <a:xfrm>
            <a:off x="6539875" y="3878892"/>
            <a:ext cx="1840230" cy="527844"/>
          </a:xfrm>
          <a:custGeom>
            <a:rect b="b" l="l" r="r" t="t"/>
            <a:pathLst>
              <a:path extrusionOk="0" h="793750" w="2453640">
                <a:moveTo>
                  <a:pt x="2285669" y="0"/>
                </a:moveTo>
                <a:lnTo>
                  <a:pt x="167373" y="0"/>
                </a:lnTo>
                <a:lnTo>
                  <a:pt x="122881" y="5978"/>
                </a:lnTo>
                <a:lnTo>
                  <a:pt x="82899" y="22850"/>
                </a:lnTo>
                <a:lnTo>
                  <a:pt x="49025" y="49020"/>
                </a:lnTo>
                <a:lnTo>
                  <a:pt x="22852" y="82894"/>
                </a:lnTo>
                <a:lnTo>
                  <a:pt x="5979" y="122876"/>
                </a:lnTo>
                <a:lnTo>
                  <a:pt x="0" y="167373"/>
                </a:lnTo>
                <a:lnTo>
                  <a:pt x="0" y="626300"/>
                </a:lnTo>
                <a:lnTo>
                  <a:pt x="5979" y="670796"/>
                </a:lnTo>
                <a:lnTo>
                  <a:pt x="22852" y="710779"/>
                </a:lnTo>
                <a:lnTo>
                  <a:pt x="49025" y="744653"/>
                </a:lnTo>
                <a:lnTo>
                  <a:pt x="82899" y="770823"/>
                </a:lnTo>
                <a:lnTo>
                  <a:pt x="122881" y="787695"/>
                </a:lnTo>
                <a:lnTo>
                  <a:pt x="167373" y="793673"/>
                </a:lnTo>
                <a:lnTo>
                  <a:pt x="2285669" y="793673"/>
                </a:lnTo>
                <a:lnTo>
                  <a:pt x="2330161" y="787695"/>
                </a:lnTo>
                <a:lnTo>
                  <a:pt x="2370143" y="770823"/>
                </a:lnTo>
                <a:lnTo>
                  <a:pt x="2404017" y="744653"/>
                </a:lnTo>
                <a:lnTo>
                  <a:pt x="2430190" y="710779"/>
                </a:lnTo>
                <a:lnTo>
                  <a:pt x="2447063" y="670796"/>
                </a:lnTo>
                <a:lnTo>
                  <a:pt x="2453043" y="626300"/>
                </a:lnTo>
                <a:lnTo>
                  <a:pt x="2453043" y="167373"/>
                </a:lnTo>
                <a:lnTo>
                  <a:pt x="2447063" y="122876"/>
                </a:lnTo>
                <a:lnTo>
                  <a:pt x="2430190" y="82894"/>
                </a:lnTo>
                <a:lnTo>
                  <a:pt x="2404017" y="49020"/>
                </a:lnTo>
                <a:lnTo>
                  <a:pt x="2370143" y="22850"/>
                </a:lnTo>
                <a:lnTo>
                  <a:pt x="2330161" y="5978"/>
                </a:lnTo>
                <a:lnTo>
                  <a:pt x="2285669" y="0"/>
                </a:lnTo>
                <a:close/>
              </a:path>
            </a:pathLst>
          </a:custGeom>
          <a:solidFill>
            <a:srgbClr val="FFC6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07" name="Google Shape;707;g1f0d74a2500_0_0"/>
          <p:cNvSpPr/>
          <p:nvPr/>
        </p:nvSpPr>
        <p:spPr>
          <a:xfrm>
            <a:off x="1579575" y="4553401"/>
            <a:ext cx="3878580" cy="1254157"/>
          </a:xfrm>
          <a:custGeom>
            <a:rect b="b" l="l" r="r" t="t"/>
            <a:pathLst>
              <a:path extrusionOk="0" h="1885950" w="5171440">
                <a:moveTo>
                  <a:pt x="5003469" y="0"/>
                </a:moveTo>
                <a:lnTo>
                  <a:pt x="167373" y="0"/>
                </a:lnTo>
                <a:lnTo>
                  <a:pt x="122881" y="5978"/>
                </a:lnTo>
                <a:lnTo>
                  <a:pt x="82899" y="22850"/>
                </a:lnTo>
                <a:lnTo>
                  <a:pt x="49025" y="49020"/>
                </a:lnTo>
                <a:lnTo>
                  <a:pt x="22852" y="82894"/>
                </a:lnTo>
                <a:lnTo>
                  <a:pt x="5979" y="122876"/>
                </a:lnTo>
                <a:lnTo>
                  <a:pt x="0" y="167373"/>
                </a:lnTo>
                <a:lnTo>
                  <a:pt x="0" y="1718500"/>
                </a:lnTo>
                <a:lnTo>
                  <a:pt x="5979" y="1762996"/>
                </a:lnTo>
                <a:lnTo>
                  <a:pt x="22852" y="1802979"/>
                </a:lnTo>
                <a:lnTo>
                  <a:pt x="49025" y="1836853"/>
                </a:lnTo>
                <a:lnTo>
                  <a:pt x="82899" y="1863023"/>
                </a:lnTo>
                <a:lnTo>
                  <a:pt x="122881" y="1879895"/>
                </a:lnTo>
                <a:lnTo>
                  <a:pt x="167373" y="1885873"/>
                </a:lnTo>
                <a:lnTo>
                  <a:pt x="5003469" y="1885873"/>
                </a:lnTo>
                <a:lnTo>
                  <a:pt x="5047961" y="1879895"/>
                </a:lnTo>
                <a:lnTo>
                  <a:pt x="5087943" y="1863023"/>
                </a:lnTo>
                <a:lnTo>
                  <a:pt x="5121817" y="1836853"/>
                </a:lnTo>
                <a:lnTo>
                  <a:pt x="5147990" y="1802979"/>
                </a:lnTo>
                <a:lnTo>
                  <a:pt x="5164863" y="1762996"/>
                </a:lnTo>
                <a:lnTo>
                  <a:pt x="5170843" y="1718500"/>
                </a:lnTo>
                <a:lnTo>
                  <a:pt x="5170843" y="167373"/>
                </a:lnTo>
                <a:lnTo>
                  <a:pt x="5164863" y="122876"/>
                </a:lnTo>
                <a:lnTo>
                  <a:pt x="5147990" y="82894"/>
                </a:lnTo>
                <a:lnTo>
                  <a:pt x="5121817" y="49020"/>
                </a:lnTo>
                <a:lnTo>
                  <a:pt x="5087943" y="22850"/>
                </a:lnTo>
                <a:lnTo>
                  <a:pt x="5047961" y="5978"/>
                </a:lnTo>
                <a:lnTo>
                  <a:pt x="5003469" y="0"/>
                </a:lnTo>
                <a:close/>
              </a:path>
            </a:pathLst>
          </a:custGeom>
          <a:solidFill>
            <a:srgbClr val="2B7AF9">
              <a:alpha val="24710"/>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08" name="Google Shape;708;g1f0d74a2500_0_0"/>
          <p:cNvSpPr/>
          <p:nvPr/>
        </p:nvSpPr>
        <p:spPr>
          <a:xfrm>
            <a:off x="6539875" y="4553401"/>
            <a:ext cx="3888105" cy="1254157"/>
          </a:xfrm>
          <a:custGeom>
            <a:rect b="b" l="l" r="r" t="t"/>
            <a:pathLst>
              <a:path extrusionOk="0" h="1885950" w="5184140">
                <a:moveTo>
                  <a:pt x="5016169" y="0"/>
                </a:moveTo>
                <a:lnTo>
                  <a:pt x="167373" y="0"/>
                </a:lnTo>
                <a:lnTo>
                  <a:pt x="122881" y="5978"/>
                </a:lnTo>
                <a:lnTo>
                  <a:pt x="82899" y="22850"/>
                </a:lnTo>
                <a:lnTo>
                  <a:pt x="49025" y="49020"/>
                </a:lnTo>
                <a:lnTo>
                  <a:pt x="22852" y="82894"/>
                </a:lnTo>
                <a:lnTo>
                  <a:pt x="5979" y="122876"/>
                </a:lnTo>
                <a:lnTo>
                  <a:pt x="0" y="167373"/>
                </a:lnTo>
                <a:lnTo>
                  <a:pt x="0" y="1718500"/>
                </a:lnTo>
                <a:lnTo>
                  <a:pt x="5979" y="1762996"/>
                </a:lnTo>
                <a:lnTo>
                  <a:pt x="22852" y="1802979"/>
                </a:lnTo>
                <a:lnTo>
                  <a:pt x="49025" y="1836853"/>
                </a:lnTo>
                <a:lnTo>
                  <a:pt x="82899" y="1863023"/>
                </a:lnTo>
                <a:lnTo>
                  <a:pt x="122881" y="1879895"/>
                </a:lnTo>
                <a:lnTo>
                  <a:pt x="167373" y="1885873"/>
                </a:lnTo>
                <a:lnTo>
                  <a:pt x="5016169" y="1885873"/>
                </a:lnTo>
                <a:lnTo>
                  <a:pt x="5060661" y="1879895"/>
                </a:lnTo>
                <a:lnTo>
                  <a:pt x="5100643" y="1863023"/>
                </a:lnTo>
                <a:lnTo>
                  <a:pt x="5134517" y="1836853"/>
                </a:lnTo>
                <a:lnTo>
                  <a:pt x="5160690" y="1802979"/>
                </a:lnTo>
                <a:lnTo>
                  <a:pt x="5177563" y="1762996"/>
                </a:lnTo>
                <a:lnTo>
                  <a:pt x="5183543" y="1718500"/>
                </a:lnTo>
                <a:lnTo>
                  <a:pt x="5183543" y="167373"/>
                </a:lnTo>
                <a:lnTo>
                  <a:pt x="5177563" y="122876"/>
                </a:lnTo>
                <a:lnTo>
                  <a:pt x="5160690" y="82894"/>
                </a:lnTo>
                <a:lnTo>
                  <a:pt x="5134517" y="49020"/>
                </a:lnTo>
                <a:lnTo>
                  <a:pt x="5100643" y="22850"/>
                </a:lnTo>
                <a:lnTo>
                  <a:pt x="5060661" y="5978"/>
                </a:lnTo>
                <a:lnTo>
                  <a:pt x="5016169" y="0"/>
                </a:lnTo>
                <a:close/>
              </a:path>
            </a:pathLst>
          </a:custGeom>
          <a:solidFill>
            <a:srgbClr val="FFC600">
              <a:alpha val="24710"/>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09" name="Google Shape;709;g1f0d74a2500_0_0"/>
          <p:cNvSpPr txBox="1"/>
          <p:nvPr/>
        </p:nvSpPr>
        <p:spPr>
          <a:xfrm>
            <a:off x="6905978" y="4005530"/>
            <a:ext cx="1088700" cy="223800"/>
          </a:xfrm>
          <a:prstGeom prst="rect">
            <a:avLst/>
          </a:prstGeom>
          <a:noFill/>
          <a:ln>
            <a:noFill/>
          </a:ln>
        </p:spPr>
        <p:txBody>
          <a:bodyPr anchorCtr="0" anchor="t" bIns="0" lIns="0" spcFirstLastPara="1" rIns="0" wrap="square" tIns="8225">
            <a:spAutoFit/>
          </a:bodyPr>
          <a:lstStyle/>
          <a:p>
            <a:pPr indent="0" lvl="0" marL="12700" rtl="0" algn="ctr">
              <a:lnSpc>
                <a:spcPct val="100000"/>
              </a:lnSpc>
              <a:spcBef>
                <a:spcPts val="0"/>
              </a:spcBef>
              <a:spcAft>
                <a:spcPts val="0"/>
              </a:spcAft>
              <a:buNone/>
            </a:pPr>
            <a:r>
              <a:rPr b="1" lang="en-GB" sz="1400">
                <a:solidFill>
                  <a:srgbClr val="023154"/>
                </a:solidFill>
                <a:latin typeface="Montserrat"/>
                <a:ea typeface="Montserrat"/>
                <a:cs typeface="Montserrat"/>
                <a:sym typeface="Montserrat"/>
              </a:rPr>
              <a:t>Price/unit</a:t>
            </a:r>
            <a:endParaRPr sz="1400">
              <a:latin typeface="Montserrat"/>
              <a:ea typeface="Montserrat"/>
              <a:cs typeface="Montserrat"/>
              <a:sym typeface="Montserrat"/>
            </a:endParaRPr>
          </a:p>
        </p:txBody>
      </p:sp>
      <p:sp>
        <p:nvSpPr>
          <p:cNvPr id="710" name="Google Shape;710;g1f0d74a2500_0_0"/>
          <p:cNvSpPr/>
          <p:nvPr/>
        </p:nvSpPr>
        <p:spPr>
          <a:xfrm>
            <a:off x="8583986" y="3878892"/>
            <a:ext cx="1840230" cy="527844"/>
          </a:xfrm>
          <a:custGeom>
            <a:rect b="b" l="l" r="r" t="t"/>
            <a:pathLst>
              <a:path extrusionOk="0" h="793750" w="2453640">
                <a:moveTo>
                  <a:pt x="2285669" y="0"/>
                </a:moveTo>
                <a:lnTo>
                  <a:pt x="167373" y="0"/>
                </a:lnTo>
                <a:lnTo>
                  <a:pt x="122881" y="5978"/>
                </a:lnTo>
                <a:lnTo>
                  <a:pt x="82899" y="22850"/>
                </a:lnTo>
                <a:lnTo>
                  <a:pt x="49025" y="49020"/>
                </a:lnTo>
                <a:lnTo>
                  <a:pt x="22852" y="82894"/>
                </a:lnTo>
                <a:lnTo>
                  <a:pt x="5979" y="122876"/>
                </a:lnTo>
                <a:lnTo>
                  <a:pt x="0" y="167373"/>
                </a:lnTo>
                <a:lnTo>
                  <a:pt x="0" y="626300"/>
                </a:lnTo>
                <a:lnTo>
                  <a:pt x="5979" y="670796"/>
                </a:lnTo>
                <a:lnTo>
                  <a:pt x="22852" y="710779"/>
                </a:lnTo>
                <a:lnTo>
                  <a:pt x="49025" y="744653"/>
                </a:lnTo>
                <a:lnTo>
                  <a:pt x="82899" y="770823"/>
                </a:lnTo>
                <a:lnTo>
                  <a:pt x="122881" y="787695"/>
                </a:lnTo>
                <a:lnTo>
                  <a:pt x="167373" y="793673"/>
                </a:lnTo>
                <a:lnTo>
                  <a:pt x="2285669" y="793673"/>
                </a:lnTo>
                <a:lnTo>
                  <a:pt x="2330161" y="787695"/>
                </a:lnTo>
                <a:lnTo>
                  <a:pt x="2370143" y="770823"/>
                </a:lnTo>
                <a:lnTo>
                  <a:pt x="2404017" y="744653"/>
                </a:lnTo>
                <a:lnTo>
                  <a:pt x="2430190" y="710779"/>
                </a:lnTo>
                <a:lnTo>
                  <a:pt x="2447063" y="670796"/>
                </a:lnTo>
                <a:lnTo>
                  <a:pt x="2453043" y="626300"/>
                </a:lnTo>
                <a:lnTo>
                  <a:pt x="2453043" y="167373"/>
                </a:lnTo>
                <a:lnTo>
                  <a:pt x="2447063" y="122876"/>
                </a:lnTo>
                <a:lnTo>
                  <a:pt x="2430190" y="82894"/>
                </a:lnTo>
                <a:lnTo>
                  <a:pt x="2404017" y="49020"/>
                </a:lnTo>
                <a:lnTo>
                  <a:pt x="2370143" y="22850"/>
                </a:lnTo>
                <a:lnTo>
                  <a:pt x="2330161" y="5978"/>
                </a:lnTo>
                <a:lnTo>
                  <a:pt x="2285669" y="0"/>
                </a:lnTo>
                <a:close/>
              </a:path>
            </a:pathLst>
          </a:custGeom>
          <a:solidFill>
            <a:srgbClr val="FFC6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11" name="Google Shape;711;g1f0d74a2500_0_0"/>
          <p:cNvSpPr txBox="1"/>
          <p:nvPr/>
        </p:nvSpPr>
        <p:spPr>
          <a:xfrm>
            <a:off x="9064100" y="4005530"/>
            <a:ext cx="860400" cy="223800"/>
          </a:xfrm>
          <a:prstGeom prst="rect">
            <a:avLst/>
          </a:prstGeom>
          <a:noFill/>
          <a:ln>
            <a:noFill/>
          </a:ln>
        </p:spPr>
        <p:txBody>
          <a:bodyPr anchorCtr="0" anchor="t" bIns="0" lIns="0" spcFirstLastPara="1" rIns="0" wrap="square" tIns="8225">
            <a:spAutoFit/>
          </a:bodyPr>
          <a:lstStyle/>
          <a:p>
            <a:pPr indent="0" lvl="0" marL="12700" rtl="0" algn="ctr">
              <a:lnSpc>
                <a:spcPct val="100000"/>
              </a:lnSpc>
              <a:spcBef>
                <a:spcPts val="0"/>
              </a:spcBef>
              <a:spcAft>
                <a:spcPts val="0"/>
              </a:spcAft>
              <a:buNone/>
            </a:pPr>
            <a:r>
              <a:rPr b="1" lang="en-GB" sz="1400">
                <a:solidFill>
                  <a:srgbClr val="023154"/>
                </a:solidFill>
                <a:latin typeface="Montserrat"/>
                <a:ea typeface="Montserrat"/>
                <a:cs typeface="Montserrat"/>
                <a:sym typeface="Montserrat"/>
              </a:rPr>
              <a:t>Volume</a:t>
            </a:r>
            <a:endParaRPr sz="1400">
              <a:latin typeface="Montserrat"/>
              <a:ea typeface="Montserrat"/>
              <a:cs typeface="Montserrat"/>
              <a:sym typeface="Montserrat"/>
            </a:endParaRPr>
          </a:p>
        </p:txBody>
      </p:sp>
      <p:sp>
        <p:nvSpPr>
          <p:cNvPr id="712" name="Google Shape;712;g1f0d74a2500_0_0"/>
          <p:cNvSpPr txBox="1"/>
          <p:nvPr/>
        </p:nvSpPr>
        <p:spPr>
          <a:xfrm>
            <a:off x="1782136" y="4663270"/>
            <a:ext cx="1731300" cy="811200"/>
          </a:xfrm>
          <a:prstGeom prst="rect">
            <a:avLst/>
          </a:prstGeom>
          <a:noFill/>
          <a:ln>
            <a:noFill/>
          </a:ln>
        </p:spPr>
        <p:txBody>
          <a:bodyPr anchorCtr="0" anchor="t" bIns="0" lIns="0" spcFirstLastPara="1" rIns="0" wrap="square" tIns="8225">
            <a:spAutoFit/>
          </a:bodyPr>
          <a:lstStyle/>
          <a:p>
            <a:pPr indent="-88900" lvl="0" marL="101600" marR="88900" rtl="0" algn="l">
              <a:lnSpc>
                <a:spcPct val="133300"/>
              </a:lnSpc>
              <a:spcBef>
                <a:spcPts val="0"/>
              </a:spcBef>
              <a:spcAft>
                <a:spcPts val="0"/>
              </a:spcAft>
              <a:buNone/>
            </a:pPr>
            <a:r>
              <a:rPr lang="en-GB" sz="1000">
                <a:solidFill>
                  <a:srgbClr val="023154"/>
                </a:solidFill>
                <a:latin typeface="Montserrat Medium"/>
                <a:ea typeface="Montserrat Medium"/>
                <a:cs typeface="Montserrat Medium"/>
                <a:sym typeface="Montserrat Medium"/>
              </a:rPr>
              <a:t>Variable costs include: Raw materials Delivery</a:t>
            </a:r>
            <a:endParaRPr sz="1000">
              <a:latin typeface="Montserrat Medium"/>
              <a:ea typeface="Montserrat Medium"/>
              <a:cs typeface="Montserrat Medium"/>
              <a:sym typeface="Montserrat Medium"/>
            </a:endParaRPr>
          </a:p>
          <a:p>
            <a:pPr indent="0" lvl="0" marL="101600" marR="0" rtl="0" algn="l">
              <a:lnSpc>
                <a:spcPct val="113333"/>
              </a:lnSpc>
              <a:spcBef>
                <a:spcPts val="500"/>
              </a:spcBef>
              <a:spcAft>
                <a:spcPts val="0"/>
              </a:spcAft>
              <a:buNone/>
            </a:pPr>
            <a:r>
              <a:rPr lang="en-GB" sz="1000">
                <a:solidFill>
                  <a:srgbClr val="023154"/>
                </a:solidFill>
                <a:latin typeface="Montserrat Medium"/>
                <a:ea typeface="Montserrat Medium"/>
                <a:cs typeface="Montserrat Medium"/>
                <a:sym typeface="Montserrat Medium"/>
              </a:rPr>
              <a:t>Labour for production and sales</a:t>
            </a:r>
            <a:endParaRPr sz="1000">
              <a:latin typeface="Montserrat Medium"/>
              <a:ea typeface="Montserrat Medium"/>
              <a:cs typeface="Montserrat Medium"/>
              <a:sym typeface="Montserrat Medium"/>
            </a:endParaRPr>
          </a:p>
        </p:txBody>
      </p:sp>
      <p:sp>
        <p:nvSpPr>
          <p:cNvPr id="713" name="Google Shape;713;g1f0d74a2500_0_0"/>
          <p:cNvSpPr txBox="1"/>
          <p:nvPr/>
        </p:nvSpPr>
        <p:spPr>
          <a:xfrm>
            <a:off x="3848634" y="4663270"/>
            <a:ext cx="1431900" cy="1034400"/>
          </a:xfrm>
          <a:prstGeom prst="rect">
            <a:avLst/>
          </a:prstGeom>
          <a:noFill/>
          <a:ln>
            <a:noFill/>
          </a:ln>
        </p:spPr>
        <p:txBody>
          <a:bodyPr anchorCtr="0" anchor="t" bIns="0" lIns="0" spcFirstLastPara="1" rIns="0" wrap="square" tIns="8225">
            <a:spAutoFit/>
          </a:bodyPr>
          <a:lstStyle/>
          <a:p>
            <a:pPr indent="-88900" lvl="0" marL="101600" marR="0" rtl="0" algn="l">
              <a:lnSpc>
                <a:spcPct val="133300"/>
              </a:lnSpc>
              <a:spcBef>
                <a:spcPts val="0"/>
              </a:spcBef>
              <a:spcAft>
                <a:spcPts val="0"/>
              </a:spcAft>
              <a:buNone/>
            </a:pPr>
            <a:r>
              <a:rPr lang="en-GB" sz="1000">
                <a:solidFill>
                  <a:srgbClr val="023154"/>
                </a:solidFill>
                <a:latin typeface="Montserrat Medium"/>
                <a:ea typeface="Montserrat Medium"/>
                <a:cs typeface="Montserrat Medium"/>
                <a:sym typeface="Montserrat Medium"/>
              </a:rPr>
              <a:t>Fixed costs include: Rent</a:t>
            </a:r>
            <a:endParaRPr sz="1000">
              <a:latin typeface="Montserrat Medium"/>
              <a:ea typeface="Montserrat Medium"/>
              <a:cs typeface="Montserrat Medium"/>
              <a:sym typeface="Montserrat Medium"/>
            </a:endParaRPr>
          </a:p>
          <a:p>
            <a:pPr indent="0" lvl="0" marL="101600" marR="406400" rtl="0" algn="l">
              <a:lnSpc>
                <a:spcPct val="133300"/>
              </a:lnSpc>
              <a:spcBef>
                <a:spcPts val="0"/>
              </a:spcBef>
              <a:spcAft>
                <a:spcPts val="0"/>
              </a:spcAft>
              <a:buNone/>
            </a:pPr>
            <a:r>
              <a:rPr lang="en-GB" sz="1000">
                <a:solidFill>
                  <a:srgbClr val="023154"/>
                </a:solidFill>
                <a:latin typeface="Montserrat Medium"/>
                <a:ea typeface="Montserrat Medium"/>
                <a:cs typeface="Montserrat Medium"/>
                <a:sym typeface="Montserrat Medium"/>
              </a:rPr>
              <a:t>Advertising Staff</a:t>
            </a:r>
            <a:endParaRPr sz="1000">
              <a:latin typeface="Montserrat Medium"/>
              <a:ea typeface="Montserrat Medium"/>
              <a:cs typeface="Montserrat Medium"/>
              <a:sym typeface="Montserrat Medium"/>
            </a:endParaRPr>
          </a:p>
          <a:p>
            <a:pPr indent="0" lvl="0" marL="101600" rtl="0" algn="l">
              <a:lnSpc>
                <a:spcPct val="100000"/>
              </a:lnSpc>
              <a:spcBef>
                <a:spcPts val="400"/>
              </a:spcBef>
              <a:spcAft>
                <a:spcPts val="0"/>
              </a:spcAft>
              <a:buNone/>
            </a:pPr>
            <a:r>
              <a:rPr lang="en-GB" sz="1000">
                <a:solidFill>
                  <a:srgbClr val="023154"/>
                </a:solidFill>
                <a:latin typeface="Montserrat Medium"/>
                <a:ea typeface="Montserrat Medium"/>
                <a:cs typeface="Montserrat Medium"/>
                <a:sym typeface="Montserrat Medium"/>
              </a:rPr>
              <a:t>Interest on loans</a:t>
            </a:r>
            <a:endParaRPr sz="1000">
              <a:latin typeface="Montserrat Medium"/>
              <a:ea typeface="Montserrat Medium"/>
              <a:cs typeface="Montserrat Medium"/>
              <a:sym typeface="Montserrat Medium"/>
            </a:endParaRPr>
          </a:p>
        </p:txBody>
      </p:sp>
      <p:sp>
        <p:nvSpPr>
          <p:cNvPr id="714" name="Google Shape;714;g1f0d74a2500_0_0"/>
          <p:cNvSpPr txBox="1"/>
          <p:nvPr/>
        </p:nvSpPr>
        <p:spPr>
          <a:xfrm>
            <a:off x="6659925" y="4784050"/>
            <a:ext cx="4104900" cy="418800"/>
          </a:xfrm>
          <a:prstGeom prst="rect">
            <a:avLst/>
          </a:prstGeom>
          <a:noFill/>
          <a:ln>
            <a:noFill/>
          </a:ln>
        </p:spPr>
        <p:txBody>
          <a:bodyPr anchorCtr="0" anchor="t" bIns="0" lIns="0" spcFirstLastPara="1" rIns="0" wrap="square" tIns="8225">
            <a:spAutoFit/>
          </a:bodyPr>
          <a:lstStyle/>
          <a:p>
            <a:pPr indent="-88900" lvl="0" marL="101600" marR="825500" rtl="0" algn="l">
              <a:lnSpc>
                <a:spcPct val="133300"/>
              </a:lnSpc>
              <a:spcBef>
                <a:spcPts val="0"/>
              </a:spcBef>
              <a:spcAft>
                <a:spcPts val="0"/>
              </a:spcAft>
              <a:buNone/>
            </a:pPr>
            <a:r>
              <a:rPr lang="en-GB" sz="1000">
                <a:solidFill>
                  <a:srgbClr val="023154"/>
                </a:solidFill>
                <a:latin typeface="Montserrat Medium"/>
                <a:ea typeface="Montserrat Medium"/>
                <a:cs typeface="Montserrat Medium"/>
                <a:sym typeface="Montserrat Medium"/>
              </a:rPr>
              <a:t>Revenue is an outcome of how much you sell</a:t>
            </a:r>
            <a:endParaRPr sz="1000">
              <a:latin typeface="Montserrat Medium"/>
              <a:ea typeface="Montserrat Medium"/>
              <a:cs typeface="Montserrat Medium"/>
              <a:sym typeface="Montserrat Medium"/>
            </a:endParaRPr>
          </a:p>
          <a:p>
            <a:pPr indent="0" lvl="0" marL="101600" rtl="0" algn="l">
              <a:lnSpc>
                <a:spcPct val="100000"/>
              </a:lnSpc>
              <a:spcBef>
                <a:spcPts val="400"/>
              </a:spcBef>
              <a:spcAft>
                <a:spcPts val="0"/>
              </a:spcAft>
              <a:buNone/>
            </a:pPr>
            <a:r>
              <a:rPr lang="en-GB" sz="1000">
                <a:solidFill>
                  <a:srgbClr val="023154"/>
                </a:solidFill>
                <a:latin typeface="Montserrat Medium"/>
                <a:ea typeface="Montserrat Medium"/>
                <a:cs typeface="Montserrat Medium"/>
                <a:sym typeface="Montserrat Medium"/>
              </a:rPr>
              <a:t>The price you receive for your product</a:t>
            </a:r>
            <a:endParaRPr sz="1000">
              <a:latin typeface="Montserrat Medium"/>
              <a:ea typeface="Montserrat Medium"/>
              <a:cs typeface="Montserrat Medium"/>
              <a:sym typeface="Montserrat Medium"/>
            </a:endParaRPr>
          </a:p>
        </p:txBody>
      </p:sp>
      <p:sp>
        <p:nvSpPr>
          <p:cNvPr id="715" name="Google Shape;715;g1f0d74a2500_0_0"/>
          <p:cNvSpPr/>
          <p:nvPr/>
        </p:nvSpPr>
        <p:spPr>
          <a:xfrm>
            <a:off x="5947137" y="2624084"/>
            <a:ext cx="112395" cy="130483"/>
          </a:xfrm>
          <a:custGeom>
            <a:rect b="b" l="l" r="r" t="t"/>
            <a:pathLst>
              <a:path extrusionOk="0" h="196215" w="149860">
                <a:moveTo>
                  <a:pt x="74739" y="0"/>
                </a:moveTo>
                <a:lnTo>
                  <a:pt x="0" y="195719"/>
                </a:lnTo>
                <a:lnTo>
                  <a:pt x="149478" y="195719"/>
                </a:lnTo>
                <a:lnTo>
                  <a:pt x="74739"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g1f0d74a2500_0_1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21" name="Google Shape;721;g1f0d74a2500_0_1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2" name="Google Shape;722;g1f0d74a2500_0_1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3" name="Google Shape;723;g1f0d74a2500_0_1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4" name="Google Shape;724;g1f0d74a2500_0_1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5" name="Google Shape;725;g1f0d74a2500_0_1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